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8" r:id="rId3"/>
    <p:sldId id="269" r:id="rId4"/>
    <p:sldId id="272" r:id="rId5"/>
    <p:sldId id="274" r:id="rId6"/>
    <p:sldId id="273" r:id="rId7"/>
    <p:sldId id="275" r:id="rId8"/>
    <p:sldId id="276" r:id="rId9"/>
    <p:sldId id="260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B1721-9582-4FC4-ADD6-6D93230E22F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79410F-0551-4E24-B7B9-AF7BB3DFEE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68963-3640-46D9-89D6-905F4E0A14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86FAC-9A04-446F-B309-78A64EC75B1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CE00E-BA59-442F-84E6-6607ABE55FD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EBEEE-D127-4C51-B8F7-32FDD4C7D1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7072E-ED17-4945-A17F-30F251C41FF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4BC33-A597-42FF-B92E-23682275F3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A026C-0437-4F3D-B0E7-F736BEF3A9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3079177-1C38-426E-A993-AE19AD23EE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653D0-9674-4DC8-9F44-714CEC3A8FA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F8ECF4-7A9D-4484-A5E4-ACF7A87105C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wmf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7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2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Differentiating “Combined” Functions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400" dirty="0" smtClean="0"/>
              <a:t>Products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81000" y="1828800"/>
            <a:ext cx="82296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 smtClean="0">
                <a:solidFill>
                  <a:schemeClr val="bg1"/>
                </a:solidFill>
                <a:latin typeface="+mn-lt"/>
              </a:rPr>
              <a:t>In the course of the calculation above, we said that </a:t>
            </a:r>
          </a:p>
          <a:p>
            <a:pPr eaLnBrk="1" hangingPunct="1">
              <a:defRPr/>
            </a:pPr>
            <a:endParaRPr lang="en-US" altLang="en-US" sz="24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altLang="en-US" sz="24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altLang="en-US" sz="24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altLang="en-US" sz="2400" b="1" dirty="0" smtClean="0">
                <a:solidFill>
                  <a:schemeClr val="bg1"/>
                </a:solidFill>
                <a:latin typeface="+mn-lt"/>
              </a:rPr>
              <a:t>Is this actually true? Is it ALWAYS true? </a:t>
            </a:r>
          </a:p>
        </p:txBody>
      </p:sp>
      <p:sp>
        <p:nvSpPr>
          <p:cNvPr id="153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Continuity Required!</a:t>
            </a:r>
          </a:p>
        </p:txBody>
      </p:sp>
      <p:graphicFrame>
        <p:nvGraphicFramePr>
          <p:cNvPr id="15365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949457"/>
              </p:ext>
            </p:extLst>
          </p:nvPr>
        </p:nvGraphicFramePr>
        <p:xfrm>
          <a:off x="2971800" y="2438400"/>
          <a:ext cx="312578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Equation" r:id="rId3" imgW="1193760" imgH="279360" progId="Equation.DSMT4">
                  <p:embed/>
                </p:oleObj>
              </mc:Choice>
              <mc:Fallback>
                <p:oleObj name="Equation" r:id="rId3" imgW="119376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38400"/>
                        <a:ext cx="3125788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9144000" y="5638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38200" y="4267200"/>
            <a:ext cx="8077200" cy="2057400"/>
            <a:chOff x="838200" y="4267200"/>
            <a:chExt cx="7543800" cy="2057400"/>
          </a:xfrm>
        </p:grpSpPr>
        <p:sp>
          <p:nvSpPr>
            <p:cNvPr id="13323" name="Rectangle 9"/>
            <p:cNvSpPr>
              <a:spLocks noChangeArrowheads="1"/>
            </p:cNvSpPr>
            <p:nvPr/>
          </p:nvSpPr>
          <p:spPr bwMode="auto">
            <a:xfrm>
              <a:off x="838200" y="4267200"/>
              <a:ext cx="7543800" cy="2057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5582010" y="5314996"/>
              <a:ext cx="852487" cy="23723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5" name="Line 11"/>
            <p:cNvSpPr>
              <a:spLocks noChangeShapeType="1"/>
            </p:cNvSpPr>
            <p:nvPr/>
          </p:nvSpPr>
          <p:spPr bwMode="auto">
            <a:xfrm>
              <a:off x="2057400" y="5715000"/>
              <a:ext cx="434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12"/>
            <p:cNvSpPr>
              <a:spLocks/>
            </p:cNvSpPr>
            <p:nvPr/>
          </p:nvSpPr>
          <p:spPr bwMode="auto">
            <a:xfrm>
              <a:off x="2362200" y="4440238"/>
              <a:ext cx="2590800" cy="903288"/>
            </a:xfrm>
            <a:custGeom>
              <a:avLst/>
              <a:gdLst>
                <a:gd name="T0" fmla="*/ 2147483647 w 1632"/>
                <a:gd name="T1" fmla="*/ 2147483647 h 569"/>
                <a:gd name="T2" fmla="*/ 2147483647 w 1632"/>
                <a:gd name="T3" fmla="*/ 2147483647 h 569"/>
                <a:gd name="T4" fmla="*/ 2147483647 w 1632"/>
                <a:gd name="T5" fmla="*/ 2147483647 h 569"/>
                <a:gd name="T6" fmla="*/ 2147483647 w 1632"/>
                <a:gd name="T7" fmla="*/ 2147483647 h 569"/>
                <a:gd name="T8" fmla="*/ 0 w 1632"/>
                <a:gd name="T9" fmla="*/ 2147483647 h 5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2"/>
                <a:gd name="T16" fmla="*/ 0 h 569"/>
                <a:gd name="T17" fmla="*/ 1632 w 1632"/>
                <a:gd name="T18" fmla="*/ 569 h 5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2" h="569">
                  <a:moveTo>
                    <a:pt x="1632" y="563"/>
                  </a:moveTo>
                  <a:cubicBezTo>
                    <a:pt x="1582" y="549"/>
                    <a:pt x="1440" y="569"/>
                    <a:pt x="1328" y="481"/>
                  </a:cubicBezTo>
                  <a:cubicBezTo>
                    <a:pt x="1216" y="393"/>
                    <a:pt x="1132" y="70"/>
                    <a:pt x="960" y="35"/>
                  </a:cubicBezTo>
                  <a:cubicBezTo>
                    <a:pt x="788" y="0"/>
                    <a:pt x="455" y="190"/>
                    <a:pt x="295" y="270"/>
                  </a:cubicBezTo>
                  <a:cubicBezTo>
                    <a:pt x="135" y="350"/>
                    <a:pt x="61" y="464"/>
                    <a:pt x="0" y="51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3"/>
            <p:cNvSpPr>
              <a:spLocks/>
            </p:cNvSpPr>
            <p:nvPr/>
          </p:nvSpPr>
          <p:spPr bwMode="auto">
            <a:xfrm>
              <a:off x="4953000" y="4495800"/>
              <a:ext cx="1447800" cy="812800"/>
            </a:xfrm>
            <a:custGeom>
              <a:avLst/>
              <a:gdLst>
                <a:gd name="T0" fmla="*/ 0 w 912"/>
                <a:gd name="T1" fmla="*/ 2147483647 h 512"/>
                <a:gd name="T2" fmla="*/ 2147483647 w 912"/>
                <a:gd name="T3" fmla="*/ 2147483647 h 512"/>
                <a:gd name="T4" fmla="*/ 2147483647 w 912"/>
                <a:gd name="T5" fmla="*/ 0 h 512"/>
                <a:gd name="T6" fmla="*/ 0 60000 65536"/>
                <a:gd name="T7" fmla="*/ 0 60000 65536"/>
                <a:gd name="T8" fmla="*/ 0 60000 65536"/>
                <a:gd name="T9" fmla="*/ 0 w 912"/>
                <a:gd name="T10" fmla="*/ 0 h 512"/>
                <a:gd name="T11" fmla="*/ 912 w 912"/>
                <a:gd name="T12" fmla="*/ 512 h 5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512">
                  <a:moveTo>
                    <a:pt x="0" y="192"/>
                  </a:moveTo>
                  <a:cubicBezTo>
                    <a:pt x="116" y="352"/>
                    <a:pt x="232" y="512"/>
                    <a:pt x="384" y="480"/>
                  </a:cubicBezTo>
                  <a:cubicBezTo>
                    <a:pt x="536" y="448"/>
                    <a:pt x="824" y="80"/>
                    <a:pt x="9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Text Box 17"/>
            <p:cNvSpPr txBox="1">
              <a:spLocks noChangeArrowheads="1"/>
            </p:cNvSpPr>
            <p:nvPr/>
          </p:nvSpPr>
          <p:spPr bwMode="auto">
            <a:xfrm>
              <a:off x="4800600" y="5791200"/>
              <a:ext cx="31619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i="1">
                  <a:cs typeface="Times New Roman" pitchFamily="18" charset="0"/>
                </a:rPr>
                <a:t>x</a:t>
              </a: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5639070" y="5791200"/>
              <a:ext cx="78284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2400" b="1" i="1" dirty="0" smtClean="0">
                  <a:latin typeface="+mn-lt"/>
                </a:rPr>
                <a:t>x + h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4462890" y="5257687"/>
              <a:ext cx="933450" cy="19274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1" name="Oval 16"/>
            <p:cNvSpPr>
              <a:spLocks noChangeArrowheads="1"/>
            </p:cNvSpPr>
            <p:nvPr/>
          </p:nvSpPr>
          <p:spPr bwMode="auto">
            <a:xfrm>
              <a:off x="5948363" y="4829176"/>
              <a:ext cx="13811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3332" name="Oval 16"/>
            <p:cNvSpPr>
              <a:spLocks noChangeArrowheads="1"/>
            </p:cNvSpPr>
            <p:nvPr/>
          </p:nvSpPr>
          <p:spPr bwMode="auto">
            <a:xfrm>
              <a:off x="4867275" y="4986338"/>
              <a:ext cx="13811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3333" name="Oval 15"/>
            <p:cNvSpPr>
              <a:spLocks noChangeArrowheads="1"/>
            </p:cNvSpPr>
            <p:nvPr/>
          </p:nvSpPr>
          <p:spPr bwMode="auto">
            <a:xfrm>
              <a:off x="4862513" y="5262563"/>
              <a:ext cx="138113" cy="1428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3334" name="Oval 14"/>
            <p:cNvSpPr>
              <a:spLocks noChangeArrowheads="1"/>
            </p:cNvSpPr>
            <p:nvPr/>
          </p:nvSpPr>
          <p:spPr bwMode="auto">
            <a:xfrm>
              <a:off x="4876800" y="4724400"/>
              <a:ext cx="138113" cy="1428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5210175" y="4787900"/>
            <a:ext cx="2032000" cy="476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1981200" y="5029200"/>
            <a:ext cx="3205163" cy="3651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7391400" y="4648200"/>
          <a:ext cx="12430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5" imgW="761669" imgH="279279" progId="Equation.DSMT4">
                  <p:embed/>
                </p:oleObj>
              </mc:Choice>
              <mc:Fallback>
                <p:oleObj name="Equation" r:id="rId5" imgW="761669" imgH="27927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648200"/>
                        <a:ext cx="124301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/>
        </p:nvGraphicFramePr>
        <p:xfrm>
          <a:off x="1377950" y="4940300"/>
          <a:ext cx="4476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Equation" r:id="rId7" imgW="330057" imgH="203112" progId="Equation.DSMT4">
                  <p:embed/>
                </p:oleObj>
              </mc:Choice>
              <mc:Fallback>
                <p:oleObj name="Equation" r:id="rId7" imgW="330057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4940300"/>
                        <a:ext cx="44767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2400" y="1600200"/>
            <a:ext cx="8763000" cy="4876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Limit of the Product of Two Functions</a:t>
            </a:r>
          </a:p>
        </p:txBody>
      </p:sp>
      <p:graphicFrame>
        <p:nvGraphicFramePr>
          <p:cNvPr id="1434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79438" y="1981200"/>
          <a:ext cx="60991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Equation" r:id="rId3" imgW="3492500" imgH="419100" progId="Equation.DSMT4">
                  <p:embed/>
                </p:oleObj>
              </mc:Choice>
              <mc:Fallback>
                <p:oleObj name="Equation" r:id="rId3" imgW="34925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1981200"/>
                        <a:ext cx="60991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066800" y="2819400"/>
          <a:ext cx="75930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Equation" r:id="rId5" imgW="4089400" imgH="393700" progId="Equation.DSMT4">
                  <p:embed/>
                </p:oleObj>
              </mc:Choice>
              <mc:Fallback>
                <p:oleObj name="Equation" r:id="rId5" imgW="40894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19400"/>
                        <a:ext cx="7593013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1066800" y="4267200"/>
          <a:ext cx="70437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Equation" r:id="rId7" imgW="3797300" imgH="393700" progId="Equation.DSMT4">
                  <p:embed/>
                </p:oleObj>
              </mc:Choice>
              <mc:Fallback>
                <p:oleObj name="Equation" r:id="rId7" imgW="37973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267200"/>
                        <a:ext cx="7043738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1066800" y="3505200"/>
          <a:ext cx="68151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" name="Equation" r:id="rId9" imgW="3670300" imgH="419100" progId="Equation.DSMT4">
                  <p:embed/>
                </p:oleObj>
              </mc:Choice>
              <mc:Fallback>
                <p:oleObj name="Equation" r:id="rId9" imgW="36703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68151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1143000" y="5334000"/>
          <a:ext cx="28257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Equation" r:id="rId11" imgW="1524000" imgH="203200" progId="Equation.DSMT4">
                  <p:embed/>
                </p:oleObj>
              </mc:Choice>
              <mc:Fallback>
                <p:oleObj name="Equation" r:id="rId11" imgW="15240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0"/>
                        <a:ext cx="28257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4038600" y="4876800"/>
            <a:ext cx="4876800" cy="1600200"/>
          </a:xfrm>
          <a:prstGeom prst="cloudCallout">
            <a:avLst>
              <a:gd name="adj1" fmla="val -91847"/>
              <a:gd name="adj2" fmla="val -59227"/>
            </a:avLst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cs typeface="Times New Roman" pitchFamily="18" charset="0"/>
              </a:rPr>
              <a:t>Would be zero if</a:t>
            </a:r>
            <a:r>
              <a:rPr lang="en-US" altLang="en-US" sz="2400" i="1" dirty="0">
                <a:solidFill>
                  <a:schemeClr val="bg2"/>
                </a:solidFill>
                <a:cs typeface="Times New Roman" pitchFamily="18" charset="0"/>
              </a:rPr>
              <a:t> g</a:t>
            </a:r>
            <a:r>
              <a:rPr lang="en-US" altLang="en-US" sz="2400" dirty="0">
                <a:solidFill>
                  <a:schemeClr val="bg2"/>
                </a:solidFill>
                <a:cs typeface="Times New Roman" pitchFamily="18" charset="0"/>
              </a:rPr>
              <a:t> were continuous at </a:t>
            </a:r>
            <a:r>
              <a:rPr lang="en-US" altLang="en-US" sz="2400" i="1" dirty="0" smtClean="0">
                <a:solidFill>
                  <a:schemeClr val="bg2"/>
                </a:solidFill>
                <a:cs typeface="Times New Roman" pitchFamily="18" charset="0"/>
              </a:rPr>
              <a:t>x </a:t>
            </a:r>
            <a:r>
              <a:rPr lang="en-US" altLang="en-US" sz="2400" dirty="0" smtClean="0">
                <a:solidFill>
                  <a:schemeClr val="bg2"/>
                </a:solidFill>
                <a:cs typeface="Times New Roman" pitchFamily="18" charset="0"/>
              </a:rPr>
              <a:t>= </a:t>
            </a:r>
            <a:r>
              <a:rPr lang="en-US" altLang="en-US" sz="2400" i="1" dirty="0" smtClean="0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en-US" altLang="en-US" sz="2400" dirty="0">
                <a:solidFill>
                  <a:schemeClr val="bg2"/>
                </a:solidFill>
                <a:cs typeface="Times New Roman" pitchFamily="18" charset="0"/>
              </a:rPr>
              <a:t>.  Is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" y="1600200"/>
            <a:ext cx="8763000" cy="4876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Limit of the Product of Two Functions</a:t>
            </a:r>
          </a:p>
        </p:txBody>
      </p:sp>
      <p:graphicFrame>
        <p:nvGraphicFramePr>
          <p:cNvPr id="1536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79438" y="1981200"/>
          <a:ext cx="60991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Equation" r:id="rId3" imgW="3492500" imgH="419100" progId="Equation.DSMT4">
                  <p:embed/>
                </p:oleObj>
              </mc:Choice>
              <mc:Fallback>
                <p:oleObj name="Equation" r:id="rId3" imgW="34925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1981200"/>
                        <a:ext cx="60991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066800" y="2819400"/>
          <a:ext cx="75930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Equation" r:id="rId5" imgW="4089400" imgH="393700" progId="Equation.DSMT4">
                  <p:embed/>
                </p:oleObj>
              </mc:Choice>
              <mc:Fallback>
                <p:oleObj name="Equation" r:id="rId5" imgW="40894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19400"/>
                        <a:ext cx="7593013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066800" y="4267200"/>
          <a:ext cx="70437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Equation" r:id="rId7" imgW="3797300" imgH="393700" progId="Equation.DSMT4">
                  <p:embed/>
                </p:oleObj>
              </mc:Choice>
              <mc:Fallback>
                <p:oleObj name="Equation" r:id="rId7" imgW="37973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267200"/>
                        <a:ext cx="7043738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1066800" y="3505200"/>
          <a:ext cx="68151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Equation" r:id="rId9" imgW="3670300" imgH="419100" progId="Equation.DSMT4">
                  <p:embed/>
                </p:oleObj>
              </mc:Choice>
              <mc:Fallback>
                <p:oleObj name="Equation" r:id="rId9" imgW="36703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68151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1143000" y="5334000"/>
          <a:ext cx="28257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4" name="Equation" r:id="rId11" imgW="1524000" imgH="203200" progId="Equation.DSMT4">
                  <p:embed/>
                </p:oleObj>
              </mc:Choice>
              <mc:Fallback>
                <p:oleObj name="Equation" r:id="rId11" imgW="15240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0"/>
                        <a:ext cx="28257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4038600" y="4876800"/>
            <a:ext cx="4800600" cy="1600200"/>
          </a:xfrm>
          <a:prstGeom prst="cloudCallout">
            <a:avLst>
              <a:gd name="adj1" fmla="val -91847"/>
              <a:gd name="adj2" fmla="val -59227"/>
            </a:avLst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i="1" dirty="0">
                <a:solidFill>
                  <a:schemeClr val="bg2"/>
                </a:solidFill>
                <a:cs typeface="Times New Roman" pitchFamily="18" charset="0"/>
              </a:rPr>
              <a:t>g</a:t>
            </a:r>
            <a:r>
              <a:rPr lang="en-US" altLang="en-US" sz="2400" dirty="0">
                <a:solidFill>
                  <a:schemeClr val="bg2"/>
                </a:solidFill>
                <a:cs typeface="Times New Roman" pitchFamily="18" charset="0"/>
              </a:rPr>
              <a:t> is continuous at </a:t>
            </a:r>
            <a:r>
              <a:rPr lang="en-US" altLang="en-US" sz="2400" i="1" dirty="0" smtClean="0">
                <a:solidFill>
                  <a:schemeClr val="bg2"/>
                </a:solidFill>
                <a:cs typeface="Times New Roman" pitchFamily="18" charset="0"/>
              </a:rPr>
              <a:t>x </a:t>
            </a:r>
            <a:r>
              <a:rPr lang="en-US" altLang="en-US" sz="2400" dirty="0" smtClean="0">
                <a:solidFill>
                  <a:schemeClr val="bg2"/>
                </a:solidFill>
                <a:cs typeface="Times New Roman" pitchFamily="18" charset="0"/>
              </a:rPr>
              <a:t>=</a:t>
            </a:r>
            <a:r>
              <a:rPr lang="en-US" altLang="en-US" sz="2400" i="1" dirty="0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en-US" altLang="en-US" sz="2400" dirty="0">
                <a:solidFill>
                  <a:schemeClr val="bg2"/>
                </a:solidFill>
                <a:cs typeface="Times New Roman" pitchFamily="18" charset="0"/>
              </a:rPr>
              <a:t> because </a:t>
            </a:r>
            <a:r>
              <a:rPr lang="en-US" altLang="en-US" sz="2400" i="1" dirty="0">
                <a:solidFill>
                  <a:schemeClr val="bg2"/>
                </a:solidFill>
                <a:cs typeface="Times New Roman" pitchFamily="18" charset="0"/>
              </a:rPr>
              <a:t>g</a:t>
            </a:r>
            <a:r>
              <a:rPr lang="en-US" altLang="en-US" sz="2400" dirty="0">
                <a:solidFill>
                  <a:schemeClr val="bg2"/>
                </a:solidFill>
                <a:cs typeface="Times New Roman" pitchFamily="18" charset="0"/>
              </a:rPr>
              <a:t> is </a:t>
            </a:r>
            <a:r>
              <a:rPr lang="en-US" altLang="en-US" sz="2400" i="1" dirty="0">
                <a:solidFill>
                  <a:schemeClr val="bg2"/>
                </a:solidFill>
                <a:cs typeface="Times New Roman" pitchFamily="18" charset="0"/>
              </a:rPr>
              <a:t>differentiable</a:t>
            </a:r>
            <a:r>
              <a:rPr lang="en-US" altLang="en-US" sz="2400" dirty="0">
                <a:solidFill>
                  <a:schemeClr val="bg2"/>
                </a:solidFill>
                <a:cs typeface="Times New Roman" pitchFamily="18" charset="0"/>
              </a:rPr>
              <a:t> at </a:t>
            </a:r>
            <a:r>
              <a:rPr lang="en-US" altLang="en-US" sz="2400" i="1" dirty="0">
                <a:solidFill>
                  <a:schemeClr val="bg2"/>
                </a:solidFill>
                <a:cs typeface="Times New Roman" pitchFamily="18" charset="0"/>
              </a:rPr>
              <a:t>x</a:t>
            </a:r>
            <a:r>
              <a:rPr lang="en-US" altLang="en-US" sz="2400" dirty="0">
                <a:solidFill>
                  <a:schemeClr val="bg2"/>
                </a:solidFill>
                <a:cs typeface="Times New Roman" pitchFamily="18" charset="0"/>
              </a:rPr>
              <a:t>=</a:t>
            </a:r>
            <a:r>
              <a:rPr lang="en-US" altLang="en-US" sz="2400" i="1" dirty="0">
                <a:solidFill>
                  <a:schemeClr val="bg2"/>
                </a:solidFill>
                <a:cs typeface="Times New Roman" pitchFamily="18" charset="0"/>
              </a:rPr>
              <a:t>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Products:  A Gambier Example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33162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 Arrow Callout 5"/>
          <p:cNvSpPr/>
          <p:nvPr/>
        </p:nvSpPr>
        <p:spPr>
          <a:xfrm>
            <a:off x="1219200" y="4038600"/>
            <a:ext cx="2895600" cy="17526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LARGE RATS!!!!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urved Connector 9"/>
          <p:cNvCxnSpPr/>
          <p:nvPr/>
        </p:nvCxnSpPr>
        <p:spPr>
          <a:xfrm>
            <a:off x="3962400" y="4191000"/>
            <a:ext cx="2057400" cy="1447800"/>
          </a:xfrm>
          <a:prstGeom prst="curvedConnector3">
            <a:avLst>
              <a:gd name="adj1" fmla="val 50000"/>
            </a:avLst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Gambier Example</a:t>
            </a:r>
            <a:endParaRPr lang="en-US" dirty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8"/>
          <a:stretch>
            <a:fillRect/>
          </a:stretch>
        </p:blipFill>
        <p:spPr bwMode="auto">
          <a:xfrm>
            <a:off x="762000" y="1676400"/>
            <a:ext cx="1022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76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777283"/>
              </p:ext>
            </p:extLst>
          </p:nvPr>
        </p:nvGraphicFramePr>
        <p:xfrm>
          <a:off x="3505200" y="3276600"/>
          <a:ext cx="230663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5" imgW="1155600" imgH="228600" progId="Equation.DSMT4">
                  <p:embed/>
                </p:oleObj>
              </mc:Choice>
              <mc:Fallback>
                <p:oleObj name="Equation" r:id="rId5" imgW="1155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76600"/>
                        <a:ext cx="2306638" cy="45561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81200" y="1600200"/>
            <a:ext cx="5943600" cy="10160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The rate at which the deer 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gobble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hostas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is proportional  to the product of the number of deer and the number of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hostas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 So we have a gobble function: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38200" y="4343400"/>
            <a:ext cx="8077200" cy="16319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</a:rPr>
              <a:t>What can we say about the </a:t>
            </a:r>
            <a:r>
              <a:rPr lang="en-US" altLang="en-US" sz="2000" b="1">
                <a:solidFill>
                  <a:schemeClr val="bg2"/>
                </a:solidFill>
                <a:cs typeface="Times New Roman" pitchFamily="18" charset="0"/>
              </a:rPr>
              <a:t>rate of change </a:t>
            </a: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</a:rPr>
              <a:t>of this function?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bg2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</a:rPr>
              <a:t>What if over a short period of time </a:t>
            </a: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i="1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,  from </a:t>
            </a:r>
            <a:r>
              <a:rPr lang="en-US" altLang="en-US" sz="2000" i="1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 to </a:t>
            </a:r>
            <a:r>
              <a:rPr lang="en-US" altLang="en-US" sz="2000" i="1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t </a:t>
            </a: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+ </a:t>
            </a:r>
            <a:r>
              <a:rPr lang="en-US" altLang="en-US" sz="2000" i="1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t </a:t>
            </a: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the deer population increases by a small amount by </a:t>
            </a:r>
            <a:r>
              <a:rPr lang="en-US" altLang="en-US" sz="2000" i="1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altLang="en-US" sz="2000" i="1" baseline="-250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L </a:t>
            </a: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 and the hosta population increases by H.  How much does the gobble rate change between time </a:t>
            </a:r>
            <a:r>
              <a:rPr lang="en-US" altLang="en-US" sz="2000" i="1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 and time </a:t>
            </a:r>
            <a:r>
              <a:rPr lang="en-US" altLang="en-US" sz="2000" i="1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t </a:t>
            </a: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+ </a:t>
            </a:r>
            <a:r>
              <a:rPr lang="en-US" altLang="en-US" sz="2000" i="1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t </a:t>
            </a: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?</a:t>
            </a:r>
            <a:endParaRPr lang="en-US" altLang="en-US" sz="2000" baseline="-25000">
              <a:solidFill>
                <a:schemeClr val="bg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Gambier Example</a:t>
            </a:r>
            <a:endParaRPr lang="en-US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8"/>
          <a:stretch>
            <a:fillRect/>
          </a:stretch>
        </p:blipFill>
        <p:spPr bwMode="auto">
          <a:xfrm>
            <a:off x="762000" y="1676400"/>
            <a:ext cx="1022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76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637308"/>
              </p:ext>
            </p:extLst>
          </p:nvPr>
        </p:nvGraphicFramePr>
        <p:xfrm>
          <a:off x="3581400" y="1752600"/>
          <a:ext cx="230663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Equation" r:id="rId5" imgW="1155600" imgH="228600" progId="Equation.DSMT4">
                  <p:embed/>
                </p:oleObj>
              </mc:Choice>
              <mc:Fallback>
                <p:oleObj name="Equation" r:id="rId5" imgW="1155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752600"/>
                        <a:ext cx="2306638" cy="45561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383334"/>
              </p:ext>
            </p:extLst>
          </p:nvPr>
        </p:nvGraphicFramePr>
        <p:xfrm>
          <a:off x="762000" y="3581400"/>
          <a:ext cx="48672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Equation" r:id="rId7" imgW="2438280" imgH="253800" progId="Equation.DSMT4">
                  <p:embed/>
                </p:oleObj>
              </mc:Choice>
              <mc:Fallback>
                <p:oleObj name="Equation" r:id="rId7" imgW="243828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81400"/>
                        <a:ext cx="4867275" cy="50641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017027"/>
              </p:ext>
            </p:extLst>
          </p:nvPr>
        </p:nvGraphicFramePr>
        <p:xfrm>
          <a:off x="1893673" y="4267200"/>
          <a:ext cx="6210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Equation" r:id="rId9" imgW="3111480" imgH="228600" progId="Equation.DSMT4">
                  <p:embed/>
                </p:oleObj>
              </mc:Choice>
              <mc:Fallback>
                <p:oleObj name="Equation" r:id="rId9" imgW="31114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673" y="4267200"/>
                        <a:ext cx="6210300" cy="4572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69766"/>
              </p:ext>
            </p:extLst>
          </p:nvPr>
        </p:nvGraphicFramePr>
        <p:xfrm>
          <a:off x="1524000" y="5638800"/>
          <a:ext cx="6413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Equation" r:id="rId11" imgW="3213000" imgH="228600" progId="Equation.DSMT4">
                  <p:embed/>
                </p:oleObj>
              </mc:Choice>
              <mc:Fallback>
                <p:oleObj name="Equation" r:id="rId11" imgW="32130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638800"/>
                        <a:ext cx="6413500" cy="4572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826877"/>
              </p:ext>
            </p:extLst>
          </p:nvPr>
        </p:nvGraphicFramePr>
        <p:xfrm>
          <a:off x="762000" y="2819400"/>
          <a:ext cx="49657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Equation" r:id="rId13" imgW="2450880" imgH="203040" progId="Equation.DSMT4">
                  <p:embed/>
                </p:oleObj>
              </mc:Choice>
              <mc:Fallback>
                <p:oleObj name="Equation" r:id="rId13" imgW="24508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19400"/>
                        <a:ext cx="4965700" cy="41116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>
          <a:xfrm>
            <a:off x="4419600" y="4800600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57400" y="4071551"/>
            <a:ext cx="1600200" cy="1414849"/>
            <a:chOff x="2057400" y="4071551"/>
            <a:chExt cx="1600200" cy="1414849"/>
          </a:xfrm>
        </p:grpSpPr>
        <p:sp>
          <p:nvSpPr>
            <p:cNvPr id="3" name="Oval 2"/>
            <p:cNvSpPr/>
            <p:nvPr/>
          </p:nvSpPr>
          <p:spPr>
            <a:xfrm>
              <a:off x="2057400" y="4071551"/>
              <a:ext cx="16002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stCxn id="3" idx="4"/>
            </p:cNvCxnSpPr>
            <p:nvPr/>
          </p:nvCxnSpPr>
          <p:spPr>
            <a:xfrm>
              <a:off x="2857500" y="4985951"/>
              <a:ext cx="0" cy="5004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Gambier Example</a:t>
            </a:r>
            <a:endParaRPr lang="en-US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8"/>
          <a:stretch>
            <a:fillRect/>
          </a:stretch>
        </p:blipFill>
        <p:spPr bwMode="auto">
          <a:xfrm>
            <a:off x="762000" y="1676400"/>
            <a:ext cx="1022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76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15355"/>
              </p:ext>
            </p:extLst>
          </p:nvPr>
        </p:nvGraphicFramePr>
        <p:xfrm>
          <a:off x="3581400" y="1752600"/>
          <a:ext cx="230663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Equation" r:id="rId5" imgW="1155600" imgH="228600" progId="Equation.DSMT4">
                  <p:embed/>
                </p:oleObj>
              </mc:Choice>
              <mc:Fallback>
                <p:oleObj name="Equation" r:id="rId5" imgW="11556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752600"/>
                        <a:ext cx="2306638" cy="45561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679527"/>
              </p:ext>
            </p:extLst>
          </p:nvPr>
        </p:nvGraphicFramePr>
        <p:xfrm>
          <a:off x="533400" y="3733800"/>
          <a:ext cx="13938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Equation" r:id="rId7" imgW="698400" imgH="228600" progId="Equation.DSMT4">
                  <p:embed/>
                </p:oleObj>
              </mc:Choice>
              <mc:Fallback>
                <p:oleObj name="Equation" r:id="rId7" imgW="6984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33800"/>
                        <a:ext cx="1393825" cy="4572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954790"/>
              </p:ext>
            </p:extLst>
          </p:nvPr>
        </p:nvGraphicFramePr>
        <p:xfrm>
          <a:off x="533400" y="4724400"/>
          <a:ext cx="1368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9" imgW="685800" imgH="228600" progId="Equation.DSMT4">
                  <p:embed/>
                </p:oleObj>
              </mc:Choice>
              <mc:Fallback>
                <p:oleObj name="Equation" r:id="rId9" imgW="6858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24400"/>
                        <a:ext cx="1368425" cy="4572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576928"/>
              </p:ext>
            </p:extLst>
          </p:nvPr>
        </p:nvGraphicFramePr>
        <p:xfrm>
          <a:off x="533400" y="5715000"/>
          <a:ext cx="1192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11" imgW="596880" imgH="228600" progId="Equation.DSMT4">
                  <p:embed/>
                </p:oleObj>
              </mc:Choice>
              <mc:Fallback>
                <p:oleObj name="Equation" r:id="rId11" imgW="5968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15000"/>
                        <a:ext cx="1192213" cy="4572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33600" y="2817813"/>
            <a:ext cx="5486400" cy="4603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smtClean="0">
                <a:solidFill>
                  <a:schemeClr val="bg2"/>
                </a:solidFill>
                <a:latin typeface="+mn-lt"/>
              </a:rPr>
              <a:t>The change in </a:t>
            </a:r>
            <a:r>
              <a:rPr lang="en-US" altLang="en-US" sz="2400" i="1" dirty="0" smtClean="0">
                <a:solidFill>
                  <a:schemeClr val="bg2"/>
                </a:solidFill>
                <a:latin typeface="+mn-lt"/>
              </a:rPr>
              <a:t>g</a:t>
            </a:r>
            <a:r>
              <a:rPr lang="en-US" altLang="en-US" sz="2400" dirty="0" smtClean="0">
                <a:solidFill>
                  <a:schemeClr val="bg2"/>
                </a:solidFill>
                <a:latin typeface="+mn-lt"/>
              </a:rPr>
              <a:t> has three relevant pieces:  </a:t>
            </a:r>
          </a:p>
        </p:txBody>
      </p:sp>
      <p:sp>
        <p:nvSpPr>
          <p:cNvPr id="15" name="Left Arrow Callout 14"/>
          <p:cNvSpPr/>
          <p:nvPr/>
        </p:nvSpPr>
        <p:spPr>
          <a:xfrm>
            <a:off x="2133600" y="3581400"/>
            <a:ext cx="5867400" cy="762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Old Rats eating poor baby </a:t>
            </a:r>
            <a:r>
              <a:rPr lang="en-US" sz="2400" dirty="0" err="1"/>
              <a:t>hostas</a:t>
            </a:r>
            <a:endParaRPr lang="en-US" sz="2400" dirty="0"/>
          </a:p>
        </p:txBody>
      </p:sp>
      <p:sp>
        <p:nvSpPr>
          <p:cNvPr id="16" name="Left Arrow Callout 15"/>
          <p:cNvSpPr/>
          <p:nvPr/>
        </p:nvSpPr>
        <p:spPr>
          <a:xfrm>
            <a:off x="2133600" y="4572000"/>
            <a:ext cx="6858000" cy="762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3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“Cute” baby rats eating vulnerable old </a:t>
            </a:r>
            <a:r>
              <a:rPr lang="en-US" sz="2400" dirty="0" err="1"/>
              <a:t>hostas</a:t>
            </a:r>
            <a:endParaRPr lang="en-US" sz="2400" dirty="0"/>
          </a:p>
        </p:txBody>
      </p:sp>
      <p:sp>
        <p:nvSpPr>
          <p:cNvPr id="17" name="Left Arrow Callout 16"/>
          <p:cNvSpPr/>
          <p:nvPr/>
        </p:nvSpPr>
        <p:spPr>
          <a:xfrm>
            <a:off x="2133600" y="5562600"/>
            <a:ext cx="6858000" cy="762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3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“Cute” baby rats eating poor baby </a:t>
            </a:r>
            <a:r>
              <a:rPr lang="en-US" sz="2400" dirty="0" err="1"/>
              <a:t>hostas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Gambier Example</a:t>
            </a:r>
            <a:endParaRPr lang="en-US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8"/>
          <a:stretch>
            <a:fillRect/>
          </a:stretch>
        </p:blipFill>
        <p:spPr bwMode="auto">
          <a:xfrm>
            <a:off x="762000" y="1676400"/>
            <a:ext cx="1022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76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772355"/>
              </p:ext>
            </p:extLst>
          </p:nvPr>
        </p:nvGraphicFramePr>
        <p:xfrm>
          <a:off x="1371600" y="3886200"/>
          <a:ext cx="6184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Equation" r:id="rId5" imgW="3098520" imgH="393480" progId="Equation.DSMT4">
                  <p:embed/>
                </p:oleObj>
              </mc:Choice>
              <mc:Fallback>
                <p:oleObj name="Equation" r:id="rId5" imgW="30985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6184900" cy="7874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111522"/>
              </p:ext>
            </p:extLst>
          </p:nvPr>
        </p:nvGraphicFramePr>
        <p:xfrm>
          <a:off x="2095500" y="1752600"/>
          <a:ext cx="57896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9" name="Equation" r:id="rId7" imgW="2857320" imgH="393480" progId="Equation.DSMT4">
                  <p:embed/>
                </p:oleObj>
              </mc:Choice>
              <mc:Fallback>
                <p:oleObj name="Equation" r:id="rId7" imgW="285732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1752600"/>
                        <a:ext cx="5789613" cy="7969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135240"/>
              </p:ext>
            </p:extLst>
          </p:nvPr>
        </p:nvGraphicFramePr>
        <p:xfrm>
          <a:off x="457200" y="2895600"/>
          <a:ext cx="74771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0" name="Equation" r:id="rId9" imgW="3746160" imgH="393480" progId="Equation.DSMT4">
                  <p:embed/>
                </p:oleObj>
              </mc:Choice>
              <mc:Fallback>
                <p:oleObj name="Equation" r:id="rId9" imgW="37461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95600"/>
                        <a:ext cx="7477125" cy="7874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822149"/>
              </p:ext>
            </p:extLst>
          </p:nvPr>
        </p:nvGraphicFramePr>
        <p:xfrm>
          <a:off x="1371600" y="4889500"/>
          <a:ext cx="6870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1" name="Equation" r:id="rId11" imgW="3441600" imgH="393480" progId="Equation.DSMT4">
                  <p:embed/>
                </p:oleObj>
              </mc:Choice>
              <mc:Fallback>
                <p:oleObj name="Equation" r:id="rId11" imgW="344160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889500"/>
                        <a:ext cx="6870700" cy="7874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6226175" y="4503738"/>
            <a:ext cx="2286000" cy="1295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556625" y="4211638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" charset="0"/>
              </a:rPr>
              <a:t>0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163178"/>
              </p:ext>
            </p:extLst>
          </p:nvPr>
        </p:nvGraphicFramePr>
        <p:xfrm>
          <a:off x="1371600" y="5943600"/>
          <a:ext cx="34480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Equation" r:id="rId13" imgW="1726920" imgH="228600" progId="Equation.DSMT4">
                  <p:embed/>
                </p:oleObj>
              </mc:Choice>
              <mc:Fallback>
                <p:oleObj name="Equation" r:id="rId13" imgW="172692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943600"/>
                        <a:ext cx="3448050" cy="4572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SO, the rate of change of gobble is given by . . .</a:t>
            </a:r>
            <a:endParaRPr lang="en-US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8"/>
          <a:stretch>
            <a:fillRect/>
          </a:stretch>
        </p:blipFill>
        <p:spPr bwMode="auto">
          <a:xfrm>
            <a:off x="762000" y="1676400"/>
            <a:ext cx="1022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76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223120"/>
              </p:ext>
            </p:extLst>
          </p:nvPr>
        </p:nvGraphicFramePr>
        <p:xfrm>
          <a:off x="1427163" y="2754313"/>
          <a:ext cx="68738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5" imgW="3441600" imgH="393480" progId="Equation.DSMT4">
                  <p:embed/>
                </p:oleObj>
              </mc:Choice>
              <mc:Fallback>
                <p:oleObj name="Equation" r:id="rId5" imgW="34416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2754313"/>
                        <a:ext cx="6873875" cy="7874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6702425" y="2765425"/>
            <a:ext cx="1524000" cy="762000"/>
          </a:xfrm>
          <a:prstGeom prst="ellipse">
            <a:avLst/>
          </a:prstGeom>
          <a:solidFill>
            <a:schemeClr val="accent1">
              <a:alpha val="14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cxnSp>
        <p:nvCxnSpPr>
          <p:cNvPr id="16" name="Curved Connector 15"/>
          <p:cNvCxnSpPr>
            <a:stCxn id="32" idx="3"/>
            <a:endCxn id="5128" idx="0"/>
          </p:cNvCxnSpPr>
          <p:nvPr/>
        </p:nvCxnSpPr>
        <p:spPr>
          <a:xfrm rot="5400000">
            <a:off x="3130550" y="3105150"/>
            <a:ext cx="1765300" cy="2387600"/>
          </a:xfrm>
          <a:prstGeom prst="curvedConnector3">
            <a:avLst>
              <a:gd name="adj1" fmla="val 50000"/>
            </a:avLst>
          </a:prstGeom>
          <a:ln w="508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Box 26"/>
          <p:cNvSpPr txBox="1">
            <a:spLocks noChangeArrowheads="1"/>
          </p:cNvSpPr>
          <p:nvPr/>
        </p:nvSpPr>
        <p:spPr bwMode="auto">
          <a:xfrm>
            <a:off x="1219200" y="5181600"/>
            <a:ext cx="3200400" cy="8302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rate at which the number of </a:t>
            </a:r>
            <a:r>
              <a:rPr lang="en-US" altLang="en-US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hostas</a:t>
            </a:r>
            <a:r>
              <a:rPr lang="en-US" alt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is changing times the number of large rats. </a:t>
            </a:r>
          </a:p>
        </p:txBody>
      </p:sp>
      <p:sp>
        <p:nvSpPr>
          <p:cNvPr id="32" name="Oval 31"/>
          <p:cNvSpPr/>
          <p:nvPr/>
        </p:nvSpPr>
        <p:spPr>
          <a:xfrm>
            <a:off x="4983163" y="2765425"/>
            <a:ext cx="1524000" cy="762000"/>
          </a:xfrm>
          <a:prstGeom prst="ellipse">
            <a:avLst/>
          </a:prstGeom>
          <a:solidFill>
            <a:schemeClr val="accent1">
              <a:alpha val="14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cxnSp>
        <p:nvCxnSpPr>
          <p:cNvPr id="34" name="Curved Connector 33"/>
          <p:cNvCxnSpPr>
            <a:stCxn id="11" idx="5"/>
            <a:endCxn id="5131" idx="0"/>
          </p:cNvCxnSpPr>
          <p:nvPr/>
        </p:nvCxnSpPr>
        <p:spPr>
          <a:xfrm rot="5400000">
            <a:off x="6519863" y="3721100"/>
            <a:ext cx="1787525" cy="1177925"/>
          </a:xfrm>
          <a:prstGeom prst="curvedConnector3">
            <a:avLst>
              <a:gd name="adj1" fmla="val 50000"/>
            </a:avLst>
          </a:prstGeom>
          <a:ln w="508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TextBox 35"/>
          <p:cNvSpPr txBox="1">
            <a:spLocks noChangeArrowheads="1"/>
          </p:cNvSpPr>
          <p:nvPr/>
        </p:nvSpPr>
        <p:spPr bwMode="auto">
          <a:xfrm>
            <a:off x="5224463" y="5203825"/>
            <a:ext cx="3200400" cy="830263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rate at which the number of large rats is changing times the number of </a:t>
            </a:r>
            <a:r>
              <a:rPr lang="en-US" altLang="en-US" sz="16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hostas</a:t>
            </a:r>
            <a:r>
              <a:rPr lang="en-US" alt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128" grpId="0" animBg="1"/>
      <p:bldP spid="32" grpId="0" animBg="1"/>
      <p:bldP spid="51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Product Rule for Derivatives</a:t>
            </a:r>
            <a:endParaRPr lang="en-US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8"/>
          <a:stretch>
            <a:fillRect/>
          </a:stretch>
        </p:blipFill>
        <p:spPr bwMode="auto">
          <a:xfrm>
            <a:off x="762000" y="1676400"/>
            <a:ext cx="1022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76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26"/>
          <p:cNvSpPr txBox="1">
            <a:spLocks noChangeArrowheads="1"/>
          </p:cNvSpPr>
          <p:nvPr/>
        </p:nvSpPr>
        <p:spPr bwMode="auto">
          <a:xfrm>
            <a:off x="1447800" y="3276600"/>
            <a:ext cx="6705600" cy="23082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bg2"/>
                </a:solidFill>
                <a:cs typeface="Times New Roman" pitchFamily="18" charset="0"/>
              </a:rPr>
              <a:t>So the rate at which a product changes is not merely the product of the changing rates.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bg2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bg2"/>
                </a:solidFill>
                <a:cs typeface="Times New Roman" pitchFamily="18" charset="0"/>
              </a:rPr>
              <a:t>The nature of the interaction between the functions, causes the overall rate of change to depend on the size of the quantities themselves.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2400" y="1600200"/>
            <a:ext cx="8763000" cy="4876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In general, we have…</a:t>
            </a:r>
          </a:p>
        </p:txBody>
      </p:sp>
      <p:graphicFrame>
        <p:nvGraphicFramePr>
          <p:cNvPr id="1434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79438" y="1981200"/>
          <a:ext cx="60991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Equation" r:id="rId3" imgW="3492500" imgH="419100" progId="Equation.DSMT4">
                  <p:embed/>
                </p:oleObj>
              </mc:Choice>
              <mc:Fallback>
                <p:oleObj name="Equation" r:id="rId3" imgW="34925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1981200"/>
                        <a:ext cx="60991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066800" y="2819400"/>
          <a:ext cx="75930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Equation" r:id="rId5" imgW="4089400" imgH="393700" progId="Equation.DSMT4">
                  <p:embed/>
                </p:oleObj>
              </mc:Choice>
              <mc:Fallback>
                <p:oleObj name="Equation" r:id="rId5" imgW="40894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19400"/>
                        <a:ext cx="7593013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1066800" y="4267200"/>
          <a:ext cx="70437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Equation" r:id="rId7" imgW="3797300" imgH="393700" progId="Equation.DSMT4">
                  <p:embed/>
                </p:oleObj>
              </mc:Choice>
              <mc:Fallback>
                <p:oleObj name="Equation" r:id="rId7" imgW="37973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267200"/>
                        <a:ext cx="7043738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1066800" y="3505200"/>
          <a:ext cx="68151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Equation" r:id="rId9" imgW="3670300" imgH="419100" progId="Equation.DSMT4">
                  <p:embed/>
                </p:oleObj>
              </mc:Choice>
              <mc:Fallback>
                <p:oleObj name="Equation" r:id="rId9" imgW="36703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68151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1143000" y="5334000"/>
          <a:ext cx="28257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Equation" r:id="rId11" imgW="1524000" imgH="203200" progId="Equation.DSMT4">
                  <p:embed/>
                </p:oleObj>
              </mc:Choice>
              <mc:Fallback>
                <p:oleObj name="Equation" r:id="rId11" imgW="1524000" imgH="203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0"/>
                        <a:ext cx="28257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334</TotalTime>
  <Words>335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Angles</vt:lpstr>
      <vt:lpstr>MathType 6.0 Equation</vt:lpstr>
      <vt:lpstr>Equation</vt:lpstr>
      <vt:lpstr>Differentiating “Combined” Functions</vt:lpstr>
      <vt:lpstr>Products:  A Gambier Example</vt:lpstr>
      <vt:lpstr>A Gambier Example</vt:lpstr>
      <vt:lpstr>A Gambier Example</vt:lpstr>
      <vt:lpstr>A Gambier Example</vt:lpstr>
      <vt:lpstr>A Gambier Example</vt:lpstr>
      <vt:lpstr>SO, the rate of change of gobble is given by . . .</vt:lpstr>
      <vt:lpstr>The Product Rule for Derivatives</vt:lpstr>
      <vt:lpstr>In general, we have…</vt:lpstr>
      <vt:lpstr>Continuity Required!</vt:lpstr>
      <vt:lpstr>The Limit of the Product of Two Functions</vt:lpstr>
      <vt:lpstr>The Limit of the Product of Two Functions</vt:lpstr>
    </vt:vector>
  </TitlesOfParts>
  <Company>Kenyon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Library and Information Services</dc:creator>
  <cp:lastModifiedBy>Carol Schumacher</cp:lastModifiedBy>
  <cp:revision>91</cp:revision>
  <dcterms:created xsi:type="dcterms:W3CDTF">2007-11-05T13:34:44Z</dcterms:created>
  <dcterms:modified xsi:type="dcterms:W3CDTF">2015-02-24T20:59:48Z</dcterms:modified>
</cp:coreProperties>
</file>