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67" r:id="rId2"/>
    <p:sldId id="263" r:id="rId3"/>
    <p:sldId id="268" r:id="rId4"/>
    <p:sldId id="256" r:id="rId5"/>
    <p:sldId id="262" r:id="rId6"/>
    <p:sldId id="264" r:id="rId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6" autoAdjust="0"/>
    <p:restoredTop sz="90929"/>
  </p:normalViewPr>
  <p:slideViewPr>
    <p:cSldViewPr snapToGrid="0">
      <p:cViewPr varScale="1">
        <p:scale>
          <a:sx n="92" d="100"/>
          <a:sy n="92" d="100"/>
        </p:scale>
        <p:origin x="-240" y="-90"/>
      </p:cViewPr>
      <p:guideLst>
        <p:guide orient="horz" pos="2136"/>
        <p:guide pos="9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DD3-13AC-490F-A4C2-07FD53722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AAF-0793-4D71-8A9B-299611D69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6FF-07E3-4F43-8F40-0B0C6DB0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D06-F392-4615-8DF1-D1AB364A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C653-2378-414E-B13F-2092CDD57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7391-CD3A-47C8-8DD6-A438DDF52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319B-CDAE-4F98-BBC1-A353781D1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B6E1-03F5-4414-BD20-4ABF98F45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4275-D292-4A11-8178-A3C64DA18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C8C5-A20C-4D0B-8AEC-2BA4B1F6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83E76-5FF5-4C7D-B1E6-7D47501D3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5E8887-3612-44FF-829D-D4C79F9488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Euler’s Method and Riemann Sums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Looking for insight in the special case of </a:t>
            </a:r>
            <a:r>
              <a:rPr lang="en-US" dirty="0" err="1" smtClean="0"/>
              <a:t>antiderivatives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Turning Corners (or Not!!!)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52488" y="1827213"/>
            <a:ext cx="2754312" cy="1187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Euler’s method is very bad at turning corners.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74638" y="3124200"/>
            <a:ext cx="8598494" cy="3367088"/>
            <a:chOff x="274638" y="3124200"/>
            <a:chExt cx="8598494" cy="3367088"/>
          </a:xfrm>
        </p:grpSpPr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274638" y="3124200"/>
              <a:ext cx="4770437" cy="33670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36278" y="3294185"/>
              <a:ext cx="5836854" cy="4616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Think about a solution curve like this one . . . </a:t>
              </a:r>
              <a:endParaRPr lang="en-US" dirty="0"/>
            </a:p>
          </p:txBody>
        </p:sp>
      </p:grpSp>
      <p:sp>
        <p:nvSpPr>
          <p:cNvPr id="15364" name="Freeform 4"/>
          <p:cNvSpPr>
            <a:spLocks/>
          </p:cNvSpPr>
          <p:nvPr/>
        </p:nvSpPr>
        <p:spPr bwMode="auto">
          <a:xfrm>
            <a:off x="438150" y="3567113"/>
            <a:ext cx="4154487" cy="2054225"/>
          </a:xfrm>
          <a:custGeom>
            <a:avLst/>
            <a:gdLst/>
            <a:ahLst/>
            <a:cxnLst>
              <a:cxn ang="0">
                <a:pos x="0" y="1122"/>
              </a:cxn>
              <a:cxn ang="0">
                <a:pos x="695" y="277"/>
              </a:cxn>
              <a:cxn ang="0">
                <a:pos x="1244" y="141"/>
              </a:cxn>
              <a:cxn ang="0">
                <a:pos x="1935" y="1122"/>
              </a:cxn>
              <a:cxn ang="0">
                <a:pos x="2279" y="1172"/>
              </a:cxn>
              <a:cxn ang="0">
                <a:pos x="2617" y="796"/>
              </a:cxn>
            </a:cxnLst>
            <a:rect l="0" t="0" r="r" b="b"/>
            <a:pathLst>
              <a:path w="2617" h="1294">
                <a:moveTo>
                  <a:pt x="0" y="1122"/>
                </a:moveTo>
                <a:cubicBezTo>
                  <a:pt x="228" y="752"/>
                  <a:pt x="488" y="440"/>
                  <a:pt x="695" y="277"/>
                </a:cubicBezTo>
                <a:cubicBezTo>
                  <a:pt x="902" y="114"/>
                  <a:pt x="1037" y="0"/>
                  <a:pt x="1244" y="141"/>
                </a:cubicBezTo>
                <a:cubicBezTo>
                  <a:pt x="1451" y="282"/>
                  <a:pt x="1763" y="950"/>
                  <a:pt x="1935" y="1122"/>
                </a:cubicBezTo>
                <a:cubicBezTo>
                  <a:pt x="2107" y="1294"/>
                  <a:pt x="2165" y="1226"/>
                  <a:pt x="2279" y="1172"/>
                </a:cubicBezTo>
                <a:cubicBezTo>
                  <a:pt x="2393" y="1118"/>
                  <a:pt x="2547" y="874"/>
                  <a:pt x="2617" y="79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274638" y="3124200"/>
            <a:ext cx="4770437" cy="3367088"/>
            <a:chOff x="274638" y="3124200"/>
            <a:chExt cx="4770437" cy="3367088"/>
          </a:xfrm>
        </p:grpSpPr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274638" y="3124200"/>
              <a:ext cx="4770437" cy="33670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auto">
            <a:xfrm>
              <a:off x="438150" y="3567113"/>
              <a:ext cx="4154487" cy="2054225"/>
            </a:xfrm>
            <a:custGeom>
              <a:avLst/>
              <a:gdLst/>
              <a:ahLst/>
              <a:cxnLst>
                <a:cxn ang="0">
                  <a:pos x="0" y="1122"/>
                </a:cxn>
                <a:cxn ang="0">
                  <a:pos x="695" y="277"/>
                </a:cxn>
                <a:cxn ang="0">
                  <a:pos x="1244" y="141"/>
                </a:cxn>
                <a:cxn ang="0">
                  <a:pos x="1935" y="1122"/>
                </a:cxn>
                <a:cxn ang="0">
                  <a:pos x="2279" y="1172"/>
                </a:cxn>
                <a:cxn ang="0">
                  <a:pos x="2617" y="796"/>
                </a:cxn>
              </a:cxnLst>
              <a:rect l="0" t="0" r="r" b="b"/>
              <a:pathLst>
                <a:path w="2617" h="1294">
                  <a:moveTo>
                    <a:pt x="0" y="1122"/>
                  </a:moveTo>
                  <a:cubicBezTo>
                    <a:pt x="228" y="752"/>
                    <a:pt x="488" y="440"/>
                    <a:pt x="695" y="277"/>
                  </a:cubicBezTo>
                  <a:cubicBezTo>
                    <a:pt x="902" y="114"/>
                    <a:pt x="1037" y="0"/>
                    <a:pt x="1244" y="141"/>
                  </a:cubicBezTo>
                  <a:cubicBezTo>
                    <a:pt x="1451" y="282"/>
                    <a:pt x="1763" y="950"/>
                    <a:pt x="1935" y="1122"/>
                  </a:cubicBezTo>
                  <a:cubicBezTo>
                    <a:pt x="2107" y="1294"/>
                    <a:pt x="2165" y="1226"/>
                    <a:pt x="2279" y="1172"/>
                  </a:cubicBezTo>
                  <a:cubicBezTo>
                    <a:pt x="2393" y="1118"/>
                    <a:pt x="2547" y="874"/>
                    <a:pt x="2617" y="79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Turning Corners (or Not!!!)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52488" y="1827213"/>
            <a:ext cx="2754312" cy="1187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Euler’s method is very bad at turning corners.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402263" y="3221038"/>
            <a:ext cx="37417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When </a:t>
            </a:r>
            <a:r>
              <a:rPr lang="en-US" dirty="0" smtClean="0"/>
              <a:t>the curve </a:t>
            </a:r>
            <a:r>
              <a:rPr lang="en-US" dirty="0"/>
              <a:t>nears a maximum, </a:t>
            </a:r>
            <a:r>
              <a:rPr lang="en-US" dirty="0" smtClean="0"/>
              <a:t>Euler’s method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“overshoots.” </a:t>
            </a:r>
          </a:p>
          <a:p>
            <a:r>
              <a:rPr lang="en-US" dirty="0"/>
              <a:t>Likewise, when </a:t>
            </a:r>
            <a:r>
              <a:rPr lang="en-US" dirty="0" smtClean="0"/>
              <a:t>the curve </a:t>
            </a:r>
            <a:r>
              <a:rPr lang="en-US" dirty="0"/>
              <a:t>nears a minimum, </a:t>
            </a:r>
            <a:r>
              <a:rPr lang="en-US" dirty="0" smtClean="0"/>
              <a:t>Euler’s method </a:t>
            </a:r>
            <a:r>
              <a:rPr lang="en-US" dirty="0"/>
              <a:t>drops too far.</a:t>
            </a:r>
          </a:p>
        </p:txBody>
      </p:sp>
      <p:grpSp>
        <p:nvGrpSpPr>
          <p:cNvPr id="3" name="Group 19"/>
          <p:cNvGrpSpPr/>
          <p:nvPr/>
        </p:nvGrpSpPr>
        <p:grpSpPr>
          <a:xfrm>
            <a:off x="2376488" y="3370263"/>
            <a:ext cx="833437" cy="596900"/>
            <a:chOff x="2376488" y="3370263"/>
            <a:chExt cx="833437" cy="596900"/>
          </a:xfrm>
        </p:grpSpPr>
        <p:sp>
          <p:nvSpPr>
            <p:cNvPr id="15372" name="Freeform 12"/>
            <p:cNvSpPr>
              <a:spLocks/>
            </p:cNvSpPr>
            <p:nvPr/>
          </p:nvSpPr>
          <p:spPr bwMode="auto">
            <a:xfrm>
              <a:off x="2376488" y="3370263"/>
              <a:ext cx="769937" cy="544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8" y="232"/>
                </a:cxn>
              </a:cxnLst>
              <a:rect l="0" t="0" r="r" b="b"/>
              <a:pathLst>
                <a:path w="518" h="232">
                  <a:moveTo>
                    <a:pt x="0" y="0"/>
                  </a:moveTo>
                  <a:lnTo>
                    <a:pt x="518" y="23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3121025" y="3878263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1425575" y="3316288"/>
            <a:ext cx="979488" cy="788987"/>
            <a:chOff x="1425575" y="3316288"/>
            <a:chExt cx="979488" cy="788987"/>
          </a:xfrm>
        </p:grpSpPr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1485900" y="3355975"/>
              <a:ext cx="865187" cy="6937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2316163" y="3316288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1425575" y="4016375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363913" y="5168900"/>
            <a:ext cx="781050" cy="912813"/>
            <a:chOff x="3363913" y="5168900"/>
            <a:chExt cx="781050" cy="912813"/>
          </a:xfrm>
        </p:grpSpPr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3363913" y="5168900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auto">
            <a:xfrm>
              <a:off x="3429000" y="5259388"/>
              <a:ext cx="649287" cy="762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8" y="232"/>
                </a:cxn>
              </a:cxnLst>
              <a:rect l="0" t="0" r="r" b="b"/>
              <a:pathLst>
                <a:path w="518" h="232">
                  <a:moveTo>
                    <a:pt x="0" y="0"/>
                  </a:moveTo>
                  <a:lnTo>
                    <a:pt x="518" y="23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4056063" y="5992813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22263"/>
            <a:ext cx="7772400" cy="1143000"/>
          </a:xfrm>
        </p:spPr>
        <p:txBody>
          <a:bodyPr/>
          <a:lstStyle/>
          <a:p>
            <a:r>
              <a:rPr lang="en-US"/>
              <a:t>Point of View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840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459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1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602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6983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7745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7364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126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8507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5399088" y="3074988"/>
            <a:ext cx="3429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461000" y="34925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840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5459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6221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6602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7364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6983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7745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8126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V="1">
            <a:off x="887413" y="2757488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1268413" y="2757488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flipV="1">
            <a:off x="1649413" y="2452688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flipV="1">
            <a:off x="2030413" y="2300288"/>
            <a:ext cx="3810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>
            <a:off x="1268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>
            <a:off x="887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>
            <a:off x="1649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2030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2411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>
            <a:off x="3173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>
            <a:off x="2792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3554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>
            <a:off x="3935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 flipV="1">
            <a:off x="2411413" y="2071688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" name="Line 79"/>
          <p:cNvSpPr>
            <a:spLocks noChangeShapeType="1"/>
          </p:cNvSpPr>
          <p:nvPr/>
        </p:nvSpPr>
        <p:spPr bwMode="auto">
          <a:xfrm>
            <a:off x="2792413" y="2071688"/>
            <a:ext cx="3810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" name="Line 80"/>
          <p:cNvSpPr>
            <a:spLocks noChangeShapeType="1"/>
          </p:cNvSpPr>
          <p:nvPr/>
        </p:nvSpPr>
        <p:spPr bwMode="auto">
          <a:xfrm>
            <a:off x="3173413" y="2147888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>
            <a:off x="3554413" y="2452688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887413" y="3095625"/>
            <a:ext cx="3429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869950" y="34528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>
            <a:off x="1268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>
            <a:off x="887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1649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>
            <a:off x="2030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>
            <a:off x="2792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>
            <a:off x="2411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3173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3554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838200" y="302577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1219200" y="272097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" name="AutoShape 95"/>
          <p:cNvSpPr>
            <a:spLocks noChangeArrowheads="1"/>
          </p:cNvSpPr>
          <p:nvPr/>
        </p:nvSpPr>
        <p:spPr bwMode="auto">
          <a:xfrm>
            <a:off x="1600200" y="270192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AutoShape 96"/>
          <p:cNvSpPr>
            <a:spLocks noChangeArrowheads="1"/>
          </p:cNvSpPr>
          <p:nvPr/>
        </p:nvSpPr>
        <p:spPr bwMode="auto">
          <a:xfrm>
            <a:off x="1981200" y="239712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AutoShape 97"/>
          <p:cNvSpPr>
            <a:spLocks noChangeArrowheads="1"/>
          </p:cNvSpPr>
          <p:nvPr/>
        </p:nvSpPr>
        <p:spPr bwMode="auto">
          <a:xfrm>
            <a:off x="2362200" y="223520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" name="AutoShape 98"/>
          <p:cNvSpPr>
            <a:spLocks noChangeArrowheads="1"/>
          </p:cNvSpPr>
          <p:nvPr/>
        </p:nvSpPr>
        <p:spPr bwMode="auto">
          <a:xfrm>
            <a:off x="2743200" y="202565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7" name="AutoShape 99"/>
          <p:cNvSpPr>
            <a:spLocks noChangeArrowheads="1"/>
          </p:cNvSpPr>
          <p:nvPr/>
        </p:nvSpPr>
        <p:spPr bwMode="auto">
          <a:xfrm>
            <a:off x="3114675" y="210185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8" name="AutoShape 100"/>
          <p:cNvSpPr>
            <a:spLocks noChangeArrowheads="1"/>
          </p:cNvSpPr>
          <p:nvPr/>
        </p:nvSpPr>
        <p:spPr bwMode="auto">
          <a:xfrm>
            <a:off x="3495675" y="239712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9" name="AutoShape 101"/>
          <p:cNvSpPr>
            <a:spLocks noChangeArrowheads="1"/>
          </p:cNvSpPr>
          <p:nvPr/>
        </p:nvSpPr>
        <p:spPr bwMode="auto">
          <a:xfrm>
            <a:off x="3876675" y="261620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" name="Object 103"/>
          <p:cNvGraphicFramePr>
            <a:graphicFrameLocks noChangeAspect="1"/>
          </p:cNvGraphicFramePr>
          <p:nvPr/>
        </p:nvGraphicFramePr>
        <p:xfrm>
          <a:off x="5541963" y="1797050"/>
          <a:ext cx="2524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3" imgW="190440" imgH="203040" progId="Equation.3">
                  <p:embed/>
                </p:oleObj>
              </mc:Choice>
              <mc:Fallback>
                <p:oleObj name="Equation" r:id="rId3" imgW="190440" imgH="20304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1797050"/>
                        <a:ext cx="252413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" name="Object 108"/>
          <p:cNvGraphicFramePr>
            <a:graphicFrameLocks noChangeAspect="1"/>
          </p:cNvGraphicFramePr>
          <p:nvPr/>
        </p:nvGraphicFramePr>
        <p:xfrm>
          <a:off x="995363" y="1797050"/>
          <a:ext cx="2016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1797050"/>
                        <a:ext cx="201613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" name="Rectangle 113"/>
          <p:cNvSpPr>
            <a:spLocks noChangeArrowheads="1"/>
          </p:cNvSpPr>
          <p:nvPr/>
        </p:nvSpPr>
        <p:spPr bwMode="auto">
          <a:xfrm flipV="1">
            <a:off x="6221413" y="2357438"/>
            <a:ext cx="381000" cy="7239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5459413" y="2736850"/>
            <a:ext cx="379412" cy="33813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>
            <a:off x="5840413" y="3081338"/>
            <a:ext cx="381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 flipV="1">
            <a:off x="6599238" y="2547938"/>
            <a:ext cx="384175" cy="53181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 flipV="1">
            <a:off x="6980238" y="2319338"/>
            <a:ext cx="384175" cy="7572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 flipV="1">
            <a:off x="7745413" y="3071813"/>
            <a:ext cx="385762" cy="3524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 flipV="1">
            <a:off x="8129588" y="3071813"/>
            <a:ext cx="377825" cy="2381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 flipV="1">
            <a:off x="7364413" y="3073400"/>
            <a:ext cx="381000" cy="936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50" name="Freeform 102"/>
          <p:cNvSpPr>
            <a:spLocks/>
          </p:cNvSpPr>
          <p:nvPr/>
        </p:nvSpPr>
        <p:spPr bwMode="auto">
          <a:xfrm>
            <a:off x="5459413" y="2239963"/>
            <a:ext cx="3057525" cy="1189037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102" y="467"/>
              </a:cxn>
              <a:cxn ang="0">
                <a:pos x="234" y="524"/>
              </a:cxn>
              <a:cxn ang="0">
                <a:pos x="354" y="470"/>
              </a:cxn>
              <a:cxn ang="0">
                <a:pos x="423" y="359"/>
              </a:cxn>
              <a:cxn ang="0">
                <a:pos x="474" y="101"/>
              </a:cxn>
              <a:cxn ang="0">
                <a:pos x="576" y="2"/>
              </a:cxn>
              <a:cxn ang="0">
                <a:pos x="660" y="86"/>
              </a:cxn>
              <a:cxn ang="0">
                <a:pos x="714" y="203"/>
              </a:cxn>
              <a:cxn ang="0">
                <a:pos x="789" y="260"/>
              </a:cxn>
              <a:cxn ang="0">
                <a:pos x="864" y="182"/>
              </a:cxn>
              <a:cxn ang="0">
                <a:pos x="894" y="80"/>
              </a:cxn>
              <a:cxn ang="0">
                <a:pos x="969" y="32"/>
              </a:cxn>
              <a:cxn ang="0">
                <a:pos x="1047" y="104"/>
              </a:cxn>
              <a:cxn ang="0">
                <a:pos x="1074" y="326"/>
              </a:cxn>
              <a:cxn ang="0">
                <a:pos x="1125" y="488"/>
              </a:cxn>
              <a:cxn ang="0">
                <a:pos x="1203" y="596"/>
              </a:cxn>
              <a:cxn ang="0">
                <a:pos x="1314" y="701"/>
              </a:cxn>
              <a:cxn ang="0">
                <a:pos x="1449" y="746"/>
              </a:cxn>
              <a:cxn ang="0">
                <a:pos x="1599" y="719"/>
              </a:cxn>
              <a:cxn ang="0">
                <a:pos x="1677" y="671"/>
              </a:cxn>
              <a:cxn ang="0">
                <a:pos x="1821" y="593"/>
              </a:cxn>
              <a:cxn ang="0">
                <a:pos x="1926" y="524"/>
              </a:cxn>
            </a:cxnLst>
            <a:rect l="0" t="0" r="r" b="b"/>
            <a:pathLst>
              <a:path w="1926" h="749">
                <a:moveTo>
                  <a:pt x="0" y="320"/>
                </a:moveTo>
                <a:cubicBezTo>
                  <a:pt x="17" y="344"/>
                  <a:pt x="63" y="433"/>
                  <a:pt x="102" y="467"/>
                </a:cubicBezTo>
                <a:cubicBezTo>
                  <a:pt x="141" y="501"/>
                  <a:pt x="192" y="524"/>
                  <a:pt x="234" y="524"/>
                </a:cubicBezTo>
                <a:cubicBezTo>
                  <a:pt x="276" y="524"/>
                  <a:pt x="323" y="497"/>
                  <a:pt x="354" y="470"/>
                </a:cubicBezTo>
                <a:cubicBezTo>
                  <a:pt x="385" y="443"/>
                  <a:pt x="403" y="420"/>
                  <a:pt x="423" y="359"/>
                </a:cubicBezTo>
                <a:cubicBezTo>
                  <a:pt x="443" y="298"/>
                  <a:pt x="448" y="160"/>
                  <a:pt x="474" y="101"/>
                </a:cubicBezTo>
                <a:cubicBezTo>
                  <a:pt x="500" y="42"/>
                  <a:pt x="545" y="4"/>
                  <a:pt x="576" y="2"/>
                </a:cubicBezTo>
                <a:cubicBezTo>
                  <a:pt x="607" y="0"/>
                  <a:pt x="637" y="53"/>
                  <a:pt x="660" y="86"/>
                </a:cubicBezTo>
                <a:cubicBezTo>
                  <a:pt x="683" y="119"/>
                  <a:pt x="692" y="174"/>
                  <a:pt x="714" y="203"/>
                </a:cubicBezTo>
                <a:cubicBezTo>
                  <a:pt x="736" y="232"/>
                  <a:pt x="764" y="263"/>
                  <a:pt x="789" y="260"/>
                </a:cubicBezTo>
                <a:cubicBezTo>
                  <a:pt x="814" y="257"/>
                  <a:pt x="846" y="212"/>
                  <a:pt x="864" y="182"/>
                </a:cubicBezTo>
                <a:cubicBezTo>
                  <a:pt x="882" y="152"/>
                  <a:pt x="877" y="105"/>
                  <a:pt x="894" y="80"/>
                </a:cubicBezTo>
                <a:cubicBezTo>
                  <a:pt x="911" y="55"/>
                  <a:pt x="944" y="28"/>
                  <a:pt x="969" y="32"/>
                </a:cubicBezTo>
                <a:cubicBezTo>
                  <a:pt x="994" y="36"/>
                  <a:pt x="1030" y="55"/>
                  <a:pt x="1047" y="104"/>
                </a:cubicBezTo>
                <a:cubicBezTo>
                  <a:pt x="1064" y="153"/>
                  <a:pt x="1061" y="262"/>
                  <a:pt x="1074" y="326"/>
                </a:cubicBezTo>
                <a:cubicBezTo>
                  <a:pt x="1087" y="390"/>
                  <a:pt x="1104" y="443"/>
                  <a:pt x="1125" y="488"/>
                </a:cubicBezTo>
                <a:cubicBezTo>
                  <a:pt x="1146" y="533"/>
                  <a:pt x="1172" y="561"/>
                  <a:pt x="1203" y="596"/>
                </a:cubicBezTo>
                <a:cubicBezTo>
                  <a:pt x="1234" y="631"/>
                  <a:pt x="1273" y="676"/>
                  <a:pt x="1314" y="701"/>
                </a:cubicBezTo>
                <a:cubicBezTo>
                  <a:pt x="1355" y="726"/>
                  <a:pt x="1402" y="743"/>
                  <a:pt x="1449" y="746"/>
                </a:cubicBezTo>
                <a:cubicBezTo>
                  <a:pt x="1496" y="749"/>
                  <a:pt x="1561" y="731"/>
                  <a:pt x="1599" y="719"/>
                </a:cubicBezTo>
                <a:cubicBezTo>
                  <a:pt x="1637" y="707"/>
                  <a:pt x="1640" y="692"/>
                  <a:pt x="1677" y="671"/>
                </a:cubicBezTo>
                <a:cubicBezTo>
                  <a:pt x="1714" y="650"/>
                  <a:pt x="1780" y="617"/>
                  <a:pt x="1821" y="593"/>
                </a:cubicBezTo>
                <a:cubicBezTo>
                  <a:pt x="1862" y="569"/>
                  <a:pt x="1904" y="538"/>
                  <a:pt x="1926" y="52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527538" y="4911969"/>
            <a:ext cx="8217877" cy="1938992"/>
            <a:chOff x="527538" y="4911969"/>
            <a:chExt cx="8217877" cy="1938992"/>
          </a:xfrm>
        </p:grpSpPr>
        <p:sp>
          <p:nvSpPr>
            <p:cNvPr id="2169" name="Text Box 121"/>
            <p:cNvSpPr txBox="1">
              <a:spLocks noChangeArrowheads="1"/>
            </p:cNvSpPr>
            <p:nvPr/>
          </p:nvSpPr>
          <p:spPr bwMode="auto">
            <a:xfrm>
              <a:off x="527538" y="4911969"/>
              <a:ext cx="8217877" cy="193899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 smtClean="0">
                <a:solidFill>
                  <a:schemeClr val="bg2"/>
                </a:solidFill>
              </a:endParaRPr>
            </a:p>
            <a:p>
              <a:r>
                <a:rPr lang="en-US" dirty="0" smtClean="0">
                  <a:solidFill>
                    <a:schemeClr val="bg2"/>
                  </a:solidFill>
                </a:rPr>
                <a:t>When our differential equation is of the form </a:t>
              </a:r>
            </a:p>
            <a:p>
              <a:endParaRPr lang="en-US" dirty="0">
                <a:solidFill>
                  <a:schemeClr val="bg2"/>
                </a:solidFill>
              </a:endParaRPr>
            </a:p>
            <a:p>
              <a:r>
                <a:rPr lang="en-US" dirty="0" smtClean="0">
                  <a:solidFill>
                    <a:schemeClr val="bg2"/>
                  </a:solidFill>
                </a:rPr>
                <a:t>Euler’s </a:t>
              </a:r>
              <a:r>
                <a:rPr lang="en-US" dirty="0">
                  <a:solidFill>
                    <a:schemeClr val="bg2"/>
                  </a:solidFill>
                </a:rPr>
                <a:t>method is a generalization of the left end-point Riemann sum!</a:t>
              </a:r>
            </a:p>
          </p:txBody>
        </p:sp>
        <p:graphicFrame>
          <p:nvGraphicFramePr>
            <p:cNvPr id="80" name="Object 79"/>
            <p:cNvGraphicFramePr>
              <a:graphicFrameLocks noChangeAspect="1"/>
            </p:cNvGraphicFramePr>
            <p:nvPr/>
          </p:nvGraphicFramePr>
          <p:xfrm>
            <a:off x="6164141" y="5159863"/>
            <a:ext cx="1123950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0" name="Equation" r:id="rId7" imgW="647640" imgH="393480" progId="Equation.DSMT4">
                    <p:embed/>
                  </p:oleObj>
                </mc:Choice>
                <mc:Fallback>
                  <p:oleObj name="Equation" r:id="rId7" imgW="647640" imgH="393480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4141" y="5159863"/>
                          <a:ext cx="1123950" cy="682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19190"/>
              </p:ext>
            </p:extLst>
          </p:nvPr>
        </p:nvGraphicFramePr>
        <p:xfrm>
          <a:off x="938213" y="4301836"/>
          <a:ext cx="3113751" cy="50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9" imgW="1562040" imgH="253800" progId="Equation.DSMT4">
                  <p:embed/>
                </p:oleObj>
              </mc:Choice>
              <mc:Fallback>
                <p:oleObj name="Equation" r:id="rId9" imgW="1562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8213" y="4301836"/>
                        <a:ext cx="3113751" cy="506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31495"/>
              </p:ext>
            </p:extLst>
          </p:nvPr>
        </p:nvGraphicFramePr>
        <p:xfrm>
          <a:off x="6013450" y="4338638"/>
          <a:ext cx="18732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11" imgW="939600" imgH="203040" progId="Equation.DSMT4">
                  <p:embed/>
                </p:oleObj>
              </mc:Choice>
              <mc:Fallback>
                <p:oleObj name="Equation" r:id="rId11" imgW="939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0" y="4338638"/>
                        <a:ext cx="187325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1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25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35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4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58" grpId="0" animBg="1"/>
      <p:bldP spid="2060" grpId="0" animBg="1"/>
      <p:bldP spid="2062" grpId="0" animBg="1"/>
      <p:bldP spid="2064" grpId="0" animBg="1"/>
      <p:bldP spid="2065" grpId="0" animBg="1"/>
      <p:bldP spid="2066" grpId="0" animBg="1"/>
      <p:bldP spid="2068" grpId="0" animBg="1"/>
      <p:bldP spid="2081" grpId="0" autoUpdateAnimBg="0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1" grpId="0" autoUpdateAnimBg="0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61" grpId="0" animBg="1" autoUpdateAnimBg="0"/>
      <p:bldP spid="2162" grpId="0" animBg="1" autoUpdateAnimBg="0"/>
      <p:bldP spid="2163" grpId="0" animBg="1"/>
      <p:bldP spid="2164" grpId="0" animBg="1" autoUpdateAnimBg="0"/>
      <p:bldP spid="2165" grpId="0" animBg="1" autoUpdateAnimBg="0"/>
      <p:bldP spid="2167" grpId="0" animBg="1" autoUpdateAnimBg="0"/>
      <p:bldP spid="2168" grpId="0" animBg="1" autoUpdateAnimBg="0"/>
      <p:bldP spid="216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4435475" y="3292475"/>
            <a:ext cx="4297363" cy="290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Midpoint Approximations</a:t>
            </a:r>
          </a:p>
        </p:txBody>
      </p:sp>
      <p:grpSp>
        <p:nvGrpSpPr>
          <p:cNvPr id="14371" name="Group 35"/>
          <p:cNvGrpSpPr>
            <a:grpSpLocks/>
          </p:cNvGrpSpPr>
          <p:nvPr/>
        </p:nvGrpSpPr>
        <p:grpSpPr bwMode="auto">
          <a:xfrm>
            <a:off x="552450" y="2185988"/>
            <a:ext cx="3429000" cy="2590800"/>
            <a:chOff x="377" y="993"/>
            <a:chExt cx="2160" cy="1632"/>
          </a:xfrm>
        </p:grpSpPr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 flipV="1">
              <a:off x="654" y="1880"/>
              <a:ext cx="240" cy="6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39" name="Line 3"/>
            <p:cNvSpPr>
              <a:spLocks noChangeShapeType="1"/>
            </p:cNvSpPr>
            <p:nvPr/>
          </p:nvSpPr>
          <p:spPr bwMode="auto">
            <a:xfrm>
              <a:off x="65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41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89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113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137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185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161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209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233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377" y="1949"/>
              <a:ext cx="216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416" y="2212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65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1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89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13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1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37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185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09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8" name="Group 22"/>
            <p:cNvGrpSpPr>
              <a:grpSpLocks/>
            </p:cNvGrpSpPr>
            <p:nvPr/>
          </p:nvGrpSpPr>
          <p:grpSpPr bwMode="auto">
            <a:xfrm>
              <a:off x="401" y="1102"/>
              <a:ext cx="250" cy="238"/>
              <a:chOff x="3932" y="1240"/>
              <a:chExt cx="250" cy="238"/>
            </a:xfrm>
          </p:grpSpPr>
          <p:sp>
            <p:nvSpPr>
              <p:cNvPr id="14359" name="Rectangle 23"/>
              <p:cNvSpPr>
                <a:spLocks noChangeArrowheads="1"/>
              </p:cNvSpPr>
              <p:nvPr/>
            </p:nvSpPr>
            <p:spPr bwMode="auto">
              <a:xfrm>
                <a:off x="3932" y="1240"/>
                <a:ext cx="250" cy="238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360" name="Object 24"/>
              <p:cNvGraphicFramePr>
                <a:graphicFrameLocks noChangeAspect="1"/>
              </p:cNvGraphicFramePr>
              <p:nvPr/>
            </p:nvGraphicFramePr>
            <p:xfrm>
              <a:off x="3998" y="1282"/>
              <a:ext cx="159" cy="1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66" name="Equation" r:id="rId3" imgW="190440" imgH="203040" progId="Equation.3">
                      <p:embed/>
                    </p:oleObj>
                  </mc:Choice>
                  <mc:Fallback>
                    <p:oleObj name="Equation" r:id="rId3" imgW="190440" imgH="203040" progId="Equation.3">
                      <p:embed/>
                      <p:pic>
                        <p:nvPicPr>
                          <p:cNvPr id="0" name="Picture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98" y="1282"/>
                            <a:ext cx="159" cy="1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 flipV="1">
              <a:off x="895" y="1444"/>
              <a:ext cx="240" cy="50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415" y="1882"/>
              <a:ext cx="233" cy="6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 flipV="1">
              <a:off x="1133" y="1617"/>
              <a:ext cx="242" cy="33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 flipV="1">
              <a:off x="1373" y="1660"/>
              <a:ext cx="242" cy="29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 flipV="1">
              <a:off x="1855" y="1947"/>
              <a:ext cx="243" cy="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 flipV="1">
              <a:off x="2097" y="1947"/>
              <a:ext cx="238" cy="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 flipV="1">
              <a:off x="1615" y="1948"/>
              <a:ext cx="240" cy="17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9" name="Freeform 33"/>
            <p:cNvSpPr>
              <a:spLocks/>
            </p:cNvSpPr>
            <p:nvPr/>
          </p:nvSpPr>
          <p:spPr bwMode="auto">
            <a:xfrm>
              <a:off x="415" y="1423"/>
              <a:ext cx="1926" cy="749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102" y="467"/>
                </a:cxn>
                <a:cxn ang="0">
                  <a:pos x="234" y="524"/>
                </a:cxn>
                <a:cxn ang="0">
                  <a:pos x="354" y="470"/>
                </a:cxn>
                <a:cxn ang="0">
                  <a:pos x="423" y="359"/>
                </a:cxn>
                <a:cxn ang="0">
                  <a:pos x="474" y="101"/>
                </a:cxn>
                <a:cxn ang="0">
                  <a:pos x="576" y="2"/>
                </a:cxn>
                <a:cxn ang="0">
                  <a:pos x="660" y="86"/>
                </a:cxn>
                <a:cxn ang="0">
                  <a:pos x="714" y="203"/>
                </a:cxn>
                <a:cxn ang="0">
                  <a:pos x="789" y="260"/>
                </a:cxn>
                <a:cxn ang="0">
                  <a:pos x="864" y="182"/>
                </a:cxn>
                <a:cxn ang="0">
                  <a:pos x="894" y="80"/>
                </a:cxn>
                <a:cxn ang="0">
                  <a:pos x="969" y="32"/>
                </a:cxn>
                <a:cxn ang="0">
                  <a:pos x="1047" y="104"/>
                </a:cxn>
                <a:cxn ang="0">
                  <a:pos x="1074" y="326"/>
                </a:cxn>
                <a:cxn ang="0">
                  <a:pos x="1125" y="488"/>
                </a:cxn>
                <a:cxn ang="0">
                  <a:pos x="1203" y="596"/>
                </a:cxn>
                <a:cxn ang="0">
                  <a:pos x="1314" y="701"/>
                </a:cxn>
                <a:cxn ang="0">
                  <a:pos x="1449" y="746"/>
                </a:cxn>
                <a:cxn ang="0">
                  <a:pos x="1599" y="719"/>
                </a:cxn>
                <a:cxn ang="0">
                  <a:pos x="1677" y="671"/>
                </a:cxn>
                <a:cxn ang="0">
                  <a:pos x="1821" y="593"/>
                </a:cxn>
                <a:cxn ang="0">
                  <a:pos x="1926" y="524"/>
                </a:cxn>
              </a:cxnLst>
              <a:rect l="0" t="0" r="r" b="b"/>
              <a:pathLst>
                <a:path w="1926" h="749">
                  <a:moveTo>
                    <a:pt x="0" y="320"/>
                  </a:moveTo>
                  <a:cubicBezTo>
                    <a:pt x="17" y="344"/>
                    <a:pt x="63" y="433"/>
                    <a:pt x="102" y="467"/>
                  </a:cubicBezTo>
                  <a:cubicBezTo>
                    <a:pt x="141" y="501"/>
                    <a:pt x="192" y="524"/>
                    <a:pt x="234" y="524"/>
                  </a:cubicBezTo>
                  <a:cubicBezTo>
                    <a:pt x="276" y="524"/>
                    <a:pt x="323" y="497"/>
                    <a:pt x="354" y="470"/>
                  </a:cubicBezTo>
                  <a:cubicBezTo>
                    <a:pt x="385" y="443"/>
                    <a:pt x="403" y="420"/>
                    <a:pt x="423" y="359"/>
                  </a:cubicBezTo>
                  <a:cubicBezTo>
                    <a:pt x="443" y="298"/>
                    <a:pt x="448" y="160"/>
                    <a:pt x="474" y="101"/>
                  </a:cubicBezTo>
                  <a:cubicBezTo>
                    <a:pt x="500" y="42"/>
                    <a:pt x="545" y="4"/>
                    <a:pt x="576" y="2"/>
                  </a:cubicBezTo>
                  <a:cubicBezTo>
                    <a:pt x="607" y="0"/>
                    <a:pt x="637" y="53"/>
                    <a:pt x="660" y="86"/>
                  </a:cubicBezTo>
                  <a:cubicBezTo>
                    <a:pt x="683" y="119"/>
                    <a:pt x="692" y="174"/>
                    <a:pt x="714" y="203"/>
                  </a:cubicBezTo>
                  <a:cubicBezTo>
                    <a:pt x="736" y="232"/>
                    <a:pt x="764" y="263"/>
                    <a:pt x="789" y="260"/>
                  </a:cubicBezTo>
                  <a:cubicBezTo>
                    <a:pt x="814" y="257"/>
                    <a:pt x="846" y="212"/>
                    <a:pt x="864" y="182"/>
                  </a:cubicBezTo>
                  <a:cubicBezTo>
                    <a:pt x="882" y="152"/>
                    <a:pt x="877" y="105"/>
                    <a:pt x="894" y="80"/>
                  </a:cubicBezTo>
                  <a:cubicBezTo>
                    <a:pt x="911" y="55"/>
                    <a:pt x="944" y="28"/>
                    <a:pt x="969" y="32"/>
                  </a:cubicBezTo>
                  <a:cubicBezTo>
                    <a:pt x="994" y="36"/>
                    <a:pt x="1030" y="55"/>
                    <a:pt x="1047" y="104"/>
                  </a:cubicBezTo>
                  <a:cubicBezTo>
                    <a:pt x="1064" y="153"/>
                    <a:pt x="1061" y="262"/>
                    <a:pt x="1074" y="326"/>
                  </a:cubicBezTo>
                  <a:cubicBezTo>
                    <a:pt x="1087" y="390"/>
                    <a:pt x="1104" y="443"/>
                    <a:pt x="1125" y="488"/>
                  </a:cubicBezTo>
                  <a:cubicBezTo>
                    <a:pt x="1146" y="533"/>
                    <a:pt x="1172" y="561"/>
                    <a:pt x="1203" y="596"/>
                  </a:cubicBezTo>
                  <a:cubicBezTo>
                    <a:pt x="1234" y="631"/>
                    <a:pt x="1273" y="676"/>
                    <a:pt x="1314" y="701"/>
                  </a:cubicBezTo>
                  <a:cubicBezTo>
                    <a:pt x="1355" y="726"/>
                    <a:pt x="1402" y="743"/>
                    <a:pt x="1449" y="746"/>
                  </a:cubicBezTo>
                  <a:cubicBezTo>
                    <a:pt x="1496" y="749"/>
                    <a:pt x="1561" y="731"/>
                    <a:pt x="1599" y="719"/>
                  </a:cubicBezTo>
                  <a:cubicBezTo>
                    <a:pt x="1637" y="707"/>
                    <a:pt x="1640" y="692"/>
                    <a:pt x="1677" y="671"/>
                  </a:cubicBezTo>
                  <a:cubicBezTo>
                    <a:pt x="1714" y="650"/>
                    <a:pt x="1780" y="617"/>
                    <a:pt x="1821" y="593"/>
                  </a:cubicBezTo>
                  <a:cubicBezTo>
                    <a:pt x="1862" y="569"/>
                    <a:pt x="1904" y="538"/>
                    <a:pt x="1926" y="52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74650" y="5389563"/>
            <a:ext cx="3652838" cy="822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The midpoint Riemann sum is much more accurate. </a:t>
            </a:r>
          </a:p>
        </p:txBody>
      </p:sp>
      <p:sp>
        <p:nvSpPr>
          <p:cNvPr id="14373" name="Freeform 37"/>
          <p:cNvSpPr>
            <a:spLocks/>
          </p:cNvSpPr>
          <p:nvPr/>
        </p:nvSpPr>
        <p:spPr bwMode="auto">
          <a:xfrm>
            <a:off x="4953000" y="4098925"/>
            <a:ext cx="3352800" cy="1798638"/>
          </a:xfrm>
          <a:custGeom>
            <a:avLst/>
            <a:gdLst/>
            <a:ahLst/>
            <a:cxnLst>
              <a:cxn ang="0">
                <a:pos x="0" y="1018"/>
              </a:cxn>
              <a:cxn ang="0">
                <a:pos x="1085" y="19"/>
              </a:cxn>
              <a:cxn ang="0">
                <a:pos x="2112" y="1133"/>
              </a:cxn>
            </a:cxnLst>
            <a:rect l="0" t="0" r="r" b="b"/>
            <a:pathLst>
              <a:path w="2112" h="1133">
                <a:moveTo>
                  <a:pt x="0" y="1018"/>
                </a:moveTo>
                <a:cubicBezTo>
                  <a:pt x="179" y="853"/>
                  <a:pt x="733" y="0"/>
                  <a:pt x="1085" y="19"/>
                </a:cubicBezTo>
                <a:cubicBezTo>
                  <a:pt x="1437" y="38"/>
                  <a:pt x="1941" y="947"/>
                  <a:pt x="2112" y="11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7016750" y="3421063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6553200" y="3471863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07" name="Group 71"/>
          <p:cNvGrpSpPr>
            <a:grpSpLocks/>
          </p:cNvGrpSpPr>
          <p:nvPr/>
        </p:nvGrpSpPr>
        <p:grpSpPr bwMode="auto">
          <a:xfrm>
            <a:off x="6102350" y="3652838"/>
            <a:ext cx="954088" cy="762000"/>
            <a:chOff x="3844" y="1802"/>
            <a:chExt cx="601" cy="480"/>
          </a:xfrm>
        </p:grpSpPr>
        <p:sp>
          <p:nvSpPr>
            <p:cNvPr id="14384" name="Line 48"/>
            <p:cNvSpPr>
              <a:spLocks noChangeShapeType="1"/>
            </p:cNvSpPr>
            <p:nvPr/>
          </p:nvSpPr>
          <p:spPr bwMode="auto">
            <a:xfrm flipV="1">
              <a:off x="3844" y="1830"/>
              <a:ext cx="576" cy="452"/>
            </a:xfrm>
            <a:prstGeom prst="line">
              <a:avLst/>
            </a:prstGeom>
            <a:noFill/>
            <a:ln w="3175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389" y="1802"/>
              <a:ext cx="56" cy="5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1" name="Line 55"/>
          <p:cNvSpPr>
            <a:spLocks noChangeShapeType="1"/>
          </p:cNvSpPr>
          <p:nvPr/>
        </p:nvSpPr>
        <p:spPr bwMode="auto">
          <a:xfrm flipV="1">
            <a:off x="6102350" y="3983038"/>
            <a:ext cx="933450" cy="311150"/>
          </a:xfrm>
          <a:prstGeom prst="line">
            <a:avLst/>
          </a:prstGeom>
          <a:noFill/>
          <a:ln w="31750" cap="rnd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6083300" y="3471863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4" name="Oval 58"/>
          <p:cNvSpPr>
            <a:spLocks noChangeArrowheads="1"/>
          </p:cNvSpPr>
          <p:nvPr/>
        </p:nvSpPr>
        <p:spPr bwMode="auto">
          <a:xfrm>
            <a:off x="6510338" y="40846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6102350" y="4103688"/>
            <a:ext cx="933450" cy="311150"/>
          </a:xfrm>
          <a:prstGeom prst="line">
            <a:avLst/>
          </a:prstGeom>
          <a:noFill/>
          <a:ln w="317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04" name="Group 68"/>
          <p:cNvGrpSpPr>
            <a:grpSpLocks/>
          </p:cNvGrpSpPr>
          <p:nvPr/>
        </p:nvGrpSpPr>
        <p:grpSpPr bwMode="auto">
          <a:xfrm>
            <a:off x="6070600" y="5351463"/>
            <a:ext cx="463550" cy="765175"/>
            <a:chOff x="3832" y="2840"/>
            <a:chExt cx="292" cy="482"/>
          </a:xfrm>
        </p:grpSpPr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>
              <a:off x="3832" y="2840"/>
              <a:ext cx="2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Text Box 65"/>
            <p:cNvSpPr txBox="1">
              <a:spLocks noChangeArrowheads="1"/>
            </p:cNvSpPr>
            <p:nvPr/>
          </p:nvSpPr>
          <p:spPr bwMode="auto">
            <a:xfrm>
              <a:off x="3904" y="3110"/>
              <a:ext cx="180" cy="21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ymbol" pitchFamily="18" charset="2"/>
                </a:rPr>
                <a:t>2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4398" name="Text Box 62"/>
            <p:cNvSpPr txBox="1">
              <a:spLocks noChangeArrowheads="1"/>
            </p:cNvSpPr>
            <p:nvPr/>
          </p:nvSpPr>
          <p:spPr bwMode="auto">
            <a:xfrm>
              <a:off x="3864" y="2872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4399" name="Line 63"/>
            <p:cNvSpPr>
              <a:spLocks noChangeShapeType="1"/>
            </p:cNvSpPr>
            <p:nvPr/>
          </p:nvSpPr>
          <p:spPr bwMode="auto">
            <a:xfrm>
              <a:off x="3880" y="3116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06" name="Group 70"/>
          <p:cNvGrpSpPr>
            <a:grpSpLocks/>
          </p:cNvGrpSpPr>
          <p:nvPr/>
        </p:nvGrpSpPr>
        <p:grpSpPr bwMode="auto">
          <a:xfrm>
            <a:off x="6083300" y="4919663"/>
            <a:ext cx="939800" cy="457200"/>
            <a:chOff x="3832" y="2600"/>
            <a:chExt cx="592" cy="288"/>
          </a:xfrm>
        </p:grpSpPr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>
              <a:off x="3832" y="2728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Text Box 66"/>
            <p:cNvSpPr txBox="1">
              <a:spLocks noChangeArrowheads="1"/>
            </p:cNvSpPr>
            <p:nvPr/>
          </p:nvSpPr>
          <p:spPr bwMode="auto">
            <a:xfrm>
              <a:off x="4020" y="2600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Symbol" pitchFamily="18" charset="2"/>
                </a:rPr>
                <a:t>D</a:t>
              </a:r>
              <a:r>
                <a:rPr lang="en-US" dirty="0" err="1"/>
                <a:t>t</a:t>
              </a:r>
              <a:endParaRPr lang="en-US" dirty="0">
                <a:latin typeface="Symbol" pitchFamily="18" charset="2"/>
              </a:endParaRPr>
            </a:p>
          </p:txBody>
        </p:sp>
      </p:grpSp>
      <p:sp>
        <p:nvSpPr>
          <p:cNvPr id="14403" name="Oval 67"/>
          <p:cNvSpPr>
            <a:spLocks noChangeArrowheads="1"/>
          </p:cNvSpPr>
          <p:nvPr/>
        </p:nvSpPr>
        <p:spPr bwMode="auto">
          <a:xfrm>
            <a:off x="6986588" y="40592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4641850" y="2143125"/>
            <a:ext cx="3652838" cy="822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We use this insight to improve on Euler’s method. </a:t>
            </a:r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6046788" y="437038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5" grpId="0" animBg="1"/>
      <p:bldP spid="14373" grpId="0" animBg="1"/>
      <p:bldP spid="14385" grpId="0" animBg="1"/>
      <p:bldP spid="14387" grpId="0" animBg="1"/>
      <p:bldP spid="14391" grpId="0" animBg="1"/>
      <p:bldP spid="14393" grpId="0" animBg="1"/>
      <p:bldP spid="14394" grpId="0" animBg="1"/>
      <p:bldP spid="14395" grpId="0" animBg="1"/>
      <p:bldP spid="14403" grpId="0" animBg="1"/>
      <p:bldP spid="14409" grpId="0" animBg="1" autoUpdateAnimBg="0"/>
      <p:bldP spid="143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87" name="Group 31"/>
          <p:cNvGrpSpPr>
            <a:grpSpLocks/>
          </p:cNvGrpSpPr>
          <p:nvPr/>
        </p:nvGrpSpPr>
        <p:grpSpPr bwMode="auto">
          <a:xfrm>
            <a:off x="5946775" y="4448175"/>
            <a:ext cx="504825" cy="400050"/>
            <a:chOff x="2810" y="2874"/>
            <a:chExt cx="318" cy="252"/>
          </a:xfrm>
        </p:grpSpPr>
        <p:grpSp>
          <p:nvGrpSpPr>
            <p:cNvPr id="19484" name="Group 28"/>
            <p:cNvGrpSpPr>
              <a:grpSpLocks/>
            </p:cNvGrpSpPr>
            <p:nvPr/>
          </p:nvGrpSpPr>
          <p:grpSpPr bwMode="auto">
            <a:xfrm>
              <a:off x="2810" y="2882"/>
              <a:ext cx="309" cy="244"/>
              <a:chOff x="3844" y="1802"/>
              <a:chExt cx="601" cy="480"/>
            </a:xfrm>
          </p:grpSpPr>
          <p:sp>
            <p:nvSpPr>
              <p:cNvPr id="19485" name="Line 29"/>
              <p:cNvSpPr>
                <a:spLocks noChangeShapeType="1"/>
              </p:cNvSpPr>
              <p:nvPr/>
            </p:nvSpPr>
            <p:spPr bwMode="auto">
              <a:xfrm flipV="1">
                <a:off x="3844" y="1830"/>
                <a:ext cx="576" cy="452"/>
              </a:xfrm>
              <a:prstGeom prst="line">
                <a:avLst/>
              </a:prstGeom>
              <a:noFill/>
              <a:ln w="31750">
                <a:solidFill>
                  <a:schemeClr val="tx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Oval 30"/>
              <p:cNvSpPr>
                <a:spLocks noChangeArrowheads="1"/>
              </p:cNvSpPr>
              <p:nvPr/>
            </p:nvSpPr>
            <p:spPr bwMode="auto">
              <a:xfrm>
                <a:off x="4389" y="180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3072" y="2874"/>
              <a:ext cx="56" cy="5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Improved Euler’s Method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00113" y="2133600"/>
            <a:ext cx="2849562" cy="1187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The idea obviously has merit.  There’s only one problem . . 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16363" y="1736725"/>
            <a:ext cx="3902075" cy="19177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We don’t know the value of the function at the midpoint.  We only know the value of the function at the left endpoint.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27038" y="4479925"/>
            <a:ext cx="3779837" cy="15525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But we can approximate the value of the function at the midpoint using the ordinary Euler approximation!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98950" y="3719513"/>
            <a:ext cx="4297363" cy="29098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4816475" y="4525963"/>
            <a:ext cx="3352800" cy="1798637"/>
          </a:xfrm>
          <a:custGeom>
            <a:avLst/>
            <a:gdLst/>
            <a:ahLst/>
            <a:cxnLst>
              <a:cxn ang="0">
                <a:pos x="0" y="1018"/>
              </a:cxn>
              <a:cxn ang="0">
                <a:pos x="1085" y="19"/>
              </a:cxn>
              <a:cxn ang="0">
                <a:pos x="2112" y="1133"/>
              </a:cxn>
            </a:cxnLst>
            <a:rect l="0" t="0" r="r" b="b"/>
            <a:pathLst>
              <a:path w="2112" h="1133">
                <a:moveTo>
                  <a:pt x="0" y="1018"/>
                </a:moveTo>
                <a:cubicBezTo>
                  <a:pt x="179" y="853"/>
                  <a:pt x="733" y="0"/>
                  <a:pt x="1085" y="19"/>
                </a:cubicBezTo>
                <a:cubicBezTo>
                  <a:pt x="1437" y="38"/>
                  <a:pt x="1941" y="947"/>
                  <a:pt x="2112" y="11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6880225" y="3848100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416675" y="3898900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5965825" y="4359275"/>
            <a:ext cx="933450" cy="260350"/>
          </a:xfrm>
          <a:prstGeom prst="line">
            <a:avLst/>
          </a:prstGeom>
          <a:noFill/>
          <a:ln w="31750" cap="rnd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946775" y="3898900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5934075" y="5778500"/>
            <a:ext cx="463550" cy="765175"/>
            <a:chOff x="3832" y="2840"/>
            <a:chExt cx="292" cy="482"/>
          </a:xfrm>
        </p:grpSpPr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3832" y="2840"/>
              <a:ext cx="2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904" y="3110"/>
              <a:ext cx="180" cy="21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2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3864" y="2872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3880" y="3116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9" name="Group 23"/>
          <p:cNvGrpSpPr>
            <a:grpSpLocks/>
          </p:cNvGrpSpPr>
          <p:nvPr/>
        </p:nvGrpSpPr>
        <p:grpSpPr bwMode="auto">
          <a:xfrm>
            <a:off x="5946775" y="5346700"/>
            <a:ext cx="939800" cy="457200"/>
            <a:chOff x="3832" y="2600"/>
            <a:chExt cx="592" cy="288"/>
          </a:xfrm>
        </p:grpSpPr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3832" y="2728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4020" y="2600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</p:grp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5953125" y="4587875"/>
            <a:ext cx="933450" cy="260350"/>
          </a:xfrm>
          <a:prstGeom prst="line">
            <a:avLst/>
          </a:prstGeom>
          <a:noFill/>
          <a:ln w="317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965825" y="4448175"/>
            <a:ext cx="477838" cy="393699"/>
            <a:chOff x="5965825" y="4448175"/>
            <a:chExt cx="477838" cy="393699"/>
          </a:xfrm>
        </p:grpSpPr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5965825" y="4495800"/>
              <a:ext cx="434975" cy="346074"/>
            </a:xfrm>
            <a:prstGeom prst="line">
              <a:avLst/>
            </a:prstGeom>
            <a:noFill/>
            <a:ln w="317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6354763" y="4448175"/>
              <a:ext cx="88900" cy="88900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6838950" y="4548188"/>
            <a:ext cx="88900" cy="889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910263" y="4797425"/>
            <a:ext cx="88900" cy="889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  <p:bldP spid="19460" grpId="0" animBg="1" autoUpdateAnimBg="0"/>
      <p:bldP spid="19461" grpId="0" animBg="1" autoUpdateAnimBg="0"/>
      <p:bldP spid="19462" grpId="0" animBg="1"/>
      <p:bldP spid="19463" grpId="0" animBg="1"/>
      <p:bldP spid="19465" grpId="0" animBg="1"/>
      <p:bldP spid="19466" grpId="0" animBg="1"/>
      <p:bldP spid="19470" grpId="0" animBg="1"/>
      <p:bldP spid="19471" grpId="0" animBg="1"/>
      <p:bldP spid="19483" grpId="0" animBg="1"/>
      <p:bldP spid="19488" grpId="0" animBg="1"/>
      <p:bldP spid="194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1182</TotalTime>
  <Words>176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Equation</vt:lpstr>
      <vt:lpstr>Euler’s Method and Riemann Sums</vt:lpstr>
      <vt:lpstr>Turning Corners (or Not!!!)</vt:lpstr>
      <vt:lpstr>Turning Corners (or Not!!!)</vt:lpstr>
      <vt:lpstr>Point of View</vt:lpstr>
      <vt:lpstr>Midpoint Approximations</vt:lpstr>
      <vt:lpstr>Improved Euler’s Method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Euler’s Method</dc:title>
  <dc:creator>Carol S. Schumacher</dc:creator>
  <cp:lastModifiedBy>Carol Schumacher</cp:lastModifiedBy>
  <cp:revision>91</cp:revision>
  <cp:lastPrinted>2014-02-03T16:13:50Z</cp:lastPrinted>
  <dcterms:created xsi:type="dcterms:W3CDTF">2003-08-06T13:45:37Z</dcterms:created>
  <dcterms:modified xsi:type="dcterms:W3CDTF">2014-02-03T16:43:33Z</dcterms:modified>
</cp:coreProperties>
</file>