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sldIdLst>
    <p:sldId id="268" r:id="rId2"/>
    <p:sldId id="271" r:id="rId3"/>
    <p:sldId id="256" r:id="rId4"/>
    <p:sldId id="263" r:id="rId5"/>
    <p:sldId id="270" r:id="rId6"/>
    <p:sldId id="265" r:id="rId7"/>
    <p:sldId id="264" r:id="rId8"/>
    <p:sldId id="258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5" autoAdjust="0"/>
    <p:restoredTop sz="90929"/>
  </p:normalViewPr>
  <p:slideViewPr>
    <p:cSldViewPr snapToGrid="0">
      <p:cViewPr varScale="1">
        <p:scale>
          <a:sx n="103" d="100"/>
          <a:sy n="103" d="100"/>
        </p:scale>
        <p:origin x="-1854" y="-90"/>
      </p:cViewPr>
      <p:guideLst>
        <p:guide orient="horz" pos="2136"/>
        <p:guide pos="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85CA-5DC3-4E09-B1E6-6AC96025A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746-CA2D-4D86-A6C1-2ABB8486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6485-DF78-4F49-9351-501B6462C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12A9-BADB-4994-9B56-35ABBB6E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8435-994C-40F7-AEEC-A92B45C6F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F047-FD14-4ACB-A7EC-6C53D0DC9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4A77-7A19-4754-8032-FA0B3284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6355-DE2F-422B-95ED-6B36D624A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7FBC-2E07-42BF-BC75-D5118B44A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414-F465-404F-82AB-73C73C93A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BE8EA2-B1D7-40E6-A74E-3830932F8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94815F-C95F-4E9C-9E75-E667F220B9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Euler’s Method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Numerical Technique for Building a Solution to a DE or system of DE’s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6198" y="2133600"/>
            <a:ext cx="7916450" cy="1458435"/>
            <a:chOff x="576198" y="2133600"/>
            <a:chExt cx="7916450" cy="1458435"/>
          </a:xfrm>
        </p:grpSpPr>
        <p:sp>
          <p:nvSpPr>
            <p:cNvPr id="4" name="TextBox 3"/>
            <p:cNvSpPr txBox="1"/>
            <p:nvPr/>
          </p:nvSpPr>
          <p:spPr>
            <a:xfrm>
              <a:off x="576198" y="2342367"/>
              <a:ext cx="7916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with the differential equation                    , the initial </a:t>
              </a:r>
            </a:p>
            <a:p>
              <a:endParaRPr lang="en-US" dirty="0" smtClean="0"/>
            </a:p>
            <a:p>
              <a:r>
                <a:rPr lang="en-US" dirty="0" smtClean="0"/>
                <a:t>condition                       ,  and a step size of </a:t>
              </a:r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dirty="0" smtClean="0"/>
                <a:t>t </a:t>
              </a:r>
              <a:r>
                <a:rPr lang="en-US" dirty="0" smtClean="0"/>
                <a:t>= 0.5.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53000" y="2133600"/>
            <a:ext cx="1389062" cy="915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0" name="Equation" r:id="rId3" imgW="596880" imgH="393480" progId="Equation.DSMT4">
                    <p:embed/>
                  </p:oleObj>
                </mc:Choice>
                <mc:Fallback>
                  <p:oleObj name="Equation" r:id="rId3" imgW="59688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133600"/>
                          <a:ext cx="1389062" cy="915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73968" y="3134835"/>
            <a:ext cx="1627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51" name="Equation" r:id="rId5" imgW="901440" imgH="253800" progId="Equation.DSMT4">
                    <p:embed/>
                  </p:oleObj>
                </mc:Choice>
                <mc:Fallback>
                  <p:oleObj name="Equation" r:id="rId5" imgW="90144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968" y="3134835"/>
                          <a:ext cx="1627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76198" y="4146115"/>
            <a:ext cx="791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the next two (Euler) points on the graph of the</a:t>
            </a:r>
          </a:p>
          <a:p>
            <a:r>
              <a:rPr lang="en-US" dirty="0" smtClean="0"/>
              <a:t>solution function.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576198" y="2133600"/>
            <a:ext cx="7916450" cy="1458435"/>
            <a:chOff x="576198" y="2133600"/>
            <a:chExt cx="7916450" cy="1458435"/>
          </a:xfrm>
        </p:grpSpPr>
        <p:sp>
          <p:nvSpPr>
            <p:cNvPr id="4" name="TextBox 3"/>
            <p:cNvSpPr txBox="1"/>
            <p:nvPr/>
          </p:nvSpPr>
          <p:spPr>
            <a:xfrm>
              <a:off x="576198" y="2342367"/>
              <a:ext cx="7916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with the differential equation                    , the initial </a:t>
              </a:r>
            </a:p>
            <a:p>
              <a:endParaRPr lang="en-US" dirty="0" smtClean="0"/>
            </a:p>
            <a:p>
              <a:r>
                <a:rPr lang="en-US" dirty="0" smtClean="0"/>
                <a:t>condition                       ,  and a step size of </a:t>
              </a:r>
              <a:r>
                <a:rPr lang="en-US" dirty="0" err="1">
                  <a:latin typeface="Symbol" pitchFamily="18" charset="2"/>
                </a:rPr>
                <a:t>D</a:t>
              </a:r>
              <a:r>
                <a:rPr lang="en-US" dirty="0" err="1"/>
                <a:t>t</a:t>
              </a:r>
              <a:r>
                <a:rPr lang="en-US" dirty="0"/>
                <a:t> = </a:t>
              </a:r>
              <a:r>
                <a:rPr lang="en-US" dirty="0" smtClean="0"/>
                <a:t>0.5.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53000" y="2133600"/>
            <a:ext cx="1389062" cy="915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6" name="Equation" r:id="rId3" imgW="596880" imgH="393480" progId="Equation.DSMT4">
                    <p:embed/>
                  </p:oleObj>
                </mc:Choice>
                <mc:Fallback>
                  <p:oleObj name="Equation" r:id="rId3" imgW="5968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133600"/>
                          <a:ext cx="1389062" cy="915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73968" y="3134835"/>
            <a:ext cx="1627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7" name="Equation" r:id="rId5" imgW="901440" imgH="253800" progId="Equation.DSMT4">
                    <p:embed/>
                  </p:oleObj>
                </mc:Choice>
                <mc:Fallback>
                  <p:oleObj name="Equation" r:id="rId5" imgW="901440" imgH="253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968" y="3134835"/>
                          <a:ext cx="1627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572349"/>
              </p:ext>
            </p:extLst>
          </p:nvPr>
        </p:nvGraphicFramePr>
        <p:xfrm>
          <a:off x="2221192" y="3929784"/>
          <a:ext cx="1905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8" name="Equation" r:id="rId7" imgW="952200" imgH="457200" progId="Equation.DSMT4">
                  <p:embed/>
                </p:oleObj>
              </mc:Choice>
              <mc:Fallback>
                <p:oleObj name="Equation" r:id="rId7" imgW="9522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192" y="3929784"/>
                        <a:ext cx="1905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823804"/>
              </p:ext>
            </p:extLst>
          </p:nvPr>
        </p:nvGraphicFramePr>
        <p:xfrm>
          <a:off x="3355581" y="4410199"/>
          <a:ext cx="3505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9" name="Equation" r:id="rId9" imgW="1752480" imgH="203040" progId="Equation.DSMT4">
                  <p:embed/>
                </p:oleObj>
              </mc:Choice>
              <mc:Fallback>
                <p:oleObj name="Equation" r:id="rId9" imgW="17524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581" y="4410199"/>
                        <a:ext cx="3505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618747"/>
              </p:ext>
            </p:extLst>
          </p:nvPr>
        </p:nvGraphicFramePr>
        <p:xfrm>
          <a:off x="2208657" y="4906530"/>
          <a:ext cx="119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0" name="Equation" r:id="rId11" imgW="596880" imgH="228600" progId="Equation.DSMT4">
                  <p:embed/>
                </p:oleObj>
              </mc:Choice>
              <mc:Fallback>
                <p:oleObj name="Equation" r:id="rId11" imgW="5968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657" y="4906530"/>
                        <a:ext cx="1193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30495"/>
              </p:ext>
            </p:extLst>
          </p:nvPr>
        </p:nvGraphicFramePr>
        <p:xfrm>
          <a:off x="3362508" y="4979039"/>
          <a:ext cx="365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1" name="Equation" r:id="rId13" imgW="1828800" imgH="203040" progId="Equation.DSMT4">
                  <p:embed/>
                </p:oleObj>
              </mc:Choice>
              <mc:Fallback>
                <p:oleObj name="Equation" r:id="rId13" imgW="18288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508" y="4979039"/>
                        <a:ext cx="3657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34423" y="1108832"/>
            <a:ext cx="3433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 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i="1" dirty="0"/>
              <a:t>t</a:t>
            </a:r>
            <a:r>
              <a:rPr lang="en-US" baseline="-25000" dirty="0"/>
              <a:t>old</a:t>
            </a:r>
            <a:r>
              <a:rPr lang="en-US" dirty="0"/>
              <a:t>  </a:t>
            </a:r>
            <a:r>
              <a:rPr lang="en-US" dirty="0" smtClean="0"/>
              <a:t>+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03213" y="1746250"/>
            <a:ext cx="4302125" cy="15700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solidFill>
                  <a:schemeClr val="bg2"/>
                </a:solidFill>
              </a:rPr>
              <a:t>Suppose we know the value of the derivative of a function at every point and we know the value of the function at one point. </a:t>
            </a: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325438" y="3713163"/>
            <a:ext cx="4302125" cy="228282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We can build an approximate graph of the function using local linearity to approximate over and over again.  This iterative procedure is called </a:t>
            </a:r>
            <a:r>
              <a:rPr lang="en-US" altLang="en-US" b="1" u="sng">
                <a:solidFill>
                  <a:schemeClr val="bg1"/>
                </a:solidFill>
              </a:rPr>
              <a:t>Euler’s Method.</a:t>
            </a: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394570" y="328307"/>
            <a:ext cx="8305800" cy="1143000"/>
          </a:xfrm>
        </p:spPr>
        <p:txBody>
          <a:bodyPr/>
          <a:lstStyle/>
          <a:p>
            <a:r>
              <a:rPr lang="en-US" dirty="0"/>
              <a:t>Euler’s Method</a:t>
            </a:r>
          </a:p>
        </p:txBody>
      </p:sp>
    </p:spTree>
    <p:extLst>
      <p:ext uri="{BB962C8B-B14F-4D97-AF65-F5344CB8AC3E}">
        <p14:creationId xmlns:p14="http://schemas.microsoft.com/office/powerpoint/2010/main" val="13118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" grpId="0" animBg="1" autoUpdateAnimBg="0"/>
      <p:bldP spid="211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4570" y="328307"/>
            <a:ext cx="8305800" cy="1143000"/>
          </a:xfrm>
        </p:spPr>
        <p:txBody>
          <a:bodyPr/>
          <a:lstStyle/>
          <a:p>
            <a:r>
              <a:rPr lang="en-US" dirty="0"/>
              <a:t>Euler’s Method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5410200" y="38100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791200" y="3810000"/>
            <a:ext cx="38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172200" y="35052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6553200" y="3352800"/>
            <a:ext cx="3810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791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410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172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553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934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696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315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077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458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6934200" y="3124200"/>
            <a:ext cx="381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315200" y="3124200"/>
            <a:ext cx="381000" cy="76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696200" y="32004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077200" y="3505200"/>
            <a:ext cx="381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410200" y="4724400"/>
            <a:ext cx="342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372100" y="561975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91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172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553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315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934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7696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8077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5600700" y="5124450"/>
            <a:ext cx="1588" cy="561975"/>
          </a:xfrm>
          <a:custGeom>
            <a:avLst/>
            <a:gdLst/>
            <a:ahLst/>
            <a:cxnLst>
              <a:cxn ang="0">
                <a:pos x="0" y="354"/>
              </a:cxn>
              <a:cxn ang="0">
                <a:pos x="0" y="0"/>
              </a:cxn>
            </a:cxnLst>
            <a:rect l="0" t="0" r="r" b="b"/>
            <a:pathLst>
              <a:path w="1" h="354">
                <a:moveTo>
                  <a:pt x="0" y="354"/>
                </a:moveTo>
                <a:cubicBezTo>
                  <a:pt x="0" y="296"/>
                  <a:pt x="0" y="7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5360988" y="407828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5741988" y="377348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6122988" y="37544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6503988" y="34496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>
            <a:off x="6884988" y="328771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7265988" y="307816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7637463" y="315436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8018463" y="34496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8399463" y="366871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621088" y="1797050"/>
            <a:ext cx="2741612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Here’s how it works.</a:t>
            </a:r>
          </a:p>
        </p:txBody>
      </p:sp>
      <p:sp>
        <p:nvSpPr>
          <p:cNvPr id="43" name="Text Box 62"/>
          <p:cNvSpPr txBox="1">
            <a:spLocks noChangeArrowheads="1"/>
          </p:cNvSpPr>
          <p:nvPr/>
        </p:nvSpPr>
        <p:spPr bwMode="auto">
          <a:xfrm>
            <a:off x="303211" y="4610746"/>
            <a:ext cx="4302125" cy="12003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then we project a small distance along the tangent line to compute the next point, . . . 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303213" y="2708701"/>
            <a:ext cx="4302125" cy="83099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We start with a point on our solution. . .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5322888" y="6140450"/>
            <a:ext cx="2020105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and repeat!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303212" y="3813969"/>
            <a:ext cx="4302125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and a fixed small step size </a:t>
            </a:r>
            <a:r>
              <a:rPr lang="en-US" sz="1600" dirty="0" smtClean="0">
                <a:solidFill>
                  <a:schemeClr val="bg2"/>
                </a:solidFill>
                <a:latin typeface="Symbol" pitchFamily="18" charset="2"/>
                <a:sym typeface="Euclid Symbol"/>
              </a:rPr>
              <a:t>D</a:t>
            </a:r>
            <a:r>
              <a:rPr lang="en-US" i="1" dirty="0" smtClean="0">
                <a:solidFill>
                  <a:schemeClr val="bg2"/>
                </a:solidFill>
                <a:sym typeface="Euclid Symbol"/>
              </a:rPr>
              <a:t>t.</a:t>
            </a:r>
            <a:endParaRPr lang="en-US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3" grpId="0" animBg="1"/>
      <p:bldP spid="2054" grpId="0" animBg="1"/>
      <p:bldP spid="2056" grpId="0" animBg="1"/>
      <p:bldP spid="2057" grpId="0" animBg="1"/>
      <p:bldP spid="2058" grpId="0" animBg="1"/>
      <p:bldP spid="2060" grpId="0" animBg="1"/>
      <p:bldP spid="2062" grpId="0" animBg="1"/>
      <p:bldP spid="2064" grpId="0" animBg="1"/>
      <p:bldP spid="2065" grpId="0" animBg="1"/>
      <p:bldP spid="2066" grpId="0" animBg="1"/>
      <p:bldP spid="2068" grpId="0" animBg="1"/>
      <p:bldP spid="2071" grpId="0" animBg="1"/>
      <p:bldP spid="2072" grpId="0" animBg="1"/>
      <p:bldP spid="2073" grpId="0" animBg="1"/>
      <p:bldP spid="2074" grpId="0" animBg="1"/>
      <p:bldP spid="2077" grpId="0" animBg="1"/>
      <p:bldP spid="2081" grpId="0" autoUpdateAnimBg="0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2" grpId="0" animBg="1" autoUpdateAnimBg="0"/>
      <p:bldP spid="43" grpId="0" animBg="1" autoUpdateAnimBg="0"/>
      <p:bldP spid="44" grpId="0" animBg="1" autoUpdateAnimBg="0"/>
      <p:bldP spid="45" grpId="0" animBg="1" autoUpdateAnimBg="0"/>
      <p:bldP spid="4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1" name="Equation" r:id="rId3" imgW="469800" imgH="228600" progId="Equation.DSMT4">
                    <p:embed/>
                  </p:oleObj>
                </mc:Choice>
                <mc:Fallback>
                  <p:oleObj name="Equation" r:id="rId3" imgW="46980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22" name="Equation" r:id="rId5" imgW="444240" imgH="228600" progId="Equation.DSMT4">
                    <p:embed/>
                  </p:oleObj>
                </mc:Choice>
                <mc:Fallback>
                  <p:oleObj name="Equation" r:id="rId5" imgW="44424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118699" y="3256881"/>
            <a:ext cx="619080" cy="1772319"/>
            <a:chOff x="5118699" y="3256881"/>
            <a:chExt cx="619080" cy="1772319"/>
          </a:xfrm>
        </p:grpSpPr>
        <p:cxnSp>
          <p:nvCxnSpPr>
            <p:cNvPr id="23" name="Straight Arrow Connector 22"/>
            <p:cNvCxnSpPr/>
            <p:nvPr/>
          </p:nvCxnSpPr>
          <p:spPr>
            <a:xfrm flipH="1" flipV="1">
              <a:off x="5531448" y="3256881"/>
              <a:ext cx="31154" cy="1772319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5118699" y="3928451"/>
              <a:ext cx="619080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 smtClean="0">
                  <a:latin typeface="Symbol" pitchFamily="18" charset="2"/>
                </a:rPr>
                <a:t>D</a:t>
              </a:r>
              <a:r>
                <a:rPr lang="en-US" sz="3200" i="1" dirty="0" err="1"/>
                <a:t>y</a:t>
              </a:r>
              <a:endParaRPr lang="en-US" sz="3200" i="1" dirty="0"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014776" y="2628074"/>
          <a:ext cx="151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9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776" y="2628074"/>
                        <a:ext cx="151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0" name="Equation" r:id="rId5" imgW="469800" imgH="228600" progId="Equation.DSMT4">
                    <p:embed/>
                  </p:oleObj>
                </mc:Choice>
                <mc:Fallback>
                  <p:oleObj name="Equation" r:id="rId5" imgW="469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6"/>
          <p:cNvGrpSpPr/>
          <p:nvPr/>
        </p:nvGrpSpPr>
        <p:grpSpPr>
          <a:xfrm>
            <a:off x="2584813" y="3031299"/>
            <a:ext cx="1342231" cy="927100"/>
            <a:chOff x="3124200" y="2438400"/>
            <a:chExt cx="1342231" cy="927100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124200" y="2438400"/>
              <a:ext cx="725487" cy="927100"/>
            </a:xfrm>
            <a:custGeom>
              <a:avLst/>
              <a:gdLst/>
              <a:ahLst/>
              <a:cxnLst>
                <a:cxn ang="0">
                  <a:pos x="457" y="584"/>
                </a:cxn>
                <a:cxn ang="0">
                  <a:pos x="13" y="356"/>
                </a:cxn>
                <a:cxn ang="0">
                  <a:pos x="379" y="68"/>
                </a:cxn>
                <a:cxn ang="0">
                  <a:pos x="187" y="8"/>
                </a:cxn>
                <a:cxn ang="0">
                  <a:pos x="91" y="20"/>
                </a:cxn>
              </a:cxnLst>
              <a:rect l="0" t="0" r="r" b="b"/>
              <a:pathLst>
                <a:path w="457" h="584">
                  <a:moveTo>
                    <a:pt x="457" y="584"/>
                  </a:moveTo>
                  <a:cubicBezTo>
                    <a:pt x="241" y="513"/>
                    <a:pt x="26" y="442"/>
                    <a:pt x="13" y="356"/>
                  </a:cubicBezTo>
                  <a:cubicBezTo>
                    <a:pt x="0" y="270"/>
                    <a:pt x="350" y="126"/>
                    <a:pt x="379" y="68"/>
                  </a:cubicBezTo>
                  <a:cubicBezTo>
                    <a:pt x="408" y="10"/>
                    <a:pt x="235" y="16"/>
                    <a:pt x="187" y="8"/>
                  </a:cubicBezTo>
                  <a:cubicBezTo>
                    <a:pt x="139" y="0"/>
                    <a:pt x="111" y="18"/>
                    <a:pt x="91" y="2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2548" y="2655518"/>
              <a:ext cx="83388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41" name="Equation" r:id="rId7" imgW="444240" imgH="228600" progId="Equation.DSMT4">
                    <p:embed/>
                  </p:oleObj>
                </mc:Choice>
                <mc:Fallback>
                  <p:oleObj name="Equation" r:id="rId7" imgW="44424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3962400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=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10892" y="3497599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y</a:t>
            </a:r>
            <a:r>
              <a:rPr lang="en-US" dirty="0"/>
              <a:t> </a:t>
            </a:r>
            <a:r>
              <a:rPr lang="en-US" dirty="0" smtClean="0"/>
              <a:t>= slope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014776" y="2628074"/>
          <a:ext cx="151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776" y="2628074"/>
                        <a:ext cx="151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00" name="Equation" r:id="rId5" imgW="469800" imgH="228600" progId="Equation.DSMT4">
                    <p:embed/>
                  </p:oleObj>
                </mc:Choice>
                <mc:Fallback>
                  <p:oleObj name="Equation" r:id="rId5" imgW="469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6"/>
          <p:cNvGrpSpPr/>
          <p:nvPr/>
        </p:nvGrpSpPr>
        <p:grpSpPr>
          <a:xfrm>
            <a:off x="2584813" y="3031299"/>
            <a:ext cx="1342231" cy="927100"/>
            <a:chOff x="3124200" y="2438400"/>
            <a:chExt cx="1342231" cy="927100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124200" y="2438400"/>
              <a:ext cx="725487" cy="927100"/>
            </a:xfrm>
            <a:custGeom>
              <a:avLst/>
              <a:gdLst/>
              <a:ahLst/>
              <a:cxnLst>
                <a:cxn ang="0">
                  <a:pos x="457" y="584"/>
                </a:cxn>
                <a:cxn ang="0">
                  <a:pos x="13" y="356"/>
                </a:cxn>
                <a:cxn ang="0">
                  <a:pos x="379" y="68"/>
                </a:cxn>
                <a:cxn ang="0">
                  <a:pos x="187" y="8"/>
                </a:cxn>
                <a:cxn ang="0">
                  <a:pos x="91" y="20"/>
                </a:cxn>
              </a:cxnLst>
              <a:rect l="0" t="0" r="r" b="b"/>
              <a:pathLst>
                <a:path w="457" h="584">
                  <a:moveTo>
                    <a:pt x="457" y="584"/>
                  </a:moveTo>
                  <a:cubicBezTo>
                    <a:pt x="241" y="513"/>
                    <a:pt x="26" y="442"/>
                    <a:pt x="13" y="356"/>
                  </a:cubicBezTo>
                  <a:cubicBezTo>
                    <a:pt x="0" y="270"/>
                    <a:pt x="350" y="126"/>
                    <a:pt x="379" y="68"/>
                  </a:cubicBezTo>
                  <a:cubicBezTo>
                    <a:pt x="408" y="10"/>
                    <a:pt x="235" y="16"/>
                    <a:pt x="187" y="8"/>
                  </a:cubicBezTo>
                  <a:cubicBezTo>
                    <a:pt x="139" y="0"/>
                    <a:pt x="111" y="18"/>
                    <a:pt x="91" y="2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2548" y="2655518"/>
              <a:ext cx="83388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01" name="Equation" r:id="rId7" imgW="444240" imgH="228600" progId="Equation.DSMT4">
                    <p:embed/>
                  </p:oleObj>
                </mc:Choice>
                <mc:Fallback>
                  <p:oleObj name="Equation" r:id="rId7" imgW="44424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1423" y="3388541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1423" y="4016802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66763" y="2789238"/>
          <a:ext cx="2012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3" imgW="1333440" imgH="241200" progId="Equation.DSMT4">
                  <p:embed/>
                </p:oleObj>
              </mc:Choice>
              <mc:Fallback>
                <p:oleObj name="Equation" r:id="rId3" imgW="133344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789238"/>
                        <a:ext cx="20129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700088" y="4951957"/>
            <a:ext cx="1222375" cy="986881"/>
            <a:chOff x="1239475" y="4359058"/>
            <a:chExt cx="1222375" cy="986881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239475" y="4888739"/>
            <a:ext cx="122237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8" name="Equation" r:id="rId5" imgW="609480" imgH="228600" progId="Equation.DSMT4">
                    <p:embed/>
                  </p:oleObj>
                </mc:Choice>
                <mc:Fallback>
                  <p:oleObj name="Equation" r:id="rId5" imgW="609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475" y="4888739"/>
                          <a:ext cx="1222375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Freeform 7"/>
          <p:cNvSpPr>
            <a:spLocks/>
          </p:cNvSpPr>
          <p:nvPr/>
        </p:nvSpPr>
        <p:spPr bwMode="auto">
          <a:xfrm>
            <a:off x="2584813" y="3031299"/>
            <a:ext cx="725487" cy="927100"/>
          </a:xfrm>
          <a:custGeom>
            <a:avLst/>
            <a:gdLst/>
            <a:ahLst/>
            <a:cxnLst>
              <a:cxn ang="0">
                <a:pos x="457" y="584"/>
              </a:cxn>
              <a:cxn ang="0">
                <a:pos x="13" y="356"/>
              </a:cxn>
              <a:cxn ang="0">
                <a:pos x="379" y="68"/>
              </a:cxn>
              <a:cxn ang="0">
                <a:pos x="187" y="8"/>
              </a:cxn>
              <a:cxn ang="0">
                <a:pos x="91" y="20"/>
              </a:cxn>
            </a:cxnLst>
            <a:rect l="0" t="0" r="r" b="b"/>
            <a:pathLst>
              <a:path w="457" h="584">
                <a:moveTo>
                  <a:pt x="457" y="584"/>
                </a:moveTo>
                <a:cubicBezTo>
                  <a:pt x="241" y="513"/>
                  <a:pt x="26" y="442"/>
                  <a:pt x="13" y="356"/>
                </a:cubicBezTo>
                <a:cubicBezTo>
                  <a:pt x="0" y="270"/>
                  <a:pt x="350" y="126"/>
                  <a:pt x="379" y="68"/>
                </a:cubicBezTo>
                <a:cubicBezTo>
                  <a:pt x="408" y="10"/>
                  <a:pt x="235" y="16"/>
                  <a:pt x="187" y="8"/>
                </a:cubicBezTo>
                <a:cubicBezTo>
                  <a:pt x="139" y="0"/>
                  <a:pt x="111" y="18"/>
                  <a:pt x="91" y="2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7"/>
          <p:cNvGrpSpPr/>
          <p:nvPr/>
        </p:nvGrpSpPr>
        <p:grpSpPr>
          <a:xfrm>
            <a:off x="4957763" y="2295525"/>
            <a:ext cx="1373187" cy="947693"/>
            <a:chOff x="1287557" y="3812197"/>
            <a:chExt cx="1373187" cy="947693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287557" y="3812197"/>
            <a:ext cx="1373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9" name="Equation" r:id="rId7" imgW="685800" imgH="228600" progId="Equation.DSMT4">
                    <p:embed/>
                  </p:oleObj>
                </mc:Choice>
                <mc:Fallback>
                  <p:oleObj name="Equation" r:id="rId7" imgW="685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7557" y="3812197"/>
                          <a:ext cx="1373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21423" y="3388541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61609" y="4016802"/>
            <a:ext cx="4171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921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Summarizing </a:t>
            </a:r>
            <a:r>
              <a:rPr lang="en-US" dirty="0"/>
              <a:t>Euler’s Method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28862" y="3628264"/>
            <a:ext cx="2459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and </a:t>
            </a:r>
            <a:r>
              <a:rPr lang="en-US" dirty="0"/>
              <a:t>a fixed step </a:t>
            </a:r>
            <a:r>
              <a:rPr lang="en-US" dirty="0" smtClean="0"/>
              <a:t>size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i="1" dirty="0" smtClean="0"/>
              <a:t>t</a:t>
            </a:r>
            <a:r>
              <a:rPr lang="en-US" i="1" dirty="0"/>
              <a:t>.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3961" y="2949879"/>
            <a:ext cx="3367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initial condition (</a:t>
            </a:r>
            <a:r>
              <a:rPr lang="en-US" i="1" dirty="0"/>
              <a:t>t</a:t>
            </a:r>
            <a:r>
              <a:rPr lang="en-US" sz="1600" baseline="-25000" dirty="0"/>
              <a:t>0</a:t>
            </a:r>
            <a:r>
              <a:rPr lang="en-US" i="1" dirty="0"/>
              <a:t>,y</a:t>
            </a:r>
            <a:r>
              <a:rPr lang="en-US" sz="1600" baseline="-25000" dirty="0"/>
              <a:t>0</a:t>
            </a:r>
            <a:r>
              <a:rPr lang="en-US" dirty="0" smtClean="0"/>
              <a:t>)</a:t>
            </a:r>
            <a:r>
              <a:rPr lang="en-US" i="1" dirty="0" smtClean="0"/>
              <a:t>,  </a:t>
            </a:r>
            <a:endParaRPr lang="en-US" i="1" dirty="0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958110" y="4215916"/>
            <a:ext cx="2432915" cy="548258"/>
          </a:xfrm>
          <a:custGeom>
            <a:avLst/>
            <a:gdLst>
              <a:gd name="connsiteX0" fmla="*/ 0 w 13467"/>
              <a:gd name="connsiteY0" fmla="*/ 380 h 9693"/>
              <a:gd name="connsiteX1" fmla="*/ 9618 w 13467"/>
              <a:gd name="connsiteY1" fmla="*/ 9193 h 9693"/>
              <a:gd name="connsiteX2" fmla="*/ 11824 w 13467"/>
              <a:gd name="connsiteY2" fmla="*/ 3378 h 9693"/>
              <a:gd name="connsiteX3" fmla="*/ 13467 w 13467"/>
              <a:gd name="connsiteY3" fmla="*/ 1530 h 9693"/>
              <a:gd name="connsiteX0" fmla="*/ 0 w 10000"/>
              <a:gd name="connsiteY0" fmla="*/ 392 h 9682"/>
              <a:gd name="connsiteX1" fmla="*/ 7142 w 10000"/>
              <a:gd name="connsiteY1" fmla="*/ 9484 h 9682"/>
              <a:gd name="connsiteX2" fmla="*/ 10000 w 10000"/>
              <a:gd name="connsiteY2" fmla="*/ 1578 h 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9682">
                <a:moveTo>
                  <a:pt x="0" y="392"/>
                </a:moveTo>
                <a:cubicBezTo>
                  <a:pt x="763" y="0"/>
                  <a:pt x="5475" y="9286"/>
                  <a:pt x="7142" y="9484"/>
                </a:cubicBezTo>
                <a:cubicBezTo>
                  <a:pt x="8809" y="9682"/>
                  <a:pt x="9405" y="3225"/>
                  <a:pt x="10000" y="15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19600" y="3367587"/>
            <a:ext cx="3695700" cy="1562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 smaller step size will lead to more accuracy, but will also take more computations.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5626" y="2133600"/>
            <a:ext cx="7278467" cy="684213"/>
            <a:chOff x="1696670" y="1594981"/>
            <a:chExt cx="7278467" cy="684213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696670" y="1674922"/>
              <a:ext cx="72784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You </a:t>
              </a:r>
              <a:r>
                <a:rPr lang="en-US" dirty="0"/>
                <a:t>need a differential equation of the </a:t>
              </a:r>
              <a:r>
                <a:rPr lang="en-US" dirty="0" smtClean="0"/>
                <a:t>form                    , </a:t>
              </a:r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298044" y="1594981"/>
            <a:ext cx="1389063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0" name="Equation" r:id="rId3" imgW="799920" imgH="393480" progId="Equation.DSMT4">
                    <p:embed/>
                  </p:oleObj>
                </mc:Choice>
                <mc:Fallback>
                  <p:oleObj name="Equation" r:id="rId3" imgW="79992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8044" y="1594981"/>
                          <a:ext cx="1389063" cy="684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2333678" y="5253320"/>
            <a:ext cx="3433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 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i="1" dirty="0"/>
              <a:t>t</a:t>
            </a:r>
            <a:r>
              <a:rPr lang="en-US" baseline="-25000" dirty="0"/>
              <a:t>old</a:t>
            </a:r>
            <a:r>
              <a:rPr lang="en-US" dirty="0"/>
              <a:t>  </a:t>
            </a:r>
            <a:r>
              <a:rPr lang="en-US" dirty="0" smtClean="0"/>
              <a:t>+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nimBg="1"/>
      <p:bldP spid="6154" grpId="0" animBg="1" autoUpdateAnimBg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00163" y="236538"/>
            <a:ext cx="6092825" cy="1938992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For instance, if 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and (1,1) </a:t>
            </a:r>
            <a:r>
              <a:rPr lang="en-US" dirty="0" smtClean="0">
                <a:solidFill>
                  <a:schemeClr val="bg2"/>
                </a:solidFill>
              </a:rPr>
              <a:t>lies on the graph of </a:t>
            </a:r>
            <a:r>
              <a:rPr lang="en-US" i="1" dirty="0" smtClean="0">
                <a:solidFill>
                  <a:schemeClr val="bg2"/>
                </a:solidFill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>
                <a:solidFill>
                  <a:schemeClr val="bg2"/>
                </a:solidFill>
              </a:rPr>
              <a:t>then 1000 steps of length .01 yield the following graph of the function </a:t>
            </a:r>
            <a:r>
              <a:rPr lang="en-US" i="1" dirty="0">
                <a:solidFill>
                  <a:schemeClr val="bg2"/>
                </a:solidFill>
              </a:rPr>
              <a:t>y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8195" name="Picture 3" descr="H:\calculus\second\Powerpoint\eule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3450" y="2411413"/>
            <a:ext cx="3963988" cy="3963987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53113" y="4730750"/>
            <a:ext cx="2687637" cy="1927225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This graph is the anti-derivative of </a:t>
            </a:r>
            <a:r>
              <a:rPr lang="en-US" dirty="0" smtClean="0">
                <a:solidFill>
                  <a:schemeClr val="bg2"/>
                </a:solidFill>
              </a:rPr>
              <a:t>sin(</a:t>
            </a:r>
            <a:r>
              <a:rPr lang="en-US" i="1" dirty="0" smtClean="0">
                <a:solidFill>
                  <a:schemeClr val="bg2"/>
                </a:solidFill>
              </a:rPr>
              <a:t>t </a:t>
            </a:r>
            <a:r>
              <a:rPr lang="en-US" baseline="30000" dirty="0" smtClean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);  a function which has no elementary formula!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46848" y="334963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848" y="334963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198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996</TotalTime>
  <Words>396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Euler’s Method</vt:lpstr>
      <vt:lpstr>Euler’s Method</vt:lpstr>
      <vt:lpstr>Euler’s Method</vt:lpstr>
      <vt:lpstr>Projecting Along a Little Arrow</vt:lpstr>
      <vt:lpstr>Projecting Along a Little Arrow</vt:lpstr>
      <vt:lpstr>Projecting Along a Little Arrow</vt:lpstr>
      <vt:lpstr>Projecting Along a Little Arrow</vt:lpstr>
      <vt:lpstr>Summarizing Euler’s Method</vt:lpstr>
      <vt:lpstr>PowerPoint Presentation</vt:lpstr>
      <vt:lpstr>Exercise</vt:lpstr>
      <vt:lpstr>Exercise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Euler’s Method</dc:title>
  <dc:creator>Carol S. Schumacher</dc:creator>
  <cp:lastModifiedBy>Carol Schumacher</cp:lastModifiedBy>
  <cp:revision>97</cp:revision>
  <dcterms:created xsi:type="dcterms:W3CDTF">2003-08-06T13:45:37Z</dcterms:created>
  <dcterms:modified xsi:type="dcterms:W3CDTF">2014-01-13T16:34:41Z</dcterms:modified>
</cp:coreProperties>
</file>