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sldIdLst>
    <p:sldId id="268" r:id="rId2"/>
    <p:sldId id="269" r:id="rId3"/>
    <p:sldId id="256" r:id="rId4"/>
    <p:sldId id="263" r:id="rId5"/>
    <p:sldId id="270" r:id="rId6"/>
    <p:sldId id="265" r:id="rId7"/>
    <p:sldId id="264" r:id="rId8"/>
    <p:sldId id="258" r:id="rId9"/>
    <p:sldId id="260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90929"/>
  </p:normalViewPr>
  <p:slideViewPr>
    <p:cSldViewPr snapToGrid="0">
      <p:cViewPr varScale="1">
        <p:scale>
          <a:sx n="85" d="100"/>
          <a:sy n="85" d="100"/>
        </p:scale>
        <p:origin x="-78" y="-234"/>
      </p:cViewPr>
      <p:guideLst>
        <p:guide orient="horz" pos="2136"/>
        <p:guide pos="9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085CA-5DC3-4E09-B1E6-6AC96025A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C746-CA2D-4D86-A6C1-2ABB848635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36485-DF78-4F49-9351-501B6462C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612A9-BADB-4994-9B56-35ABBB6E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8435-994C-40F7-AEEC-A92B45C6F4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F047-FD14-4ACB-A7EC-6C53D0DC9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4A77-7A19-4754-8032-FA0B32845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6355-DE2F-422B-95ED-6B36D624A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47FBC-2E07-42BF-BC75-D5118B44A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414-F465-404F-82AB-73C73C93A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BE8EA2-B1D7-40E6-A74E-3830932F82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94815F-C95F-4E9C-9E75-E667F220B9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Euler’s Method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Numerical Technique for Building a Solution to a DE or system of DE’s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76198" y="2133600"/>
            <a:ext cx="7916450" cy="1458435"/>
            <a:chOff x="576198" y="2133600"/>
            <a:chExt cx="7916450" cy="1458435"/>
          </a:xfrm>
        </p:grpSpPr>
        <p:sp>
          <p:nvSpPr>
            <p:cNvPr id="4" name="TextBox 3"/>
            <p:cNvSpPr txBox="1"/>
            <p:nvPr/>
          </p:nvSpPr>
          <p:spPr>
            <a:xfrm>
              <a:off x="576198" y="2342367"/>
              <a:ext cx="79164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Start with the differential equation                    , the initial </a:t>
              </a:r>
            </a:p>
            <a:p>
              <a:endParaRPr lang="en-US" dirty="0" smtClean="0"/>
            </a:p>
            <a:p>
              <a:r>
                <a:rPr lang="en-US" dirty="0" smtClean="0"/>
                <a:t>condition                       ,  and a step size of  </a:t>
              </a:r>
              <a:r>
                <a:rPr lang="en-US" dirty="0" err="1" smtClean="0">
                  <a:latin typeface="Symbol" pitchFamily="18" charset="2"/>
                </a:rPr>
                <a:t>D</a:t>
              </a:r>
              <a:r>
                <a:rPr lang="en-US" dirty="0" err="1" smtClean="0"/>
                <a:t>t</a:t>
              </a:r>
              <a:r>
                <a:rPr lang="en-US" dirty="0" smtClean="0"/>
                <a:t> = 0.5.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4953000" y="2133600"/>
            <a:ext cx="1389062" cy="915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36" name="Equation" r:id="rId3" imgW="596880" imgH="393480" progId="Equation.DSMT4">
                    <p:embed/>
                  </p:oleObj>
                </mc:Choice>
                <mc:Fallback>
                  <p:oleObj name="Equation" r:id="rId3" imgW="59688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2133600"/>
                          <a:ext cx="1389062" cy="915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873968" y="3134835"/>
            <a:ext cx="16271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37" name="Equation" r:id="rId5" imgW="901440" imgH="253800" progId="Equation.DSMT4">
                    <p:embed/>
                  </p:oleObj>
                </mc:Choice>
                <mc:Fallback>
                  <p:oleObj name="Equation" r:id="rId5" imgW="901440" imgH="2538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3968" y="3134835"/>
                          <a:ext cx="16271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576198" y="4146115"/>
            <a:ext cx="7916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 the next two (Euler) points on the graph of the</a:t>
            </a:r>
          </a:p>
          <a:p>
            <a:r>
              <a:rPr lang="en-US" dirty="0" smtClean="0"/>
              <a:t>solution function.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576198" y="2133600"/>
            <a:ext cx="7916450" cy="1458435"/>
            <a:chOff x="576198" y="2133600"/>
            <a:chExt cx="7916450" cy="1458435"/>
          </a:xfrm>
        </p:grpSpPr>
        <p:sp>
          <p:nvSpPr>
            <p:cNvPr id="4" name="TextBox 3"/>
            <p:cNvSpPr txBox="1"/>
            <p:nvPr/>
          </p:nvSpPr>
          <p:spPr>
            <a:xfrm>
              <a:off x="576198" y="2342367"/>
              <a:ext cx="79164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Start with the differential equation                    , the initial </a:t>
              </a:r>
            </a:p>
            <a:p>
              <a:endParaRPr lang="en-US" dirty="0" smtClean="0"/>
            </a:p>
            <a:p>
              <a:r>
                <a:rPr lang="en-US" dirty="0" smtClean="0"/>
                <a:t>condition                       ,  and a step size of </a:t>
              </a:r>
              <a:r>
                <a:rPr lang="en-US" dirty="0" err="1">
                  <a:latin typeface="Symbol" pitchFamily="18" charset="2"/>
                </a:rPr>
                <a:t>D</a:t>
              </a:r>
              <a:r>
                <a:rPr lang="en-US" dirty="0" err="1"/>
                <a:t>t</a:t>
              </a:r>
              <a:r>
                <a:rPr lang="en-US" dirty="0"/>
                <a:t> = </a:t>
              </a:r>
              <a:r>
                <a:rPr lang="en-US" dirty="0" smtClean="0"/>
                <a:t>0.5.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4953000" y="2133600"/>
            <a:ext cx="1389062" cy="915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6" name="Equation" r:id="rId3" imgW="596880" imgH="393480" progId="Equation.DSMT4">
                    <p:embed/>
                  </p:oleObj>
                </mc:Choice>
                <mc:Fallback>
                  <p:oleObj name="Equation" r:id="rId3" imgW="59688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0" y="2133600"/>
                          <a:ext cx="1389062" cy="915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873968" y="3134835"/>
            <a:ext cx="16271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7" name="Equation" r:id="rId5" imgW="901440" imgH="253800" progId="Equation.DSMT4">
                    <p:embed/>
                  </p:oleObj>
                </mc:Choice>
                <mc:Fallback>
                  <p:oleObj name="Equation" r:id="rId5" imgW="901440" imgH="2538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3968" y="3134835"/>
                          <a:ext cx="16271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170113" y="4283075"/>
          <a:ext cx="4826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8" name="Equation" r:id="rId7" imgW="2412720" imgH="685800" progId="Equation.DSMT4">
                  <p:embed/>
                </p:oleObj>
              </mc:Choice>
              <mc:Fallback>
                <p:oleObj name="Equation" r:id="rId7" imgW="2412720" imgH="685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4283075"/>
                        <a:ext cx="48260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Slope Fields </a:t>
            </a:r>
          </a:p>
        </p:txBody>
      </p:sp>
      <p:pic>
        <p:nvPicPr>
          <p:cNvPr id="9219" name="Picture 1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550" y="2074863"/>
            <a:ext cx="5329238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031"/>
          <p:cNvGrpSpPr>
            <a:grpSpLocks/>
          </p:cNvGrpSpPr>
          <p:nvPr/>
        </p:nvGrpSpPr>
        <p:grpSpPr bwMode="auto">
          <a:xfrm>
            <a:off x="6775450" y="2225675"/>
            <a:ext cx="2190750" cy="1581150"/>
            <a:chOff x="4268" y="1402"/>
            <a:chExt cx="1380" cy="996"/>
          </a:xfrm>
        </p:grpSpPr>
        <p:sp>
          <p:nvSpPr>
            <p:cNvPr id="9220" name="Text Box 1028"/>
            <p:cNvSpPr txBox="1">
              <a:spLocks noChangeArrowheads="1"/>
            </p:cNvSpPr>
            <p:nvPr/>
          </p:nvSpPr>
          <p:spPr bwMode="auto">
            <a:xfrm>
              <a:off x="4268" y="1402"/>
              <a:ext cx="13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This is the slope field for</a:t>
              </a:r>
            </a:p>
          </p:txBody>
        </p:sp>
        <p:graphicFrame>
          <p:nvGraphicFramePr>
            <p:cNvPr id="9221" name="Object 1029"/>
            <p:cNvGraphicFramePr>
              <a:graphicFrameLocks noChangeAspect="1"/>
            </p:cNvGraphicFramePr>
            <p:nvPr/>
          </p:nvGraphicFramePr>
          <p:xfrm>
            <a:off x="4458" y="2004"/>
            <a:ext cx="1072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0" name="Equation" r:id="rId4" imgW="1346040" imgH="495000" progId="Equation.DSMT4">
                    <p:embed/>
                  </p:oleObj>
                </mc:Choice>
                <mc:Fallback>
                  <p:oleObj name="Equation" r:id="rId4" imgW="1346040" imgH="49500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8" y="2004"/>
                          <a:ext cx="1072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6" name="Line 1034"/>
          <p:cNvSpPr>
            <a:spLocks noChangeShapeType="1"/>
          </p:cNvSpPr>
          <p:nvPr/>
        </p:nvSpPr>
        <p:spPr bwMode="auto">
          <a:xfrm flipV="1">
            <a:off x="1616075" y="4568825"/>
            <a:ext cx="242888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Line 1035"/>
          <p:cNvSpPr>
            <a:spLocks noChangeShapeType="1"/>
          </p:cNvSpPr>
          <p:nvPr/>
        </p:nvSpPr>
        <p:spPr bwMode="auto">
          <a:xfrm flipV="1">
            <a:off x="1854200" y="4464050"/>
            <a:ext cx="238125" cy="1063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Line 1036"/>
          <p:cNvSpPr>
            <a:spLocks noChangeShapeType="1"/>
          </p:cNvSpPr>
          <p:nvPr/>
        </p:nvSpPr>
        <p:spPr bwMode="auto">
          <a:xfrm flipV="1">
            <a:off x="2106613" y="4325938"/>
            <a:ext cx="204787" cy="1397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Line 1037"/>
          <p:cNvSpPr>
            <a:spLocks noChangeShapeType="1"/>
          </p:cNvSpPr>
          <p:nvPr/>
        </p:nvSpPr>
        <p:spPr bwMode="auto">
          <a:xfrm flipV="1">
            <a:off x="2316163" y="4183063"/>
            <a:ext cx="219075" cy="1492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0" name="Line 1038"/>
          <p:cNvSpPr>
            <a:spLocks noChangeShapeType="1"/>
          </p:cNvSpPr>
          <p:nvPr/>
        </p:nvSpPr>
        <p:spPr bwMode="auto">
          <a:xfrm flipV="1">
            <a:off x="2530475" y="4021138"/>
            <a:ext cx="228600" cy="1587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Line 1039"/>
          <p:cNvSpPr>
            <a:spLocks noChangeShapeType="1"/>
          </p:cNvSpPr>
          <p:nvPr/>
        </p:nvSpPr>
        <p:spPr bwMode="auto">
          <a:xfrm flipV="1">
            <a:off x="2749550" y="3859213"/>
            <a:ext cx="228600" cy="16351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Line 1040"/>
          <p:cNvSpPr>
            <a:spLocks noChangeShapeType="1"/>
          </p:cNvSpPr>
          <p:nvPr/>
        </p:nvSpPr>
        <p:spPr bwMode="auto">
          <a:xfrm flipV="1">
            <a:off x="2968625" y="3702050"/>
            <a:ext cx="238125" cy="1587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3" name="Line 1041"/>
          <p:cNvSpPr>
            <a:spLocks noChangeShapeType="1"/>
          </p:cNvSpPr>
          <p:nvPr/>
        </p:nvSpPr>
        <p:spPr bwMode="auto">
          <a:xfrm flipV="1">
            <a:off x="3201988" y="3602038"/>
            <a:ext cx="238125" cy="1063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4" name="Line 1042"/>
          <p:cNvSpPr>
            <a:spLocks noChangeShapeType="1"/>
          </p:cNvSpPr>
          <p:nvPr/>
        </p:nvSpPr>
        <p:spPr bwMode="auto">
          <a:xfrm flipV="1">
            <a:off x="3440113" y="3516313"/>
            <a:ext cx="242887" cy="825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5" name="Line 1043"/>
          <p:cNvSpPr>
            <a:spLocks noChangeShapeType="1"/>
          </p:cNvSpPr>
          <p:nvPr/>
        </p:nvSpPr>
        <p:spPr bwMode="auto">
          <a:xfrm flipV="1">
            <a:off x="3687763" y="3444875"/>
            <a:ext cx="242887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6" name="Line 1044"/>
          <p:cNvSpPr>
            <a:spLocks noChangeShapeType="1"/>
          </p:cNvSpPr>
          <p:nvPr/>
        </p:nvSpPr>
        <p:spPr bwMode="auto">
          <a:xfrm flipV="1">
            <a:off x="3954463" y="3392488"/>
            <a:ext cx="271462" cy="587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7" name="Line 1045"/>
          <p:cNvSpPr>
            <a:spLocks noChangeShapeType="1"/>
          </p:cNvSpPr>
          <p:nvPr/>
        </p:nvSpPr>
        <p:spPr bwMode="auto">
          <a:xfrm flipV="1">
            <a:off x="4235450" y="3349625"/>
            <a:ext cx="285750" cy="396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8" name="Line 1046"/>
          <p:cNvSpPr>
            <a:spLocks noChangeShapeType="1"/>
          </p:cNvSpPr>
          <p:nvPr/>
        </p:nvSpPr>
        <p:spPr bwMode="auto">
          <a:xfrm flipV="1">
            <a:off x="4516438" y="3344863"/>
            <a:ext cx="295275" cy="15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9" name="Line 1047"/>
          <p:cNvSpPr>
            <a:spLocks noChangeShapeType="1"/>
          </p:cNvSpPr>
          <p:nvPr/>
        </p:nvSpPr>
        <p:spPr bwMode="auto">
          <a:xfrm flipV="1">
            <a:off x="4811713" y="3321050"/>
            <a:ext cx="290512" cy="158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0" name="Text Box 1048"/>
          <p:cNvSpPr txBox="1">
            <a:spLocks noChangeArrowheads="1"/>
          </p:cNvSpPr>
          <p:nvPr/>
        </p:nvSpPr>
        <p:spPr bwMode="auto">
          <a:xfrm>
            <a:off x="6499225" y="3889375"/>
            <a:ext cx="24923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We get an approx. graph for a solution by starting at an initial point and following the arrows.</a:t>
            </a:r>
          </a:p>
        </p:txBody>
      </p:sp>
      <p:sp>
        <p:nvSpPr>
          <p:cNvPr id="9241" name="Freeform 1049"/>
          <p:cNvSpPr>
            <a:spLocks/>
          </p:cNvSpPr>
          <p:nvPr/>
        </p:nvSpPr>
        <p:spPr bwMode="auto">
          <a:xfrm>
            <a:off x="1690688" y="2290763"/>
            <a:ext cx="3176587" cy="9763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2" y="159"/>
              </a:cxn>
              <a:cxn ang="0">
                <a:pos x="177" y="252"/>
              </a:cxn>
              <a:cxn ang="0">
                <a:pos x="291" y="357"/>
              </a:cxn>
              <a:cxn ang="0">
                <a:pos x="387" y="420"/>
              </a:cxn>
              <a:cxn ang="0">
                <a:pos x="477" y="465"/>
              </a:cxn>
              <a:cxn ang="0">
                <a:pos x="567" y="504"/>
              </a:cxn>
              <a:cxn ang="0">
                <a:pos x="651" y="531"/>
              </a:cxn>
              <a:cxn ang="0">
                <a:pos x="795" y="561"/>
              </a:cxn>
              <a:cxn ang="0">
                <a:pos x="945" y="573"/>
              </a:cxn>
              <a:cxn ang="0">
                <a:pos x="1155" y="585"/>
              </a:cxn>
              <a:cxn ang="0">
                <a:pos x="1425" y="597"/>
              </a:cxn>
              <a:cxn ang="0">
                <a:pos x="1761" y="609"/>
              </a:cxn>
              <a:cxn ang="0">
                <a:pos x="2001" y="615"/>
              </a:cxn>
            </a:cxnLst>
            <a:rect l="0" t="0" r="r" b="b"/>
            <a:pathLst>
              <a:path w="2001" h="615">
                <a:moveTo>
                  <a:pt x="0" y="0"/>
                </a:moveTo>
                <a:cubicBezTo>
                  <a:pt x="17" y="27"/>
                  <a:pt x="73" y="117"/>
                  <a:pt x="102" y="159"/>
                </a:cubicBezTo>
                <a:cubicBezTo>
                  <a:pt x="131" y="201"/>
                  <a:pt x="145" y="219"/>
                  <a:pt x="177" y="252"/>
                </a:cubicBezTo>
                <a:cubicBezTo>
                  <a:pt x="209" y="285"/>
                  <a:pt x="256" y="329"/>
                  <a:pt x="291" y="357"/>
                </a:cubicBezTo>
                <a:cubicBezTo>
                  <a:pt x="326" y="385"/>
                  <a:pt x="356" y="402"/>
                  <a:pt x="387" y="420"/>
                </a:cubicBezTo>
                <a:cubicBezTo>
                  <a:pt x="418" y="438"/>
                  <a:pt x="447" y="451"/>
                  <a:pt x="477" y="465"/>
                </a:cubicBezTo>
                <a:cubicBezTo>
                  <a:pt x="507" y="479"/>
                  <a:pt x="538" y="493"/>
                  <a:pt x="567" y="504"/>
                </a:cubicBezTo>
                <a:cubicBezTo>
                  <a:pt x="596" y="515"/>
                  <a:pt x="613" y="522"/>
                  <a:pt x="651" y="531"/>
                </a:cubicBezTo>
                <a:cubicBezTo>
                  <a:pt x="689" y="540"/>
                  <a:pt x="746" y="554"/>
                  <a:pt x="795" y="561"/>
                </a:cubicBezTo>
                <a:cubicBezTo>
                  <a:pt x="844" y="568"/>
                  <a:pt x="885" y="569"/>
                  <a:pt x="945" y="573"/>
                </a:cubicBezTo>
                <a:cubicBezTo>
                  <a:pt x="1005" y="577"/>
                  <a:pt x="1075" y="581"/>
                  <a:pt x="1155" y="585"/>
                </a:cubicBezTo>
                <a:cubicBezTo>
                  <a:pt x="1235" y="589"/>
                  <a:pt x="1324" y="593"/>
                  <a:pt x="1425" y="597"/>
                </a:cubicBezTo>
                <a:cubicBezTo>
                  <a:pt x="1526" y="601"/>
                  <a:pt x="1665" y="606"/>
                  <a:pt x="1761" y="609"/>
                </a:cubicBezTo>
                <a:cubicBezTo>
                  <a:pt x="1857" y="612"/>
                  <a:pt x="1961" y="615"/>
                  <a:pt x="2001" y="615"/>
                </a:cubicBezTo>
              </a:path>
            </a:pathLst>
          </a:custGeom>
          <a:noFill/>
          <a:ln w="28575" cmpd="sng">
            <a:solidFill>
              <a:schemeClr val="hlink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 animBg="1"/>
      <p:bldP spid="9238" grpId="0" animBg="1"/>
      <p:bldP spid="9239" grpId="0" animBg="1"/>
      <p:bldP spid="9240" grpId="0" autoUpdateAnimBg="0"/>
      <p:bldP spid="92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4570" y="328307"/>
            <a:ext cx="8305800" cy="1143000"/>
          </a:xfrm>
        </p:spPr>
        <p:txBody>
          <a:bodyPr/>
          <a:lstStyle/>
          <a:p>
            <a:r>
              <a:rPr lang="en-US" dirty="0"/>
              <a:t>Euler’s Method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V="1">
            <a:off x="5410200" y="3810000"/>
            <a:ext cx="3810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791200" y="3810000"/>
            <a:ext cx="381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6172200" y="3505200"/>
            <a:ext cx="3810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6553200" y="3352800"/>
            <a:ext cx="38100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5791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5410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172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553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6934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7696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7315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8077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8458200" y="2590800"/>
            <a:ext cx="0" cy="2590800"/>
          </a:xfrm>
          <a:prstGeom prst="line">
            <a:avLst/>
          </a:prstGeom>
          <a:noFill/>
          <a:ln w="9525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V="1">
            <a:off x="6934200" y="3124200"/>
            <a:ext cx="38100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7315200" y="3124200"/>
            <a:ext cx="381000" cy="76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7696200" y="3200400"/>
            <a:ext cx="3810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8077200" y="3505200"/>
            <a:ext cx="38100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5410200" y="4724400"/>
            <a:ext cx="3429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5372100" y="561975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Symbol" pitchFamily="18" charset="2"/>
              </a:rPr>
              <a:t>D</a:t>
            </a:r>
            <a:r>
              <a:rPr lang="en-US" i="1" dirty="0" err="1"/>
              <a:t>t</a:t>
            </a:r>
            <a:endParaRPr lang="en-US" i="1" dirty="0">
              <a:latin typeface="Symbol" pitchFamily="18" charset="2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791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5410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6172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>
            <a:off x="6553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7315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6934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7696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80772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5600700" y="5124450"/>
            <a:ext cx="1588" cy="561975"/>
          </a:xfrm>
          <a:custGeom>
            <a:avLst/>
            <a:gdLst/>
            <a:ahLst/>
            <a:cxnLst>
              <a:cxn ang="0">
                <a:pos x="0" y="354"/>
              </a:cxn>
              <a:cxn ang="0">
                <a:pos x="0" y="0"/>
              </a:cxn>
            </a:cxnLst>
            <a:rect l="0" t="0" r="r" b="b"/>
            <a:pathLst>
              <a:path w="1" h="354">
                <a:moveTo>
                  <a:pt x="0" y="354"/>
                </a:moveTo>
                <a:cubicBezTo>
                  <a:pt x="0" y="296"/>
                  <a:pt x="0" y="7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AutoShape 53"/>
          <p:cNvSpPr>
            <a:spLocks noChangeArrowheads="1"/>
          </p:cNvSpPr>
          <p:nvPr/>
        </p:nvSpPr>
        <p:spPr bwMode="auto">
          <a:xfrm>
            <a:off x="5360988" y="4078288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AutoShape 54"/>
          <p:cNvSpPr>
            <a:spLocks noChangeArrowheads="1"/>
          </p:cNvSpPr>
          <p:nvPr/>
        </p:nvSpPr>
        <p:spPr bwMode="auto">
          <a:xfrm>
            <a:off x="5741988" y="3773488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AutoShape 55"/>
          <p:cNvSpPr>
            <a:spLocks noChangeArrowheads="1"/>
          </p:cNvSpPr>
          <p:nvPr/>
        </p:nvSpPr>
        <p:spPr bwMode="auto">
          <a:xfrm>
            <a:off x="6122988" y="3754438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AutoShape 56"/>
          <p:cNvSpPr>
            <a:spLocks noChangeArrowheads="1"/>
          </p:cNvSpPr>
          <p:nvPr/>
        </p:nvSpPr>
        <p:spPr bwMode="auto">
          <a:xfrm>
            <a:off x="6503988" y="3449638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AutoShape 57"/>
          <p:cNvSpPr>
            <a:spLocks noChangeArrowheads="1"/>
          </p:cNvSpPr>
          <p:nvPr/>
        </p:nvSpPr>
        <p:spPr bwMode="auto">
          <a:xfrm>
            <a:off x="6884988" y="3287713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AutoShape 58"/>
          <p:cNvSpPr>
            <a:spLocks noChangeArrowheads="1"/>
          </p:cNvSpPr>
          <p:nvPr/>
        </p:nvSpPr>
        <p:spPr bwMode="auto">
          <a:xfrm>
            <a:off x="7265988" y="3078163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AutoShape 59"/>
          <p:cNvSpPr>
            <a:spLocks noChangeArrowheads="1"/>
          </p:cNvSpPr>
          <p:nvPr/>
        </p:nvSpPr>
        <p:spPr bwMode="auto">
          <a:xfrm>
            <a:off x="7637463" y="3154363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AutoShape 60"/>
          <p:cNvSpPr>
            <a:spLocks noChangeArrowheads="1"/>
          </p:cNvSpPr>
          <p:nvPr/>
        </p:nvSpPr>
        <p:spPr bwMode="auto">
          <a:xfrm>
            <a:off x="8018463" y="3449638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AutoShape 61"/>
          <p:cNvSpPr>
            <a:spLocks noChangeArrowheads="1"/>
          </p:cNvSpPr>
          <p:nvPr/>
        </p:nvSpPr>
        <p:spPr bwMode="auto">
          <a:xfrm>
            <a:off x="8399463" y="3668713"/>
            <a:ext cx="118872" cy="119062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303213" y="1746250"/>
            <a:ext cx="4302125" cy="120032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We can also accomplish this by explicitly computing the values at these points.   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112" name="Text Box 64"/>
          <p:cNvSpPr txBox="1">
            <a:spLocks noChangeArrowheads="1"/>
          </p:cNvSpPr>
          <p:nvPr/>
        </p:nvSpPr>
        <p:spPr bwMode="auto">
          <a:xfrm>
            <a:off x="5294313" y="1568450"/>
            <a:ext cx="2741612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Here’s how it works.</a:t>
            </a:r>
          </a:p>
        </p:txBody>
      </p:sp>
      <p:sp>
        <p:nvSpPr>
          <p:cNvPr id="43" name="Text Box 62"/>
          <p:cNvSpPr txBox="1">
            <a:spLocks noChangeArrowheads="1"/>
          </p:cNvSpPr>
          <p:nvPr/>
        </p:nvSpPr>
        <p:spPr bwMode="auto">
          <a:xfrm>
            <a:off x="350838" y="5461000"/>
            <a:ext cx="4302125" cy="1200329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. . . then we project a small distance along the tangent line to compute the next point, . . . </a:t>
            </a:r>
            <a:endParaRPr lang="en-US" i="1" dirty="0">
              <a:solidFill>
                <a:schemeClr val="bg2"/>
              </a:solidFill>
            </a:endParaRPr>
          </a:p>
        </p:txBody>
      </p:sp>
      <p:sp>
        <p:nvSpPr>
          <p:cNvPr id="44" name="Text Box 62"/>
          <p:cNvSpPr txBox="1">
            <a:spLocks noChangeArrowheads="1"/>
          </p:cNvSpPr>
          <p:nvPr/>
        </p:nvSpPr>
        <p:spPr bwMode="auto">
          <a:xfrm>
            <a:off x="303213" y="3260725"/>
            <a:ext cx="4302125" cy="83099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We start with a point on our solution. . .</a:t>
            </a:r>
            <a:endParaRPr lang="en-US" i="1" dirty="0">
              <a:solidFill>
                <a:schemeClr val="bg2"/>
              </a:solidFill>
            </a:endParaRPr>
          </a:p>
        </p:txBody>
      </p:sp>
      <p:sp>
        <p:nvSpPr>
          <p:cNvPr id="45" name="Text Box 64"/>
          <p:cNvSpPr txBox="1">
            <a:spLocks noChangeArrowheads="1"/>
          </p:cNvSpPr>
          <p:nvPr/>
        </p:nvSpPr>
        <p:spPr bwMode="auto">
          <a:xfrm>
            <a:off x="5322888" y="6140450"/>
            <a:ext cx="2020105" cy="46166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. . . and repeat!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6" name="Text Box 62"/>
          <p:cNvSpPr txBox="1">
            <a:spLocks noChangeArrowheads="1"/>
          </p:cNvSpPr>
          <p:nvPr/>
        </p:nvSpPr>
        <p:spPr bwMode="auto">
          <a:xfrm>
            <a:off x="303213" y="4441825"/>
            <a:ext cx="4302125" cy="46166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. . . and a fixed small step size </a:t>
            </a:r>
            <a:r>
              <a:rPr lang="en-US" sz="1600" dirty="0" smtClean="0">
                <a:solidFill>
                  <a:schemeClr val="bg2"/>
                </a:solidFill>
                <a:latin typeface="Symbol" pitchFamily="18" charset="2"/>
                <a:sym typeface="Euclid Symbol"/>
              </a:rPr>
              <a:t>D</a:t>
            </a:r>
            <a:r>
              <a:rPr lang="en-US" i="1" dirty="0" smtClean="0">
                <a:solidFill>
                  <a:schemeClr val="bg2"/>
                </a:solidFill>
                <a:sym typeface="Euclid Symbol"/>
              </a:rPr>
              <a:t>t.</a:t>
            </a:r>
            <a:endParaRPr lang="en-US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2" grpId="0" animBg="1"/>
      <p:bldP spid="2053" grpId="0" animBg="1"/>
      <p:bldP spid="2054" grpId="0" animBg="1"/>
      <p:bldP spid="2056" grpId="0" animBg="1"/>
      <p:bldP spid="2057" grpId="0" animBg="1"/>
      <p:bldP spid="2058" grpId="0" animBg="1"/>
      <p:bldP spid="2060" grpId="0" animBg="1"/>
      <p:bldP spid="2062" grpId="0" animBg="1"/>
      <p:bldP spid="2064" grpId="0" animBg="1"/>
      <p:bldP spid="2065" grpId="0" animBg="1"/>
      <p:bldP spid="2066" grpId="0" animBg="1"/>
      <p:bldP spid="2068" grpId="0" animBg="1"/>
      <p:bldP spid="2071" grpId="0" animBg="1"/>
      <p:bldP spid="2072" grpId="0" animBg="1"/>
      <p:bldP spid="2073" grpId="0" animBg="1"/>
      <p:bldP spid="2074" grpId="0" animBg="1"/>
      <p:bldP spid="2077" grpId="0" animBg="1"/>
      <p:bldP spid="2081" grpId="0" autoUpdateAnimBg="0"/>
      <p:bldP spid="2082" grpId="0" animBg="1"/>
      <p:bldP spid="2083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  <p:bldP spid="2090" grpId="0" animBg="1"/>
      <p:bldP spid="2101" grpId="0" animBg="1"/>
      <p:bldP spid="2102" grpId="0" animBg="1"/>
      <p:bldP spid="2103" grpId="0" animBg="1"/>
      <p:bldP spid="2104" grpId="0" animBg="1"/>
      <p:bldP spid="2105" grpId="0" animBg="1"/>
      <p:bldP spid="2106" grpId="0" animBg="1"/>
      <p:bldP spid="2107" grpId="0" animBg="1"/>
      <p:bldP spid="2108" grpId="0" animBg="1"/>
      <p:bldP spid="2109" grpId="0" animBg="1"/>
      <p:bldP spid="2110" grpId="0" animBg="1" autoUpdateAnimBg="0"/>
      <p:bldP spid="2112" grpId="0" animBg="1" autoUpdateAnimBg="0"/>
      <p:bldP spid="43" grpId="0" animBg="1" autoUpdateAnimBg="0"/>
      <p:bldP spid="44" grpId="0" animBg="1" autoUpdateAnimBg="0"/>
      <p:bldP spid="45" grpId="0" animBg="1" autoUpdateAnimBg="0"/>
      <p:bldP spid="4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Projecting Along a Little Arrow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876054" y="5064691"/>
            <a:ext cx="388307" cy="3131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364569" y="4860099"/>
            <a:ext cx="4246323" cy="584775"/>
            <a:chOff x="1903956" y="4267200"/>
            <a:chExt cx="4246323" cy="58477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03956" y="4559474"/>
              <a:ext cx="4246323" cy="0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3733800" y="4267200"/>
              <a:ext cx="550151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dirty="0" err="1">
                  <a:latin typeface="Symbol" pitchFamily="18" charset="2"/>
                </a:rPr>
                <a:t>D</a:t>
              </a:r>
              <a:r>
                <a:rPr lang="en-US" sz="3200" i="1" dirty="0" err="1"/>
                <a:t>t</a:t>
              </a:r>
              <a:endParaRPr lang="en-US" sz="3200" i="1" dirty="0">
                <a:latin typeface="Symbol" pitchFamily="18" charset="2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39020" y="4951957"/>
            <a:ext cx="941387" cy="987642"/>
            <a:chOff x="1378407" y="4359058"/>
            <a:chExt cx="941387" cy="987642"/>
          </a:xfrm>
        </p:grpSpPr>
        <p:sp>
          <p:nvSpPr>
            <p:cNvPr id="3" name="Oval 2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1378407" y="4889500"/>
            <a:ext cx="9413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7" name="Equation" r:id="rId3" imgW="469800" imgH="228600" progId="Equation.DSMT4">
                    <p:embed/>
                  </p:oleObj>
                </mc:Choice>
                <mc:Fallback>
                  <p:oleObj name="Equation" r:id="rId3" imgW="46980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8407" y="4889500"/>
                          <a:ext cx="9413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5199426" y="2295003"/>
            <a:ext cx="890587" cy="948215"/>
            <a:chOff x="1529220" y="3811675"/>
            <a:chExt cx="890587" cy="948215"/>
          </a:xfrm>
        </p:grpSpPr>
        <p:sp>
          <p:nvSpPr>
            <p:cNvPr id="19" name="Oval 18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529220" y="3811675"/>
            <a:ext cx="8905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08" name="Equation" r:id="rId5" imgW="444240" imgH="228600" progId="Equation.DSMT4">
                    <p:embed/>
                  </p:oleObj>
                </mc:Choice>
                <mc:Fallback>
                  <p:oleObj name="Equation" r:id="rId5" imgW="44424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9220" y="3811675"/>
                          <a:ext cx="8905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" name="Straight Arrow Connector 5"/>
          <p:cNvCxnSpPr>
            <a:stCxn id="3" idx="7"/>
          </p:cNvCxnSpPr>
          <p:nvPr/>
        </p:nvCxnSpPr>
        <p:spPr>
          <a:xfrm flipV="1">
            <a:off x="1524000" y="3022948"/>
            <a:ext cx="4061840" cy="1987709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5118699" y="3256881"/>
            <a:ext cx="619080" cy="1772319"/>
            <a:chOff x="5118699" y="3256881"/>
            <a:chExt cx="619080" cy="1772319"/>
          </a:xfrm>
        </p:grpSpPr>
        <p:cxnSp>
          <p:nvCxnSpPr>
            <p:cNvPr id="23" name="Straight Arrow Connector 22"/>
            <p:cNvCxnSpPr/>
            <p:nvPr/>
          </p:nvCxnSpPr>
          <p:spPr>
            <a:xfrm flipH="1" flipV="1">
              <a:off x="5531448" y="3256881"/>
              <a:ext cx="31154" cy="1772319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 Box 33"/>
            <p:cNvSpPr txBox="1">
              <a:spLocks noChangeArrowheads="1"/>
            </p:cNvSpPr>
            <p:nvPr/>
          </p:nvSpPr>
          <p:spPr bwMode="auto">
            <a:xfrm>
              <a:off x="5118699" y="3928451"/>
              <a:ext cx="619080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dirty="0" err="1" smtClean="0">
                  <a:latin typeface="Symbol" pitchFamily="18" charset="2"/>
                </a:rPr>
                <a:t>D</a:t>
              </a:r>
              <a:r>
                <a:rPr lang="en-US" sz="3200" i="1" dirty="0" err="1"/>
                <a:t>y</a:t>
              </a:r>
              <a:endParaRPr lang="en-US" sz="3200" i="1" dirty="0">
                <a:latin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Projecting Along a Little Arrow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876054" y="5064691"/>
            <a:ext cx="388307" cy="3131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1364569" y="4860099"/>
            <a:ext cx="4246323" cy="584775"/>
            <a:chOff x="1903956" y="4267200"/>
            <a:chExt cx="4246323" cy="58477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03956" y="4559474"/>
              <a:ext cx="4246323" cy="0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3733800" y="4267200"/>
              <a:ext cx="550151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dirty="0" err="1">
                  <a:latin typeface="Symbol" pitchFamily="18" charset="2"/>
                </a:rPr>
                <a:t>D</a:t>
              </a:r>
              <a:r>
                <a:rPr lang="en-US" sz="3200" i="1" dirty="0" err="1"/>
                <a:t>t</a:t>
              </a:r>
              <a:endParaRPr lang="en-US" sz="3200" i="1" dirty="0">
                <a:latin typeface="Symbol" pitchFamily="18" charset="2"/>
              </a:endParaRPr>
            </a:p>
          </p:txBody>
        </p:sp>
      </p:grp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1014776" y="2628074"/>
          <a:ext cx="15144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8" name="Equation" r:id="rId3" imgW="1002960" imgH="457200" progId="Equation.DSMT4">
                  <p:embed/>
                </p:oleObj>
              </mc:Choice>
              <mc:Fallback>
                <p:oleObj name="Equation" r:id="rId3" imgW="10029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776" y="2628074"/>
                        <a:ext cx="15144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3"/>
          <p:cNvGrpSpPr/>
          <p:nvPr/>
        </p:nvGrpSpPr>
        <p:grpSpPr>
          <a:xfrm>
            <a:off x="839020" y="4951957"/>
            <a:ext cx="941387" cy="987642"/>
            <a:chOff x="1378407" y="4359058"/>
            <a:chExt cx="941387" cy="987642"/>
          </a:xfrm>
        </p:grpSpPr>
        <p:sp>
          <p:nvSpPr>
            <p:cNvPr id="3" name="Oval 2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1378407" y="4889500"/>
            <a:ext cx="9413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19" name="Equation" r:id="rId5" imgW="469800" imgH="228600" progId="Equation.DSMT4">
                    <p:embed/>
                  </p:oleObj>
                </mc:Choice>
                <mc:Fallback>
                  <p:oleObj name="Equation" r:id="rId5" imgW="4698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8407" y="4889500"/>
                          <a:ext cx="9413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6"/>
          <p:cNvGrpSpPr/>
          <p:nvPr/>
        </p:nvGrpSpPr>
        <p:grpSpPr>
          <a:xfrm>
            <a:off x="2584813" y="3031299"/>
            <a:ext cx="1342231" cy="927100"/>
            <a:chOff x="3124200" y="2438400"/>
            <a:chExt cx="1342231" cy="927100"/>
          </a:xfrm>
        </p:grpSpPr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124200" y="2438400"/>
              <a:ext cx="725487" cy="927100"/>
            </a:xfrm>
            <a:custGeom>
              <a:avLst/>
              <a:gdLst/>
              <a:ahLst/>
              <a:cxnLst>
                <a:cxn ang="0">
                  <a:pos x="457" y="584"/>
                </a:cxn>
                <a:cxn ang="0">
                  <a:pos x="13" y="356"/>
                </a:cxn>
                <a:cxn ang="0">
                  <a:pos x="379" y="68"/>
                </a:cxn>
                <a:cxn ang="0">
                  <a:pos x="187" y="8"/>
                </a:cxn>
                <a:cxn ang="0">
                  <a:pos x="91" y="20"/>
                </a:cxn>
              </a:cxnLst>
              <a:rect l="0" t="0" r="r" b="b"/>
              <a:pathLst>
                <a:path w="457" h="584">
                  <a:moveTo>
                    <a:pt x="457" y="584"/>
                  </a:moveTo>
                  <a:cubicBezTo>
                    <a:pt x="241" y="513"/>
                    <a:pt x="26" y="442"/>
                    <a:pt x="13" y="356"/>
                  </a:cubicBezTo>
                  <a:cubicBezTo>
                    <a:pt x="0" y="270"/>
                    <a:pt x="350" y="126"/>
                    <a:pt x="379" y="68"/>
                  </a:cubicBezTo>
                  <a:cubicBezTo>
                    <a:pt x="408" y="10"/>
                    <a:pt x="235" y="16"/>
                    <a:pt x="187" y="8"/>
                  </a:cubicBezTo>
                  <a:cubicBezTo>
                    <a:pt x="139" y="0"/>
                    <a:pt x="111" y="18"/>
                    <a:pt x="91" y="2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32548" y="2655518"/>
              <a:ext cx="83388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slope</a:t>
              </a:r>
              <a:endParaRPr lang="en-US" dirty="0"/>
            </a:p>
          </p:txBody>
        </p:sp>
      </p:grpSp>
      <p:grpSp>
        <p:nvGrpSpPr>
          <p:cNvPr id="14" name="Group 17"/>
          <p:cNvGrpSpPr/>
          <p:nvPr/>
        </p:nvGrpSpPr>
        <p:grpSpPr>
          <a:xfrm>
            <a:off x="5199426" y="2295003"/>
            <a:ext cx="890587" cy="948215"/>
            <a:chOff x="1529220" y="3811675"/>
            <a:chExt cx="890587" cy="948215"/>
          </a:xfrm>
        </p:grpSpPr>
        <p:sp>
          <p:nvSpPr>
            <p:cNvPr id="19" name="Oval 18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529220" y="3811675"/>
            <a:ext cx="8905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20" name="Equation" r:id="rId7" imgW="444240" imgH="228600" progId="Equation.DSMT4">
                    <p:embed/>
                  </p:oleObj>
                </mc:Choice>
                <mc:Fallback>
                  <p:oleObj name="Equation" r:id="rId7" imgW="44424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9220" y="3811675"/>
                          <a:ext cx="8905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" name="Straight Arrow Connector 5"/>
          <p:cNvCxnSpPr>
            <a:stCxn id="3" idx="7"/>
          </p:cNvCxnSpPr>
          <p:nvPr/>
        </p:nvCxnSpPr>
        <p:spPr>
          <a:xfrm flipV="1">
            <a:off x="1524000" y="3022948"/>
            <a:ext cx="4061840" cy="1987709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3962400"/>
            <a:ext cx="2169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= 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)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610892" y="3497599"/>
            <a:ext cx="183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y</a:t>
            </a:r>
            <a:r>
              <a:rPr lang="en-US" dirty="0"/>
              <a:t> </a:t>
            </a:r>
            <a:r>
              <a:rPr lang="en-US" dirty="0" smtClean="0"/>
              <a:t>= slope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Projecting Along a Little Arrow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876054" y="5064691"/>
            <a:ext cx="388307" cy="3131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1364569" y="4860099"/>
            <a:ext cx="4246323" cy="584775"/>
            <a:chOff x="1903956" y="4267200"/>
            <a:chExt cx="4246323" cy="58477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03956" y="4559474"/>
              <a:ext cx="4246323" cy="0"/>
            </a:xfrm>
            <a:prstGeom prst="straightConnector1">
              <a:avLst/>
            </a:prstGeom>
            <a:ln w="25400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3733800" y="4267200"/>
              <a:ext cx="550151" cy="5847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dirty="0" err="1">
                  <a:latin typeface="Symbol" pitchFamily="18" charset="2"/>
                </a:rPr>
                <a:t>D</a:t>
              </a:r>
              <a:r>
                <a:rPr lang="en-US" sz="3200" i="1" dirty="0" err="1"/>
                <a:t>t</a:t>
              </a:r>
              <a:endParaRPr lang="en-US" sz="3200" i="1" dirty="0">
                <a:latin typeface="Symbol" pitchFamily="18" charset="2"/>
              </a:endParaRPr>
            </a:p>
          </p:txBody>
        </p:sp>
      </p:grp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1014776" y="2628074"/>
          <a:ext cx="15144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8" name="Equation" r:id="rId3" imgW="1002960" imgH="457200" progId="Equation.DSMT4">
                  <p:embed/>
                </p:oleObj>
              </mc:Choice>
              <mc:Fallback>
                <p:oleObj name="Equation" r:id="rId3" imgW="10029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776" y="2628074"/>
                        <a:ext cx="151447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3"/>
          <p:cNvGrpSpPr/>
          <p:nvPr/>
        </p:nvGrpSpPr>
        <p:grpSpPr>
          <a:xfrm>
            <a:off x="839020" y="4951957"/>
            <a:ext cx="941387" cy="987642"/>
            <a:chOff x="1378407" y="4359058"/>
            <a:chExt cx="941387" cy="987642"/>
          </a:xfrm>
        </p:grpSpPr>
        <p:sp>
          <p:nvSpPr>
            <p:cNvPr id="3" name="Oval 2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1378407" y="4889500"/>
            <a:ext cx="9413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79" name="Equation" r:id="rId5" imgW="469800" imgH="228600" progId="Equation.DSMT4">
                    <p:embed/>
                  </p:oleObj>
                </mc:Choice>
                <mc:Fallback>
                  <p:oleObj name="Equation" r:id="rId5" imgW="4698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8407" y="4889500"/>
                          <a:ext cx="9413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6"/>
          <p:cNvGrpSpPr/>
          <p:nvPr/>
        </p:nvGrpSpPr>
        <p:grpSpPr>
          <a:xfrm>
            <a:off x="2584813" y="3031299"/>
            <a:ext cx="1342231" cy="927100"/>
            <a:chOff x="3124200" y="2438400"/>
            <a:chExt cx="1342231" cy="927100"/>
          </a:xfrm>
        </p:grpSpPr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124200" y="2438400"/>
              <a:ext cx="725487" cy="927100"/>
            </a:xfrm>
            <a:custGeom>
              <a:avLst/>
              <a:gdLst/>
              <a:ahLst/>
              <a:cxnLst>
                <a:cxn ang="0">
                  <a:pos x="457" y="584"/>
                </a:cxn>
                <a:cxn ang="0">
                  <a:pos x="13" y="356"/>
                </a:cxn>
                <a:cxn ang="0">
                  <a:pos x="379" y="68"/>
                </a:cxn>
                <a:cxn ang="0">
                  <a:pos x="187" y="8"/>
                </a:cxn>
                <a:cxn ang="0">
                  <a:pos x="91" y="20"/>
                </a:cxn>
              </a:cxnLst>
              <a:rect l="0" t="0" r="r" b="b"/>
              <a:pathLst>
                <a:path w="457" h="584">
                  <a:moveTo>
                    <a:pt x="457" y="584"/>
                  </a:moveTo>
                  <a:cubicBezTo>
                    <a:pt x="241" y="513"/>
                    <a:pt x="26" y="442"/>
                    <a:pt x="13" y="356"/>
                  </a:cubicBezTo>
                  <a:cubicBezTo>
                    <a:pt x="0" y="270"/>
                    <a:pt x="350" y="126"/>
                    <a:pt x="379" y="68"/>
                  </a:cubicBezTo>
                  <a:cubicBezTo>
                    <a:pt x="408" y="10"/>
                    <a:pt x="235" y="16"/>
                    <a:pt x="187" y="8"/>
                  </a:cubicBezTo>
                  <a:cubicBezTo>
                    <a:pt x="139" y="0"/>
                    <a:pt x="111" y="18"/>
                    <a:pt x="91" y="2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32548" y="2655518"/>
              <a:ext cx="83388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slope</a:t>
              </a:r>
              <a:endParaRPr lang="en-US" dirty="0"/>
            </a:p>
          </p:txBody>
        </p:sp>
      </p:grpSp>
      <p:grpSp>
        <p:nvGrpSpPr>
          <p:cNvPr id="14" name="Group 17"/>
          <p:cNvGrpSpPr/>
          <p:nvPr/>
        </p:nvGrpSpPr>
        <p:grpSpPr>
          <a:xfrm>
            <a:off x="5199426" y="2295003"/>
            <a:ext cx="890587" cy="948215"/>
            <a:chOff x="1529220" y="3811675"/>
            <a:chExt cx="890587" cy="948215"/>
          </a:xfrm>
        </p:grpSpPr>
        <p:sp>
          <p:nvSpPr>
            <p:cNvPr id="19" name="Oval 18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529220" y="3811675"/>
            <a:ext cx="8905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80" name="Equation" r:id="rId7" imgW="444240" imgH="228600" progId="Equation.DSMT4">
                    <p:embed/>
                  </p:oleObj>
                </mc:Choice>
                <mc:Fallback>
                  <p:oleObj name="Equation" r:id="rId7" imgW="444240" imgH="2286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9220" y="3811675"/>
                          <a:ext cx="8905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" name="Straight Arrow Connector 5"/>
          <p:cNvCxnSpPr>
            <a:stCxn id="3" idx="7"/>
          </p:cNvCxnSpPr>
          <p:nvPr/>
        </p:nvCxnSpPr>
        <p:spPr>
          <a:xfrm flipV="1">
            <a:off x="1524000" y="3022948"/>
            <a:ext cx="4061840" cy="1987709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21423" y="3388541"/>
            <a:ext cx="371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= (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 smtClean="0"/>
              <a:t> +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/>
              <a:t> </a:t>
            </a:r>
            <a:r>
              <a:rPr lang="en-US" i="1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+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021423" y="4016802"/>
            <a:ext cx="371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= (</a:t>
            </a:r>
            <a:r>
              <a:rPr lang="en-US" i="1" dirty="0"/>
              <a:t>t</a:t>
            </a:r>
            <a:r>
              <a:rPr lang="en-US" baseline="-25000" dirty="0"/>
              <a:t>0</a:t>
            </a:r>
            <a:r>
              <a:rPr lang="en-US" dirty="0" smtClean="0"/>
              <a:t> +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/>
              <a:t> </a:t>
            </a:r>
            <a:r>
              <a:rPr lang="en-US" i="1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+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)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Projecting Along a Little Arrow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876054" y="5064691"/>
            <a:ext cx="388307" cy="3131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766763" y="2789238"/>
          <a:ext cx="20129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Equation" r:id="rId3" imgW="1333440" imgH="241200" progId="Equation.DSMT4">
                  <p:embed/>
                </p:oleObj>
              </mc:Choice>
              <mc:Fallback>
                <p:oleObj name="Equation" r:id="rId3" imgW="133344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789238"/>
                        <a:ext cx="20129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3"/>
          <p:cNvGrpSpPr/>
          <p:nvPr/>
        </p:nvGrpSpPr>
        <p:grpSpPr>
          <a:xfrm>
            <a:off x="700088" y="4951957"/>
            <a:ext cx="1222375" cy="986881"/>
            <a:chOff x="1239475" y="4359058"/>
            <a:chExt cx="1222375" cy="986881"/>
          </a:xfrm>
        </p:grpSpPr>
        <p:sp>
          <p:nvSpPr>
            <p:cNvPr id="3" name="Oval 2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1239475" y="4888739"/>
            <a:ext cx="1222375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7" name="Equation" r:id="rId5" imgW="609480" imgH="228600" progId="Equation.DSMT4">
                    <p:embed/>
                  </p:oleObj>
                </mc:Choice>
                <mc:Fallback>
                  <p:oleObj name="Equation" r:id="rId5" imgW="60948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9475" y="4888739"/>
                          <a:ext cx="1222375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Freeform 7"/>
          <p:cNvSpPr>
            <a:spLocks/>
          </p:cNvSpPr>
          <p:nvPr/>
        </p:nvSpPr>
        <p:spPr bwMode="auto">
          <a:xfrm>
            <a:off x="2584813" y="3031299"/>
            <a:ext cx="725487" cy="927100"/>
          </a:xfrm>
          <a:custGeom>
            <a:avLst/>
            <a:gdLst/>
            <a:ahLst/>
            <a:cxnLst>
              <a:cxn ang="0">
                <a:pos x="457" y="584"/>
              </a:cxn>
              <a:cxn ang="0">
                <a:pos x="13" y="356"/>
              </a:cxn>
              <a:cxn ang="0">
                <a:pos x="379" y="68"/>
              </a:cxn>
              <a:cxn ang="0">
                <a:pos x="187" y="8"/>
              </a:cxn>
              <a:cxn ang="0">
                <a:pos x="91" y="20"/>
              </a:cxn>
            </a:cxnLst>
            <a:rect l="0" t="0" r="r" b="b"/>
            <a:pathLst>
              <a:path w="457" h="584">
                <a:moveTo>
                  <a:pt x="457" y="584"/>
                </a:moveTo>
                <a:cubicBezTo>
                  <a:pt x="241" y="513"/>
                  <a:pt x="26" y="442"/>
                  <a:pt x="13" y="356"/>
                </a:cubicBezTo>
                <a:cubicBezTo>
                  <a:pt x="0" y="270"/>
                  <a:pt x="350" y="126"/>
                  <a:pt x="379" y="68"/>
                </a:cubicBezTo>
                <a:cubicBezTo>
                  <a:pt x="408" y="10"/>
                  <a:pt x="235" y="16"/>
                  <a:pt x="187" y="8"/>
                </a:cubicBezTo>
                <a:cubicBezTo>
                  <a:pt x="139" y="0"/>
                  <a:pt x="111" y="18"/>
                  <a:pt x="91" y="20"/>
                </a:cubicBezTo>
              </a:path>
            </a:pathLst>
          </a:custGeom>
          <a:noFill/>
          <a:ln w="158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17"/>
          <p:cNvGrpSpPr/>
          <p:nvPr/>
        </p:nvGrpSpPr>
        <p:grpSpPr>
          <a:xfrm>
            <a:off x="4957763" y="2295525"/>
            <a:ext cx="1373187" cy="947693"/>
            <a:chOff x="1287557" y="3812197"/>
            <a:chExt cx="1373187" cy="947693"/>
          </a:xfrm>
        </p:grpSpPr>
        <p:sp>
          <p:nvSpPr>
            <p:cNvPr id="19" name="Oval 18"/>
            <p:cNvSpPr/>
            <p:nvPr/>
          </p:nvSpPr>
          <p:spPr bwMode="auto">
            <a:xfrm>
              <a:off x="1678488" y="4359058"/>
              <a:ext cx="450937" cy="400832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287557" y="3812197"/>
            <a:ext cx="137318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8" name="Equation" r:id="rId7" imgW="685800" imgH="228600" progId="Equation.DSMT4">
                    <p:embed/>
                  </p:oleObj>
                </mc:Choice>
                <mc:Fallback>
                  <p:oleObj name="Equation" r:id="rId7" imgW="6858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7557" y="3812197"/>
                          <a:ext cx="137318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6" name="Straight Arrow Connector 5"/>
          <p:cNvCxnSpPr>
            <a:stCxn id="3" idx="7"/>
          </p:cNvCxnSpPr>
          <p:nvPr/>
        </p:nvCxnSpPr>
        <p:spPr>
          <a:xfrm flipV="1">
            <a:off x="1524000" y="3022948"/>
            <a:ext cx="4061840" cy="1987709"/>
          </a:xfrm>
          <a:prstGeom prst="straightConnector1">
            <a:avLst/>
          </a:prstGeom>
          <a:ln w="25400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21423" y="3388541"/>
            <a:ext cx="371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= (</a:t>
            </a:r>
            <a:r>
              <a:rPr lang="en-US" i="1" dirty="0" smtClean="0"/>
              <a:t>t</a:t>
            </a:r>
            <a:r>
              <a:rPr lang="en-US" baseline="-25000" dirty="0" smtClean="0"/>
              <a:t>old</a:t>
            </a:r>
            <a:r>
              <a:rPr lang="en-US" dirty="0" smtClean="0"/>
              <a:t> +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r>
              <a:rPr lang="en-US" dirty="0"/>
              <a:t> </a:t>
            </a:r>
            <a:r>
              <a:rPr lang="en-US" i="1" dirty="0" smtClean="0"/>
              <a:t>, </a:t>
            </a:r>
            <a:r>
              <a:rPr lang="en-US" i="1" dirty="0" err="1" smtClean="0"/>
              <a:t>y</a:t>
            </a:r>
            <a:r>
              <a:rPr lang="en-US" baseline="-25000" dirty="0" err="1" smtClean="0"/>
              <a:t>old</a:t>
            </a:r>
            <a:r>
              <a:rPr lang="en-US" dirty="0" smtClean="0"/>
              <a:t>+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/>
              <a:t>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61609" y="4016802"/>
            <a:ext cx="4171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= (</a:t>
            </a:r>
            <a:r>
              <a:rPr lang="en-US" i="1" dirty="0" smtClean="0"/>
              <a:t>t</a:t>
            </a:r>
            <a:r>
              <a:rPr lang="en-US" baseline="-25000" dirty="0" smtClean="0"/>
              <a:t>old</a:t>
            </a:r>
            <a:r>
              <a:rPr lang="en-US" dirty="0" smtClean="0"/>
              <a:t> +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r>
              <a:rPr lang="en-US" dirty="0"/>
              <a:t> </a:t>
            </a:r>
            <a:r>
              <a:rPr lang="en-US" i="1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+ 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-25000" dirty="0" smtClean="0"/>
              <a:t>old</a:t>
            </a:r>
            <a:r>
              <a:rPr lang="en-US" dirty="0" smtClean="0"/>
              <a:t> , </a:t>
            </a:r>
            <a:r>
              <a:rPr lang="en-US" i="1" dirty="0" err="1" smtClean="0"/>
              <a:t>y</a:t>
            </a:r>
            <a:r>
              <a:rPr lang="en-US" baseline="-25000" dirty="0" err="1" smtClean="0"/>
              <a:t>old</a:t>
            </a:r>
            <a:r>
              <a:rPr lang="en-US" dirty="0" smtClean="0"/>
              <a:t>)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2921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Summarizing </a:t>
            </a:r>
            <a:r>
              <a:rPr lang="en-US" dirty="0"/>
              <a:t>Euler’s Method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928862" y="3628264"/>
            <a:ext cx="24590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and </a:t>
            </a:r>
            <a:r>
              <a:rPr lang="en-US" dirty="0"/>
              <a:t>a fixed step </a:t>
            </a:r>
            <a:r>
              <a:rPr lang="en-US" dirty="0" smtClean="0"/>
              <a:t>size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i="1" dirty="0" smtClean="0"/>
              <a:t>t</a:t>
            </a:r>
            <a:r>
              <a:rPr lang="en-US" i="1" dirty="0"/>
              <a:t>. 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03961" y="2949879"/>
            <a:ext cx="3367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 </a:t>
            </a:r>
            <a:r>
              <a:rPr lang="en-US" dirty="0"/>
              <a:t>initial condition (</a:t>
            </a:r>
            <a:r>
              <a:rPr lang="en-US" i="1" dirty="0"/>
              <a:t>t</a:t>
            </a:r>
            <a:r>
              <a:rPr lang="en-US" sz="1600" baseline="-25000" dirty="0"/>
              <a:t>0</a:t>
            </a:r>
            <a:r>
              <a:rPr lang="en-US" i="1" dirty="0"/>
              <a:t>,y</a:t>
            </a:r>
            <a:r>
              <a:rPr lang="en-US" sz="1600" baseline="-25000" dirty="0"/>
              <a:t>0</a:t>
            </a:r>
            <a:r>
              <a:rPr lang="en-US" dirty="0" smtClean="0"/>
              <a:t>)</a:t>
            </a:r>
            <a:r>
              <a:rPr lang="en-US" i="1" dirty="0" smtClean="0"/>
              <a:t>,  </a:t>
            </a:r>
            <a:endParaRPr lang="en-US" i="1" dirty="0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>
            <a:off x="1958110" y="4215916"/>
            <a:ext cx="2432915" cy="548258"/>
          </a:xfrm>
          <a:custGeom>
            <a:avLst/>
            <a:gdLst>
              <a:gd name="connsiteX0" fmla="*/ 0 w 13467"/>
              <a:gd name="connsiteY0" fmla="*/ 380 h 9693"/>
              <a:gd name="connsiteX1" fmla="*/ 9618 w 13467"/>
              <a:gd name="connsiteY1" fmla="*/ 9193 h 9693"/>
              <a:gd name="connsiteX2" fmla="*/ 11824 w 13467"/>
              <a:gd name="connsiteY2" fmla="*/ 3378 h 9693"/>
              <a:gd name="connsiteX3" fmla="*/ 13467 w 13467"/>
              <a:gd name="connsiteY3" fmla="*/ 1530 h 9693"/>
              <a:gd name="connsiteX0" fmla="*/ 0 w 10000"/>
              <a:gd name="connsiteY0" fmla="*/ 392 h 9682"/>
              <a:gd name="connsiteX1" fmla="*/ 7142 w 10000"/>
              <a:gd name="connsiteY1" fmla="*/ 9484 h 9682"/>
              <a:gd name="connsiteX2" fmla="*/ 10000 w 10000"/>
              <a:gd name="connsiteY2" fmla="*/ 1578 h 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9682">
                <a:moveTo>
                  <a:pt x="0" y="392"/>
                </a:moveTo>
                <a:cubicBezTo>
                  <a:pt x="763" y="0"/>
                  <a:pt x="5475" y="9286"/>
                  <a:pt x="7142" y="9484"/>
                </a:cubicBezTo>
                <a:cubicBezTo>
                  <a:pt x="8809" y="9682"/>
                  <a:pt x="9405" y="3225"/>
                  <a:pt x="10000" y="15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419600" y="3367587"/>
            <a:ext cx="3695700" cy="15621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 smaller step size will lead to more accuracy, but will also take more computations.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75626" y="2133600"/>
            <a:ext cx="7278467" cy="684213"/>
            <a:chOff x="1696670" y="1594981"/>
            <a:chExt cx="7278467" cy="684213"/>
          </a:xfrm>
        </p:grpSpPr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696670" y="1674922"/>
              <a:ext cx="727846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You </a:t>
              </a:r>
              <a:r>
                <a:rPr lang="en-US" dirty="0"/>
                <a:t>need a differential equation of the </a:t>
              </a:r>
              <a:r>
                <a:rPr lang="en-US" dirty="0" smtClean="0"/>
                <a:t>form                    , </a:t>
              </a:r>
              <a:endParaRPr lang="en-US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7298044" y="1594981"/>
            <a:ext cx="1389063" cy="684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3" name="Equation" r:id="rId3" imgW="799920" imgH="393480" progId="Equation.DSMT4">
                    <p:embed/>
                  </p:oleObj>
                </mc:Choice>
                <mc:Fallback>
                  <p:oleObj name="Equation" r:id="rId3" imgW="799920" imgH="393480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98044" y="1594981"/>
                          <a:ext cx="1389063" cy="684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2333678" y="5253320"/>
            <a:ext cx="34332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t</a:t>
            </a:r>
            <a:r>
              <a:rPr lang="en-US" baseline="-25000" dirty="0" err="1" smtClean="0"/>
              <a:t>new</a:t>
            </a:r>
            <a:r>
              <a:rPr lang="en-US" baseline="-25000" dirty="0" smtClean="0"/>
              <a:t>   </a:t>
            </a:r>
            <a:r>
              <a:rPr lang="en-US" dirty="0" smtClean="0"/>
              <a:t>=</a:t>
            </a:r>
            <a:r>
              <a:rPr lang="en-US" i="1" dirty="0" smtClean="0"/>
              <a:t> </a:t>
            </a:r>
            <a:r>
              <a:rPr lang="en-US" i="1" dirty="0"/>
              <a:t>t</a:t>
            </a:r>
            <a:r>
              <a:rPr lang="en-US" baseline="-25000" dirty="0"/>
              <a:t>old</a:t>
            </a:r>
            <a:r>
              <a:rPr lang="en-US" dirty="0"/>
              <a:t>  </a:t>
            </a:r>
            <a:r>
              <a:rPr lang="en-US" dirty="0" smtClean="0"/>
              <a:t>+ </a:t>
            </a:r>
            <a:r>
              <a:rPr lang="en-US" dirty="0" err="1">
                <a:latin typeface="Symbol" pitchFamily="18" charset="2"/>
              </a:rPr>
              <a:t>D</a:t>
            </a:r>
            <a:r>
              <a:rPr lang="en-US" i="1" dirty="0" err="1"/>
              <a:t>t</a:t>
            </a:r>
            <a:endParaRPr lang="en-US" dirty="0" smtClean="0"/>
          </a:p>
          <a:p>
            <a:r>
              <a:rPr lang="en-US" dirty="0" err="1" smtClean="0"/>
              <a:t>y</a:t>
            </a:r>
            <a:r>
              <a:rPr lang="en-US" baseline="-25000" dirty="0" err="1" smtClean="0"/>
              <a:t>new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+ </a:t>
            </a:r>
            <a:r>
              <a:rPr lang="en-US" i="1" dirty="0" smtClean="0"/>
              <a:t>f 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baseline="-25000" dirty="0" smtClean="0"/>
              <a:t>old</a:t>
            </a:r>
            <a:r>
              <a:rPr lang="en-US" dirty="0" smtClean="0"/>
              <a:t> , </a:t>
            </a:r>
            <a:r>
              <a:rPr lang="en-US" i="1" dirty="0" err="1" smtClean="0"/>
              <a:t>y</a:t>
            </a:r>
            <a:r>
              <a:rPr lang="en-US" baseline="-25000" dirty="0" err="1" smtClean="0"/>
              <a:t>old</a:t>
            </a:r>
            <a:r>
              <a:rPr lang="en-US" dirty="0" smtClean="0"/>
              <a:t>)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i="1" dirty="0" err="1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2" grpId="0" autoUpdateAnimBg="0"/>
      <p:bldP spid="6153" grpId="0" animBg="1"/>
      <p:bldP spid="6154" grpId="0" animBg="1" autoUpdateAnimBg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00163" y="236538"/>
            <a:ext cx="6092825" cy="1938992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For instance, if </a:t>
            </a:r>
          </a:p>
          <a:p>
            <a:pPr algn="ctr"/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bg2"/>
                </a:solidFill>
              </a:rPr>
              <a:t>and (1,1) </a:t>
            </a:r>
            <a:r>
              <a:rPr lang="en-US" dirty="0" smtClean="0">
                <a:solidFill>
                  <a:schemeClr val="bg2"/>
                </a:solidFill>
              </a:rPr>
              <a:t>lies on the graph of </a:t>
            </a:r>
            <a:r>
              <a:rPr lang="en-US" i="1" dirty="0" smtClean="0">
                <a:solidFill>
                  <a:schemeClr val="bg2"/>
                </a:solidFill>
              </a:rPr>
              <a:t>y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dirty="0">
                <a:solidFill>
                  <a:schemeClr val="bg2"/>
                </a:solidFill>
              </a:rPr>
              <a:t>then 1000 steps of length .01 yield the following graph of the function </a:t>
            </a:r>
            <a:r>
              <a:rPr lang="en-US" i="1" dirty="0">
                <a:solidFill>
                  <a:schemeClr val="bg2"/>
                </a:solidFill>
              </a:rPr>
              <a:t>y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</p:txBody>
      </p:sp>
      <p:pic>
        <p:nvPicPr>
          <p:cNvPr id="8195" name="Picture 3" descr="H:\calculus\second\Powerpoint\euler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3450" y="2411413"/>
            <a:ext cx="3963988" cy="3963987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853113" y="4730750"/>
            <a:ext cx="2687637" cy="1927225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This graph is the anti-derivative of </a:t>
            </a:r>
            <a:r>
              <a:rPr lang="en-US" dirty="0" smtClean="0">
                <a:solidFill>
                  <a:schemeClr val="bg2"/>
                </a:solidFill>
              </a:rPr>
              <a:t>sin(</a:t>
            </a:r>
            <a:r>
              <a:rPr lang="en-US" i="1" dirty="0" smtClean="0">
                <a:solidFill>
                  <a:schemeClr val="bg2"/>
                </a:solidFill>
              </a:rPr>
              <a:t>t </a:t>
            </a:r>
            <a:r>
              <a:rPr lang="en-US" baseline="30000" dirty="0" smtClean="0">
                <a:solidFill>
                  <a:schemeClr val="bg2"/>
                </a:solidFill>
              </a:rPr>
              <a:t>2</a:t>
            </a:r>
            <a:r>
              <a:rPr lang="en-US" dirty="0">
                <a:solidFill>
                  <a:schemeClr val="bg2"/>
                </a:solidFill>
              </a:rPr>
              <a:t>);  a function which has no elementary formula!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46848" y="334963"/>
          <a:ext cx="1371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8" name="Equation" r:id="rId4" imgW="787320" imgH="393480" progId="Equation.DSMT4">
                  <p:embed/>
                </p:oleObj>
              </mc:Choice>
              <mc:Fallback>
                <p:oleObj name="Equation" r:id="rId4" imgW="7873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848" y="334963"/>
                        <a:ext cx="1371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 autoUpdateAnimBg="0"/>
      <p:bldP spid="8198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969</TotalTime>
  <Words>367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Equation</vt:lpstr>
      <vt:lpstr>Euler’s Method</vt:lpstr>
      <vt:lpstr>Slope Fields </vt:lpstr>
      <vt:lpstr>Euler’s Method</vt:lpstr>
      <vt:lpstr>Projecting Along a Little Arrow</vt:lpstr>
      <vt:lpstr>Projecting Along a Little Arrow</vt:lpstr>
      <vt:lpstr>Projecting Along a Little Arrow</vt:lpstr>
      <vt:lpstr>Projecting Along a Little Arrow</vt:lpstr>
      <vt:lpstr>Summarizing Euler’s Method</vt:lpstr>
      <vt:lpstr>PowerPoint Presentation</vt:lpstr>
      <vt:lpstr>Exercise</vt:lpstr>
      <vt:lpstr>Exercise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Euler’s Method</dc:title>
  <dc:creator>Carol S. Schumacher</dc:creator>
  <cp:lastModifiedBy>Windows User</cp:lastModifiedBy>
  <cp:revision>92</cp:revision>
  <dcterms:created xsi:type="dcterms:W3CDTF">2003-08-06T13:45:37Z</dcterms:created>
  <dcterms:modified xsi:type="dcterms:W3CDTF">2013-01-22T19:35:07Z</dcterms:modified>
</cp:coreProperties>
</file>