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399B58-DC7B-45D8-AAA4-E3A95B076217}" type="datetimeFigureOut">
              <a:rPr lang="en-US" smtClean="0"/>
              <a:pPr/>
              <a:t>9/5/2008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30711-3566-4051-A3C5-BD2099A15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99B58-DC7B-45D8-AAA4-E3A95B076217}" type="datetimeFigureOut">
              <a:rPr lang="en-US" smtClean="0"/>
              <a:pPr/>
              <a:t>9/5/2008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0711-3566-4051-A3C5-BD2099A15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99B58-DC7B-45D8-AAA4-E3A95B076217}" type="datetimeFigureOut">
              <a:rPr lang="en-US" smtClean="0"/>
              <a:pPr/>
              <a:t>9/5/2008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0711-3566-4051-A3C5-BD2099A15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99B58-DC7B-45D8-AAA4-E3A95B076217}" type="datetimeFigureOut">
              <a:rPr lang="en-US" smtClean="0"/>
              <a:pPr/>
              <a:t>9/5/2008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0711-3566-4051-A3C5-BD2099A1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99B58-DC7B-45D8-AAA4-E3A95B076217}" type="datetimeFigureOut">
              <a:rPr lang="en-US" smtClean="0"/>
              <a:pPr/>
              <a:t>9/5/2008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0711-3566-4051-A3C5-BD2099A1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99B58-DC7B-45D8-AAA4-E3A95B076217}" type="datetimeFigureOut">
              <a:rPr lang="en-US" smtClean="0"/>
              <a:pPr/>
              <a:t>9/5/2008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0711-3566-4051-A3C5-BD2099A1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99B58-DC7B-45D8-AAA4-E3A95B076217}" type="datetimeFigureOut">
              <a:rPr lang="en-US" smtClean="0"/>
              <a:pPr/>
              <a:t>9/5/2008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0711-3566-4051-A3C5-BD2099A15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99B58-DC7B-45D8-AAA4-E3A95B076217}" type="datetimeFigureOut">
              <a:rPr lang="en-US" smtClean="0"/>
              <a:pPr/>
              <a:t>9/5/2008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0711-3566-4051-A3C5-BD2099A1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99B58-DC7B-45D8-AAA4-E3A95B076217}" type="datetimeFigureOut">
              <a:rPr lang="en-US" smtClean="0"/>
              <a:pPr/>
              <a:t>9/5/2008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0711-3566-4051-A3C5-BD2099A15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399B58-DC7B-45D8-AAA4-E3A95B076217}" type="datetimeFigureOut">
              <a:rPr lang="en-US" smtClean="0"/>
              <a:pPr/>
              <a:t>9/5/2008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D30711-3566-4051-A3C5-BD2099A15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399B58-DC7B-45D8-AAA4-E3A95B076217}" type="datetimeFigureOut">
              <a:rPr lang="en-US" smtClean="0"/>
              <a:pPr/>
              <a:t>9/5/2008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30711-3566-4051-A3C5-BD2099A15C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399B58-DC7B-45D8-AAA4-E3A95B076217}" type="datetimeFigureOut">
              <a:rPr lang="en-US" smtClean="0"/>
              <a:pPr/>
              <a:t>9/5/2008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D30711-3566-4051-A3C5-BD2099A15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Average rates of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Question 2: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average rate of change for each of the following functions over the given interval:  </a:t>
            </a:r>
          </a:p>
          <a:p>
            <a:endParaRPr lang="en-US" dirty="0" smtClean="0"/>
          </a:p>
          <a:p>
            <a:pPr marL="800100" lvl="1" indent="-342900">
              <a:buFont typeface="+mj-lt"/>
              <a:buAutoNum type="alphaLcParenR"/>
            </a:pP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smtClean="0"/>
              <a:t>x </a:t>
            </a:r>
            <a:r>
              <a:rPr lang="en-US" dirty="0" smtClean="0"/>
              <a:t>)=</a:t>
            </a:r>
            <a:r>
              <a:rPr lang="en-US" i="1" dirty="0" smtClean="0"/>
              <a:t>x </a:t>
            </a:r>
            <a:r>
              <a:rPr lang="en-US" baseline="30000" dirty="0" smtClean="0"/>
              <a:t>2</a:t>
            </a:r>
            <a:r>
              <a:rPr lang="en-US" dirty="0" smtClean="0"/>
              <a:t>+1 on [0,1]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smtClean="0"/>
              <a:t>x </a:t>
            </a:r>
            <a:r>
              <a:rPr lang="en-US" dirty="0" smtClean="0"/>
              <a:t>)=</a:t>
            </a:r>
            <a:r>
              <a:rPr lang="en-US" i="1" dirty="0" smtClean="0"/>
              <a:t>x </a:t>
            </a:r>
            <a:r>
              <a:rPr lang="en-US" baseline="30000" dirty="0" smtClean="0"/>
              <a:t>2</a:t>
            </a:r>
            <a:r>
              <a:rPr lang="en-US" dirty="0" smtClean="0"/>
              <a:t>+1 on </a:t>
            </a:r>
            <a:r>
              <a:rPr lang="en-US" dirty="0" smtClean="0"/>
              <a:t>[-1,1]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smtClean="0"/>
              <a:t>x </a:t>
            </a:r>
            <a:r>
              <a:rPr lang="en-US" dirty="0" smtClean="0"/>
              <a:t>)=2</a:t>
            </a:r>
            <a:r>
              <a:rPr lang="en-US" i="1" dirty="0" smtClean="0"/>
              <a:t>x </a:t>
            </a:r>
            <a:r>
              <a:rPr lang="en-US" dirty="0" smtClean="0"/>
              <a:t>+4 </a:t>
            </a:r>
            <a:r>
              <a:rPr lang="en-US" dirty="0" smtClean="0"/>
              <a:t>on </a:t>
            </a:r>
            <a:r>
              <a:rPr lang="en-US" dirty="0" smtClean="0"/>
              <a:t>[2,5]</a:t>
            </a:r>
            <a:endParaRPr lang="en-US" dirty="0" smtClean="0"/>
          </a:p>
          <a:p>
            <a:pPr marL="800100" lvl="1" indent="-342900">
              <a:buFont typeface="+mj-lt"/>
              <a:buAutoNum type="alphaLcParenR"/>
            </a:pPr>
            <a:endParaRPr lang="en-US" dirty="0" smtClean="0"/>
          </a:p>
          <a:p>
            <a:pPr marL="800100" lvl="1" indent="-342900">
              <a:buFont typeface="+mj-lt"/>
              <a:buAutoNum type="alphaLcParenR"/>
            </a:pP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3581400" y="4191000"/>
            <a:ext cx="4191000" cy="2057400"/>
          </a:xfrm>
          <a:prstGeom prst="cloudCallout">
            <a:avLst>
              <a:gd name="adj1" fmla="val -73860"/>
              <a:gd name="adj2" fmla="val -1072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a straight line:  the average rate of change is the slope of the 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Question 3: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 smtClean="0"/>
              <a:t>graph below shows the fluctuations in the price of a stock over the course of the day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Find </a:t>
            </a:r>
            <a:r>
              <a:rPr lang="en-US" dirty="0" smtClean="0"/>
              <a:t>the average rate of change of the stock’s price between 8 a.m. and 2 p.m.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Find </a:t>
            </a:r>
            <a:r>
              <a:rPr lang="en-US" dirty="0" smtClean="0"/>
              <a:t>the average rate of change of the stock’s price between 9 a.m. and 1 p.m.</a:t>
            </a:r>
          </a:p>
          <a:p>
            <a:endParaRPr lang="en-US" dirty="0"/>
          </a:p>
        </p:txBody>
      </p:sp>
      <p:pic>
        <p:nvPicPr>
          <p:cNvPr id="7" name="Picture 6" descr="stocks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3276600" y="1981200"/>
            <a:ext cx="2324100" cy="204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Question 4: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00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Suppose you know that over the last week, the price of gas has been decreasing by $.03 per day on average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How much has it decreased since last </a:t>
            </a:r>
            <a:r>
              <a:rPr lang="en-US" dirty="0" smtClean="0"/>
              <a:t>Monday</a:t>
            </a:r>
            <a:r>
              <a:rPr lang="en-US" dirty="0" smtClean="0"/>
              <a:t>?</a:t>
            </a:r>
          </a:p>
          <a:p>
            <a:r>
              <a:rPr lang="en-US" dirty="0" smtClean="0"/>
              <a:t> 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Suppose that you see that the price of regular is $3.689 per gallon today.  Estimate its price two days from now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438400"/>
            <a:ext cx="7010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Calculus is the branch of mathematics that we use to describe change.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49891"/>
          </a:xfrm>
        </p:spPr>
        <p:txBody>
          <a:bodyPr/>
          <a:lstStyle/>
          <a:p>
            <a:r>
              <a:rPr lang="en-US" sz="3200" dirty="0" smtClean="0"/>
              <a:t>The value of a stock over time.</a:t>
            </a:r>
          </a:p>
          <a:p>
            <a:r>
              <a:rPr lang="en-US" sz="3200" dirty="0" smtClean="0"/>
              <a:t>The weight of a load of concrete as a function of its volume. </a:t>
            </a:r>
          </a:p>
          <a:p>
            <a:r>
              <a:rPr lang="en-US" sz="3200" dirty="0" smtClean="0"/>
              <a:t>The temperature of a room over the course of a day.</a:t>
            </a:r>
          </a:p>
          <a:p>
            <a:r>
              <a:rPr lang="en-US" sz="3200" dirty="0" smtClean="0"/>
              <a:t>The gravitational pull of the earth as a satellite rises.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Quantities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498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Given a changing quantity, there are some natural questions:</a:t>
            </a:r>
          </a:p>
          <a:p>
            <a:r>
              <a:rPr lang="en-US" sz="3200" dirty="0" smtClean="0"/>
              <a:t>How much does it change?</a:t>
            </a:r>
          </a:p>
          <a:p>
            <a:r>
              <a:rPr lang="en-US" sz="3200" dirty="0" smtClean="0"/>
              <a:t>How fast is it changing?</a:t>
            </a:r>
          </a:p>
          <a:p>
            <a:pPr lvl="1"/>
            <a:r>
              <a:rPr lang="en-US" sz="2800" dirty="0" smtClean="0"/>
              <a:t>How fast is it changing </a:t>
            </a:r>
            <a:r>
              <a:rPr lang="en-US" sz="2800" i="1" dirty="0" smtClean="0"/>
              <a:t>on average</a:t>
            </a:r>
            <a:r>
              <a:rPr lang="en-US" sz="2800" dirty="0" smtClean="0"/>
              <a:t>?</a:t>
            </a:r>
          </a:p>
          <a:p>
            <a:r>
              <a:rPr lang="en-US" sz="3200" dirty="0" smtClean="0"/>
              <a:t>If we know how fast it is changing, can we predict how </a:t>
            </a:r>
            <a:r>
              <a:rPr lang="en-US" sz="3200" i="1" dirty="0" smtClean="0"/>
              <a:t>much</a:t>
            </a:r>
            <a:r>
              <a:rPr lang="en-US" sz="3200" dirty="0" smtClean="0"/>
              <a:t> it will change?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Quantities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we are </a:t>
            </a:r>
            <a:r>
              <a:rPr lang="en-US" dirty="0" smtClean="0"/>
              <a:t>considering questions of . . 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Change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Rates of change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Using rates of change to predict </a:t>
            </a:r>
            <a:r>
              <a:rPr lang="en-US" i="1" dirty="0" smtClean="0"/>
              <a:t>actual</a:t>
            </a:r>
            <a:r>
              <a:rPr lang="en-US" dirty="0" smtClean="0"/>
              <a:t> change.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ideas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leave at 1 p.m. to drive to Cincinnati.  You arrive at 3:45 p.m. and note that the distance was 160 miles.  What was your average speed?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Answer: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600" y="4419600"/>
          <a:ext cx="3006725" cy="914400"/>
        </p:xfrm>
        <a:graphic>
          <a:graphicData uri="http://schemas.openxmlformats.org/presentationml/2006/ole">
            <p:oleObj spid="_x0000_s1026" name="Equation" r:id="rId3" imgW="1295280" imgH="393480" progId="Equation.3">
              <p:embed/>
            </p:oleObj>
          </a:graphicData>
        </a:graphic>
      </p:graphicFrame>
      <p:sp>
        <p:nvSpPr>
          <p:cNvPr id="6" name="Left Arrow Callout 5"/>
          <p:cNvSpPr/>
          <p:nvPr/>
        </p:nvSpPr>
        <p:spPr>
          <a:xfrm>
            <a:off x="4419600" y="4114800"/>
            <a:ext cx="4267200" cy="15240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24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Average speed is computed by dividing total distance traveled by total time elapsed.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speed</a:t>
            </a:r>
            <a:endParaRPr lang="en-US" dirty="0"/>
          </a:p>
        </p:txBody>
      </p:sp>
      <p:pic>
        <p:nvPicPr>
          <p:cNvPr id="6" name="Picture 11" descr="C:\Documents and Settings\schumacherc\Local Settings\Temporary Internet Files\Content.IE5\C1ERGT6J\MCj0423828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267200"/>
            <a:ext cx="1257300" cy="1993900"/>
          </a:xfrm>
          <a:prstGeom prst="rect">
            <a:avLst/>
          </a:prstGeom>
          <a:noFill/>
        </p:spPr>
      </p:pic>
      <p:sp>
        <p:nvSpPr>
          <p:cNvPr id="7" name="Cloud Callout 6"/>
          <p:cNvSpPr/>
          <p:nvPr/>
        </p:nvSpPr>
        <p:spPr>
          <a:xfrm>
            <a:off x="838200" y="1600200"/>
            <a:ext cx="6172200" cy="1981200"/>
          </a:xfrm>
          <a:prstGeom prst="cloudCallout">
            <a:avLst>
              <a:gd name="adj1" fmla="val 50744"/>
              <a:gd name="adj2" fmla="val 829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We don’t find average speed by averaging </a:t>
            </a:r>
            <a:r>
              <a:rPr lang="en-US" sz="2800" i="1" dirty="0" smtClean="0"/>
              <a:t>speeds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</a:t>
            </a:r>
            <a:r>
              <a:rPr lang="en-US" dirty="0" smtClean="0"/>
              <a:t>rates of change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is the rate at which distance is changing over time.</a:t>
            </a:r>
          </a:p>
          <a:p>
            <a:r>
              <a:rPr lang="en-US" dirty="0" smtClean="0"/>
              <a:t>In general, the average rate of change of a function over an interval of time 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67000" y="3505200"/>
          <a:ext cx="4267200" cy="1203569"/>
        </p:xfrm>
        <a:graphic>
          <a:graphicData uri="http://schemas.openxmlformats.org/presentationml/2006/ole">
            <p:oleObj spid="_x0000_s20483" name="Equation" r:id="rId3" imgW="14857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</a:t>
            </a:r>
            <a:r>
              <a:rPr lang="en-US" dirty="0" smtClean="0"/>
              <a:t>rates of change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is the rate at which distance is changing over time.</a:t>
            </a:r>
          </a:p>
          <a:p>
            <a:r>
              <a:rPr lang="en-US" dirty="0" smtClean="0"/>
              <a:t>Or, more generally, the average rate of change of a function over an interval 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63650" y="3505200"/>
          <a:ext cx="7075488" cy="1203325"/>
        </p:xfrm>
        <a:graphic>
          <a:graphicData uri="http://schemas.openxmlformats.org/presentationml/2006/ole">
            <p:oleObj spid="_x0000_s22530" name="Equation" r:id="rId3" imgW="24634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429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Concourse</vt:lpstr>
      <vt:lpstr>Equation</vt:lpstr>
      <vt:lpstr>Microsoft Equation 3.0</vt:lpstr>
      <vt:lpstr>Average rates of change</vt:lpstr>
      <vt:lpstr>Slide 2</vt:lpstr>
      <vt:lpstr>Changing Quantities</vt:lpstr>
      <vt:lpstr>Changing Quantities</vt:lpstr>
      <vt:lpstr>Important ideas</vt:lpstr>
      <vt:lpstr>Question 1</vt:lpstr>
      <vt:lpstr>Average speed</vt:lpstr>
      <vt:lpstr>Average rates of change</vt:lpstr>
      <vt:lpstr>Average rates of change</vt:lpstr>
      <vt:lpstr>Slide 10</vt:lpstr>
      <vt:lpstr>Slide 11</vt:lpstr>
      <vt:lpstr>Slide 12</vt:lpstr>
    </vt:vector>
  </TitlesOfParts>
  <Company>Kenyon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Average rates of change</dc:title>
  <dc:creator>schumacherc</dc:creator>
  <cp:lastModifiedBy>schumacherc</cp:lastModifiedBy>
  <cp:revision>27</cp:revision>
  <dcterms:created xsi:type="dcterms:W3CDTF">2008-09-05T13:30:56Z</dcterms:created>
  <dcterms:modified xsi:type="dcterms:W3CDTF">2008-09-05T18:50:55Z</dcterms:modified>
</cp:coreProperties>
</file>