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8" r:id="rId3"/>
    <p:sldId id="269" r:id="rId4"/>
    <p:sldId id="272" r:id="rId5"/>
    <p:sldId id="274" r:id="rId6"/>
    <p:sldId id="273" r:id="rId7"/>
    <p:sldId id="275" r:id="rId8"/>
    <p:sldId id="276" r:id="rId9"/>
    <p:sldId id="260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5B1721-9582-4FC4-ADD6-6D93230E2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410F-0551-4E24-B7B9-AF7BB3DFE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90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8963-3640-46D9-89D6-905F4E0A1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638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2524-A0A4-48A4-A266-237AA5862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86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6FAC-9A04-446F-B309-78A64EC75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603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CE00E-BA59-442F-84E6-6607ABE55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30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BEEE-D127-4C51-B8F7-32FDD4C7D1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52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7072E-ED17-4945-A17F-30F251C41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27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BC33-A597-42FF-B92E-23682275F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8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026C-0437-4F3D-B0E7-F736BEF3A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81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79177-1C38-426E-A993-AE19AD23E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0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53D0-9674-4DC8-9F44-714CEC3A8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5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EF8ECF4-7A9D-4484-A5E4-ACF7A8710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15.jpe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Differentiating “Combined” Functions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Deriving Product Rule for Differentiation.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81000" y="1828800"/>
            <a:ext cx="82296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In the course of the calculation above, we said that </a:t>
            </a:r>
          </a:p>
          <a:p>
            <a:pPr eaLnBrk="1" hangingPunct="1"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Is this actually true? Is it ALWAYS true? </a:t>
            </a:r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Continuity Required!</a:t>
            </a:r>
          </a:p>
        </p:txBody>
      </p:sp>
      <p:graphicFrame>
        <p:nvGraphicFramePr>
          <p:cNvPr id="15365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971800" y="2438400"/>
          <a:ext cx="31257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3" imgW="1193800" imgH="279400" progId="Equation.DSMT4">
                  <p:embed/>
                </p:oleObj>
              </mc:Choice>
              <mc:Fallback>
                <p:oleObj name="Equation" r:id="rId3" imgW="11938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31257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9144000" y="5638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38200" y="4267200"/>
            <a:ext cx="8077200" cy="2057400"/>
            <a:chOff x="838200" y="4267200"/>
            <a:chExt cx="7543800" cy="2057400"/>
          </a:xfrm>
        </p:grpSpPr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838200" y="4267200"/>
              <a:ext cx="7543800" cy="2057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5582010" y="5314996"/>
              <a:ext cx="852487" cy="23723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>
              <a:off x="2057400" y="5715000"/>
              <a:ext cx="434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2"/>
            <p:cNvSpPr>
              <a:spLocks/>
            </p:cNvSpPr>
            <p:nvPr/>
          </p:nvSpPr>
          <p:spPr bwMode="auto">
            <a:xfrm>
              <a:off x="2362200" y="4440238"/>
              <a:ext cx="2590800" cy="903288"/>
            </a:xfrm>
            <a:custGeom>
              <a:avLst/>
              <a:gdLst>
                <a:gd name="T0" fmla="*/ 2147483647 w 1632"/>
                <a:gd name="T1" fmla="*/ 2147483647 h 569"/>
                <a:gd name="T2" fmla="*/ 2147483647 w 1632"/>
                <a:gd name="T3" fmla="*/ 2147483647 h 569"/>
                <a:gd name="T4" fmla="*/ 2147483647 w 1632"/>
                <a:gd name="T5" fmla="*/ 2147483647 h 569"/>
                <a:gd name="T6" fmla="*/ 2147483647 w 1632"/>
                <a:gd name="T7" fmla="*/ 2147483647 h 569"/>
                <a:gd name="T8" fmla="*/ 0 w 1632"/>
                <a:gd name="T9" fmla="*/ 2147483647 h 5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9"/>
                <a:gd name="T17" fmla="*/ 1632 w 1632"/>
                <a:gd name="T18" fmla="*/ 569 h 5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9">
                  <a:moveTo>
                    <a:pt x="1632" y="563"/>
                  </a:moveTo>
                  <a:cubicBezTo>
                    <a:pt x="1582" y="549"/>
                    <a:pt x="1440" y="569"/>
                    <a:pt x="1328" y="481"/>
                  </a:cubicBezTo>
                  <a:cubicBezTo>
                    <a:pt x="1216" y="393"/>
                    <a:pt x="1132" y="70"/>
                    <a:pt x="960" y="35"/>
                  </a:cubicBezTo>
                  <a:cubicBezTo>
                    <a:pt x="788" y="0"/>
                    <a:pt x="455" y="190"/>
                    <a:pt x="295" y="270"/>
                  </a:cubicBezTo>
                  <a:cubicBezTo>
                    <a:pt x="135" y="350"/>
                    <a:pt x="61" y="464"/>
                    <a:pt x="0" y="51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3"/>
            <p:cNvSpPr>
              <a:spLocks/>
            </p:cNvSpPr>
            <p:nvPr/>
          </p:nvSpPr>
          <p:spPr bwMode="auto">
            <a:xfrm>
              <a:off x="4953000" y="4495800"/>
              <a:ext cx="1447800" cy="812800"/>
            </a:xfrm>
            <a:custGeom>
              <a:avLst/>
              <a:gdLst>
                <a:gd name="T0" fmla="*/ 0 w 912"/>
                <a:gd name="T1" fmla="*/ 2147483647 h 512"/>
                <a:gd name="T2" fmla="*/ 2147483647 w 912"/>
                <a:gd name="T3" fmla="*/ 2147483647 h 512"/>
                <a:gd name="T4" fmla="*/ 2147483647 w 912"/>
                <a:gd name="T5" fmla="*/ 0 h 512"/>
                <a:gd name="T6" fmla="*/ 0 60000 65536"/>
                <a:gd name="T7" fmla="*/ 0 60000 65536"/>
                <a:gd name="T8" fmla="*/ 0 60000 65536"/>
                <a:gd name="T9" fmla="*/ 0 w 912"/>
                <a:gd name="T10" fmla="*/ 0 h 512"/>
                <a:gd name="T11" fmla="*/ 912 w 912"/>
                <a:gd name="T12" fmla="*/ 512 h 5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512">
                  <a:moveTo>
                    <a:pt x="0" y="192"/>
                  </a:moveTo>
                  <a:cubicBezTo>
                    <a:pt x="116" y="352"/>
                    <a:pt x="232" y="512"/>
                    <a:pt x="384" y="480"/>
                  </a:cubicBezTo>
                  <a:cubicBezTo>
                    <a:pt x="536" y="448"/>
                    <a:pt x="824" y="80"/>
                    <a:pt x="9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Text Box 17"/>
            <p:cNvSpPr txBox="1">
              <a:spLocks noChangeArrowheads="1"/>
            </p:cNvSpPr>
            <p:nvPr/>
          </p:nvSpPr>
          <p:spPr bwMode="auto">
            <a:xfrm>
              <a:off x="4800600" y="5791200"/>
              <a:ext cx="3161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i="1">
                  <a:cs typeface="Times New Roman" pitchFamily="18" charset="0"/>
                </a:rPr>
                <a:t>x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5639070" y="5791200"/>
              <a:ext cx="78284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400" b="1" i="1" dirty="0" smtClean="0">
                  <a:latin typeface="+mn-lt"/>
                </a:rPr>
                <a:t>x + h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4462890" y="5257687"/>
              <a:ext cx="933450" cy="1927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1" name="Oval 16"/>
            <p:cNvSpPr>
              <a:spLocks noChangeArrowheads="1"/>
            </p:cNvSpPr>
            <p:nvPr/>
          </p:nvSpPr>
          <p:spPr bwMode="auto">
            <a:xfrm>
              <a:off x="5948363" y="4829176"/>
              <a:ext cx="13811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3332" name="Oval 16"/>
            <p:cNvSpPr>
              <a:spLocks noChangeArrowheads="1"/>
            </p:cNvSpPr>
            <p:nvPr/>
          </p:nvSpPr>
          <p:spPr bwMode="auto">
            <a:xfrm>
              <a:off x="4867275" y="4986338"/>
              <a:ext cx="138113" cy="1428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3333" name="Oval 15"/>
            <p:cNvSpPr>
              <a:spLocks noChangeArrowheads="1"/>
            </p:cNvSpPr>
            <p:nvPr/>
          </p:nvSpPr>
          <p:spPr bwMode="auto">
            <a:xfrm>
              <a:off x="4862513" y="5262563"/>
              <a:ext cx="138113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  <p:sp>
          <p:nvSpPr>
            <p:cNvPr id="13334" name="Oval 14"/>
            <p:cNvSpPr>
              <a:spLocks noChangeArrowheads="1"/>
            </p:cNvSpPr>
            <p:nvPr/>
          </p:nvSpPr>
          <p:spPr bwMode="auto">
            <a:xfrm>
              <a:off x="4876800" y="4724400"/>
              <a:ext cx="138113" cy="14287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10175" y="4787900"/>
            <a:ext cx="2032000" cy="476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1981200" y="5029200"/>
            <a:ext cx="3205163" cy="3651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7391400" y="4648200"/>
          <a:ext cx="12430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5" imgW="761669" imgH="279279" progId="Equation.DSMT4">
                  <p:embed/>
                </p:oleObj>
              </mc:Choice>
              <mc:Fallback>
                <p:oleObj name="Equation" r:id="rId5" imgW="761669" imgH="27927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648200"/>
                        <a:ext cx="12430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1377950" y="4940300"/>
          <a:ext cx="4476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7" imgW="330057" imgH="203112" progId="Equation.DSMT4">
                  <p:embed/>
                </p:oleObj>
              </mc:Choice>
              <mc:Fallback>
                <p:oleObj name="Equation" r:id="rId7" imgW="33005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4940300"/>
                        <a:ext cx="447675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1600200"/>
            <a:ext cx="8763000" cy="4876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Limit of the Product of Two Functions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9438" y="1981200"/>
          <a:ext cx="6099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3" imgW="3492500" imgH="419100" progId="Equation.DSMT4">
                  <p:embed/>
                </p:oleObj>
              </mc:Choice>
              <mc:Fallback>
                <p:oleObj name="Equation" r:id="rId3" imgW="3492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981200"/>
                        <a:ext cx="60991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066800" y="2819400"/>
          <a:ext cx="75930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5" imgW="4089400" imgH="393700" progId="Equation.DSMT4">
                  <p:embed/>
                </p:oleObj>
              </mc:Choice>
              <mc:Fallback>
                <p:oleObj name="Equation" r:id="rId5" imgW="4089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75930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1066800" y="4267200"/>
          <a:ext cx="70437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7" imgW="3797300" imgH="393700" progId="Equation.DSMT4">
                  <p:embed/>
                </p:oleObj>
              </mc:Choice>
              <mc:Fallback>
                <p:oleObj name="Equation" r:id="rId7" imgW="37973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70437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066800" y="3505200"/>
          <a:ext cx="68151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9" imgW="3670300" imgH="419100" progId="Equation.DSMT4">
                  <p:embed/>
                </p:oleObj>
              </mc:Choice>
              <mc:Fallback>
                <p:oleObj name="Equation" r:id="rId9" imgW="3670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68151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1143000" y="5334000"/>
          <a:ext cx="2825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11" imgW="1524000" imgH="203200" progId="Equation.DSMT4">
                  <p:embed/>
                </p:oleObj>
              </mc:Choice>
              <mc:Fallback>
                <p:oleObj name="Equation" r:id="rId11" imgW="1524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2825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AutoShape 9"/>
          <p:cNvSpPr>
            <a:spLocks noChangeArrowheads="1"/>
          </p:cNvSpPr>
          <p:nvPr/>
        </p:nvSpPr>
        <p:spPr bwMode="auto">
          <a:xfrm>
            <a:off x="4038600" y="4876800"/>
            <a:ext cx="4343400" cy="1600200"/>
          </a:xfrm>
          <a:prstGeom prst="cloudCallout">
            <a:avLst>
              <a:gd name="adj1" fmla="val -91847"/>
              <a:gd name="adj2" fmla="val -59227"/>
            </a:avLst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Would be zero if</a:t>
            </a: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 g</a:t>
            </a: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 were continuous at x=a.  Is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1600200"/>
            <a:ext cx="8763000" cy="4876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Limit of the Product of Two Functions</a:t>
            </a: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9438" y="1981200"/>
          <a:ext cx="6099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3" imgW="3492500" imgH="419100" progId="Equation.DSMT4">
                  <p:embed/>
                </p:oleObj>
              </mc:Choice>
              <mc:Fallback>
                <p:oleObj name="Equation" r:id="rId3" imgW="3492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981200"/>
                        <a:ext cx="60991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066800" y="2819400"/>
          <a:ext cx="75930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5" imgW="4089400" imgH="393700" progId="Equation.DSMT4">
                  <p:embed/>
                </p:oleObj>
              </mc:Choice>
              <mc:Fallback>
                <p:oleObj name="Equation" r:id="rId5" imgW="4089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75930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066800" y="4267200"/>
          <a:ext cx="70437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7" imgW="3797300" imgH="393700" progId="Equation.DSMT4">
                  <p:embed/>
                </p:oleObj>
              </mc:Choice>
              <mc:Fallback>
                <p:oleObj name="Equation" r:id="rId7" imgW="37973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70437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1066800" y="3505200"/>
          <a:ext cx="68151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9" imgW="3670300" imgH="419100" progId="Equation.DSMT4">
                  <p:embed/>
                </p:oleObj>
              </mc:Choice>
              <mc:Fallback>
                <p:oleObj name="Equation" r:id="rId9" imgW="36703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68151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143000" y="5334000"/>
          <a:ext cx="2825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11" imgW="1524000" imgH="203200" progId="Equation.DSMT4">
                  <p:embed/>
                </p:oleObj>
              </mc:Choice>
              <mc:Fallback>
                <p:oleObj name="Equation" r:id="rId11" imgW="1524000" imgH="203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2825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038600" y="4876800"/>
            <a:ext cx="4343400" cy="1600200"/>
          </a:xfrm>
          <a:prstGeom prst="cloudCallout">
            <a:avLst>
              <a:gd name="adj1" fmla="val -91847"/>
              <a:gd name="adj2" fmla="val -59227"/>
            </a:avLst>
          </a:prstGeom>
          <a:solidFill>
            <a:schemeClr val="tx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 anchorCtr="1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g</a:t>
            </a: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 is continuous at </a:t>
            </a: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a</a:t>
            </a: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 because </a:t>
            </a: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g</a:t>
            </a: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 is </a:t>
            </a: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differentiable</a:t>
            </a: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 at </a:t>
            </a: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x</a:t>
            </a: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=</a:t>
            </a:r>
            <a:r>
              <a:rPr lang="en-US" altLang="en-US" sz="2400" i="1">
                <a:solidFill>
                  <a:schemeClr val="bg2"/>
                </a:solidFill>
                <a:cs typeface="Times New Roman" pitchFamily="18" charset="0"/>
              </a:rPr>
              <a:t>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Products:  A </a:t>
            </a:r>
            <a:r>
              <a:rPr lang="en-US" dirty="0" smtClean="0"/>
              <a:t>Gambier Example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3162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Callout 5"/>
          <p:cNvSpPr/>
          <p:nvPr/>
        </p:nvSpPr>
        <p:spPr>
          <a:xfrm>
            <a:off x="1219200" y="4038600"/>
            <a:ext cx="2895600" cy="17526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LARGE RATS!!!!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urved Connector 9"/>
          <p:cNvCxnSpPr/>
          <p:nvPr/>
        </p:nvCxnSpPr>
        <p:spPr>
          <a:xfrm>
            <a:off x="3962400" y="4191000"/>
            <a:ext cx="2057400" cy="14478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505200" y="3276600"/>
          <a:ext cx="23066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5" imgW="1155700" imgH="228600" progId="Equation.DSMT4">
                  <p:embed/>
                </p:oleObj>
              </mc:Choice>
              <mc:Fallback>
                <p:oleObj name="Equation" r:id="rId5" imgW="11557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2306638" cy="455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81200" y="1600200"/>
            <a:ext cx="5943600" cy="10160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rate at which the deer 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gobble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my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hostas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is proportional  to the product of the number of deer and the number of </a:t>
            </a:r>
            <a:r>
              <a:rPr lang="en-US" sz="20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hostas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 So we have a gobble function: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4343400"/>
            <a:ext cx="8077200" cy="16319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</a:rPr>
              <a:t>What can we say about the </a:t>
            </a:r>
            <a:r>
              <a:rPr lang="en-US" altLang="en-US" sz="2000" b="1">
                <a:solidFill>
                  <a:schemeClr val="bg2"/>
                </a:solidFill>
                <a:cs typeface="Times New Roman" pitchFamily="18" charset="0"/>
              </a:rPr>
              <a:t>rate of change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</a:rPr>
              <a:t>of this function?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bg2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</a:rPr>
              <a:t>What if over a short period of time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,  from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 to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+ 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the deer population increases by a small amount by 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R</a:t>
            </a:r>
            <a:r>
              <a:rPr lang="en-US" altLang="en-US" sz="2000" i="1" baseline="-25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L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 and the hosta population increases by H.  How much does the gobble rate change between time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 and time 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+ </a:t>
            </a:r>
            <a:r>
              <a:rPr lang="en-US" altLang="en-US" sz="2000" i="1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t </a:t>
            </a:r>
            <a:r>
              <a:rPr lang="en-US" altLang="en-US" sz="2000">
                <a:solidFill>
                  <a:schemeClr val="bg2"/>
                </a:solidFill>
                <a:cs typeface="Times New Roman" pitchFamily="18" charset="0"/>
                <a:sym typeface="Symbol" pitchFamily="18" charset="2"/>
              </a:rPr>
              <a:t>?</a:t>
            </a:r>
            <a:endParaRPr lang="en-US" altLang="en-US" sz="2000" baseline="-25000">
              <a:solidFill>
                <a:schemeClr val="bg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3" name="Object 2"/>
          <p:cNvGraphicFramePr>
            <a:graphicFrameLocks noChangeAspect="1"/>
          </p:cNvGraphicFramePr>
          <p:nvPr/>
        </p:nvGraphicFramePr>
        <p:xfrm>
          <a:off x="3581400" y="1752600"/>
          <a:ext cx="23066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5" imgW="1155700" imgH="228600" progId="Equation.DSMT4">
                  <p:embed/>
                </p:oleObj>
              </mc:Choice>
              <mc:Fallback>
                <p:oleObj name="Equation" r:id="rId5" imgW="11557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2306638" cy="455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762000" y="3581400"/>
          <a:ext cx="48672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7" imgW="2438400" imgH="254000" progId="Equation.DSMT4">
                  <p:embed/>
                </p:oleObj>
              </mc:Choice>
              <mc:Fallback>
                <p:oleObj name="Equation" r:id="rId7" imgW="24384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4867275" cy="5064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905000" y="4038600"/>
          <a:ext cx="6210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9" imgW="3111500" imgH="228600" progId="Equation.DSMT4">
                  <p:embed/>
                </p:oleObj>
              </mc:Choice>
              <mc:Fallback>
                <p:oleObj name="Equation" r:id="rId9" imgW="31115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038600"/>
                        <a:ext cx="6210300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1524000" y="5638800"/>
          <a:ext cx="6413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1" imgW="3213100" imgH="228600" progId="Equation.DSMT4">
                  <p:embed/>
                </p:oleObj>
              </mc:Choice>
              <mc:Fallback>
                <p:oleObj name="Equation" r:id="rId11" imgW="32131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38800"/>
                        <a:ext cx="6413500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762000" y="2819400"/>
          <a:ext cx="49657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3" imgW="2451100" imgH="203200" progId="Equation.DSMT4">
                  <p:embed/>
                </p:oleObj>
              </mc:Choice>
              <mc:Fallback>
                <p:oleObj name="Equation" r:id="rId13" imgW="24511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4965700" cy="4111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>
          <a:xfrm>
            <a:off x="4419600" y="47244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7" name="Object 2"/>
          <p:cNvGraphicFramePr>
            <a:graphicFrameLocks noChangeAspect="1"/>
          </p:cNvGraphicFramePr>
          <p:nvPr/>
        </p:nvGraphicFramePr>
        <p:xfrm>
          <a:off x="3581400" y="1752600"/>
          <a:ext cx="2306638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1155700" imgH="228600" progId="Equation.DSMT4">
                  <p:embed/>
                </p:oleObj>
              </mc:Choice>
              <mc:Fallback>
                <p:oleObj name="Equation" r:id="rId5" imgW="11557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2600"/>
                        <a:ext cx="2306638" cy="4556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533400" y="3733800"/>
          <a:ext cx="1393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1393825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33400" y="4724400"/>
          <a:ext cx="13684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9" imgW="685800" imgH="228600" progId="Equation.DSMT4">
                  <p:embed/>
                </p:oleObj>
              </mc:Choice>
              <mc:Fallback>
                <p:oleObj name="Equation" r:id="rId9" imgW="6858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1368425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533400" y="5715000"/>
          <a:ext cx="1192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11" imgW="596900" imgH="228600" progId="Equation.DSMT4">
                  <p:embed/>
                </p:oleObj>
              </mc:Choice>
              <mc:Fallback>
                <p:oleObj name="Equation" r:id="rId11" imgW="5969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15000"/>
                        <a:ext cx="1192213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2817813"/>
            <a:ext cx="5486400" cy="460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smtClean="0">
                <a:solidFill>
                  <a:schemeClr val="bg2"/>
                </a:solidFill>
                <a:latin typeface="+mn-lt"/>
              </a:rPr>
              <a:t>The change in </a:t>
            </a:r>
            <a:r>
              <a:rPr lang="en-US" altLang="en-US" sz="2400" i="1" dirty="0" smtClean="0">
                <a:solidFill>
                  <a:schemeClr val="bg2"/>
                </a:solidFill>
                <a:latin typeface="+mn-lt"/>
              </a:rPr>
              <a:t>g</a:t>
            </a:r>
            <a:r>
              <a:rPr lang="en-US" altLang="en-US" sz="2400" dirty="0" smtClean="0">
                <a:solidFill>
                  <a:schemeClr val="bg2"/>
                </a:solidFill>
                <a:latin typeface="+mn-lt"/>
              </a:rPr>
              <a:t> has three relevant pieces:  </a:t>
            </a:r>
          </a:p>
        </p:txBody>
      </p:sp>
      <p:sp>
        <p:nvSpPr>
          <p:cNvPr id="15" name="Left Arrow Callout 14"/>
          <p:cNvSpPr/>
          <p:nvPr/>
        </p:nvSpPr>
        <p:spPr>
          <a:xfrm>
            <a:off x="2133600" y="3581400"/>
            <a:ext cx="58674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Old Rats eating poor baby </a:t>
            </a:r>
            <a:r>
              <a:rPr lang="en-US" sz="2400" dirty="0" err="1"/>
              <a:t>hostas</a:t>
            </a:r>
            <a:endParaRPr lang="en-US" sz="2400" dirty="0"/>
          </a:p>
        </p:txBody>
      </p:sp>
      <p:sp>
        <p:nvSpPr>
          <p:cNvPr id="16" name="Left Arrow Callout 15"/>
          <p:cNvSpPr/>
          <p:nvPr/>
        </p:nvSpPr>
        <p:spPr>
          <a:xfrm>
            <a:off x="2133600" y="4572000"/>
            <a:ext cx="68580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“Cute” baby rats eating vulnerable old </a:t>
            </a:r>
            <a:r>
              <a:rPr lang="en-US" sz="2400" dirty="0" err="1"/>
              <a:t>hostas</a:t>
            </a:r>
            <a:endParaRPr lang="en-US" sz="2400" dirty="0"/>
          </a:p>
        </p:txBody>
      </p:sp>
      <p:sp>
        <p:nvSpPr>
          <p:cNvPr id="17" name="Left Arrow Callout 16"/>
          <p:cNvSpPr/>
          <p:nvPr/>
        </p:nvSpPr>
        <p:spPr>
          <a:xfrm>
            <a:off x="2133600" y="5562600"/>
            <a:ext cx="6858000" cy="762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3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“Cute” baby rats eating poor baby </a:t>
            </a:r>
            <a:r>
              <a:rPr lang="en-US" sz="2400" dirty="0" err="1"/>
              <a:t>hostas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Gambier Example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1371600" y="3886200"/>
          <a:ext cx="6184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5" imgW="3098800" imgH="393700" progId="Equation.DSMT4">
                  <p:embed/>
                </p:oleObj>
              </mc:Choice>
              <mc:Fallback>
                <p:oleObj name="Equation" r:id="rId5" imgW="30988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6184900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095500" y="1752600"/>
          <a:ext cx="57896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7" imgW="2857320" imgH="393480" progId="Equation.DSMT4">
                  <p:embed/>
                </p:oleObj>
              </mc:Choice>
              <mc:Fallback>
                <p:oleObj name="Equation" r:id="rId7" imgW="285732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1752600"/>
                        <a:ext cx="5789613" cy="7969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457200" y="2895600"/>
          <a:ext cx="7477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9" imgW="3746500" imgH="393700" progId="Equation.DSMT4">
                  <p:embed/>
                </p:oleObj>
              </mc:Choice>
              <mc:Fallback>
                <p:oleObj name="Equation" r:id="rId9" imgW="37465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895600"/>
                        <a:ext cx="7477125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/>
        </p:nvGraphicFramePr>
        <p:xfrm>
          <a:off x="1371600" y="4889500"/>
          <a:ext cx="6870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11" imgW="3441700" imgH="393700" progId="Equation.DSMT4">
                  <p:embed/>
                </p:oleObj>
              </mc:Choice>
              <mc:Fallback>
                <p:oleObj name="Equation" r:id="rId11" imgW="34417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89500"/>
                        <a:ext cx="6870700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6226175" y="4503738"/>
            <a:ext cx="22860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56625" y="4211638"/>
            <a:ext cx="41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latin typeface="Arial" charset="0"/>
              </a:rPr>
              <a:t>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71600" y="5943600"/>
          <a:ext cx="3448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13" imgW="1726920" imgH="228600" progId="Equation.DSMT4">
                  <p:embed/>
                </p:oleObj>
              </mc:Choice>
              <mc:Fallback>
                <p:oleObj name="Equation" r:id="rId13" imgW="172692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943600"/>
                        <a:ext cx="3448050" cy="4572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SO, the rate of change of gobble is given by . . .</a:t>
            </a:r>
            <a:endParaRPr lang="en-US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1427163" y="2754313"/>
          <a:ext cx="68738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5" imgW="3441600" imgH="393480" progId="Equation.DSMT4">
                  <p:embed/>
                </p:oleObj>
              </mc:Choice>
              <mc:Fallback>
                <p:oleObj name="Equation" r:id="rId5" imgW="3441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2754313"/>
                        <a:ext cx="6873875" cy="787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6702425" y="2765425"/>
            <a:ext cx="15240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>
            <a:stCxn id="32" idx="3"/>
            <a:endCxn id="5128" idx="0"/>
          </p:cNvCxnSpPr>
          <p:nvPr/>
        </p:nvCxnSpPr>
        <p:spPr>
          <a:xfrm rot="5400000">
            <a:off x="3130550" y="3105150"/>
            <a:ext cx="1765300" cy="2387600"/>
          </a:xfrm>
          <a:prstGeom prst="curvedConnector3">
            <a:avLst>
              <a:gd name="adj1" fmla="val 50000"/>
            </a:avLst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8" name="TextBox 26"/>
          <p:cNvSpPr txBox="1">
            <a:spLocks noChangeArrowheads="1"/>
          </p:cNvSpPr>
          <p:nvPr/>
        </p:nvSpPr>
        <p:spPr bwMode="auto">
          <a:xfrm>
            <a:off x="1219200" y="5181600"/>
            <a:ext cx="32004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latin typeface="Arial" charset="0"/>
              </a:rPr>
              <a:t>The rate at which the number of hostas is changing times the number of large rats. </a:t>
            </a:r>
          </a:p>
        </p:txBody>
      </p:sp>
      <p:sp>
        <p:nvSpPr>
          <p:cNvPr id="32" name="Oval 31"/>
          <p:cNvSpPr/>
          <p:nvPr/>
        </p:nvSpPr>
        <p:spPr>
          <a:xfrm>
            <a:off x="4983163" y="2765425"/>
            <a:ext cx="1524000" cy="762000"/>
          </a:xfrm>
          <a:prstGeom prst="ellipse">
            <a:avLst/>
          </a:prstGeom>
          <a:solidFill>
            <a:schemeClr val="accent1">
              <a:alpha val="14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cxnSp>
        <p:nvCxnSpPr>
          <p:cNvPr id="34" name="Curved Connector 33"/>
          <p:cNvCxnSpPr>
            <a:stCxn id="11" idx="5"/>
            <a:endCxn id="5131" idx="0"/>
          </p:cNvCxnSpPr>
          <p:nvPr/>
        </p:nvCxnSpPr>
        <p:spPr>
          <a:xfrm rot="5400000">
            <a:off x="6519863" y="3721100"/>
            <a:ext cx="1787525" cy="1177925"/>
          </a:xfrm>
          <a:prstGeom prst="curvedConnector3">
            <a:avLst>
              <a:gd name="adj1" fmla="val 50000"/>
            </a:avLst>
          </a:prstGeom>
          <a:ln w="508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1" name="TextBox 35"/>
          <p:cNvSpPr txBox="1">
            <a:spLocks noChangeArrowheads="1"/>
          </p:cNvSpPr>
          <p:nvPr/>
        </p:nvSpPr>
        <p:spPr bwMode="auto">
          <a:xfrm>
            <a:off x="5224463" y="5203825"/>
            <a:ext cx="32004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bg2"/>
                </a:solidFill>
                <a:latin typeface="Arial" charset="0"/>
              </a:rPr>
              <a:t>The rate at which the number of large rats is changing times the number of hostas.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128" grpId="0" animBg="1"/>
      <p:bldP spid="32" grpId="0" animBg="1"/>
      <p:bldP spid="5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Product Rule for Derivatives</a:t>
            </a:r>
            <a:endParaRPr lang="en-US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/>
          <a:stretch>
            <a:fillRect/>
          </a:stretch>
        </p:blipFill>
        <p:spPr bwMode="auto">
          <a:xfrm>
            <a:off x="762000" y="1676400"/>
            <a:ext cx="1022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76400"/>
            <a:ext cx="685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6"/>
          <p:cNvSpPr txBox="1">
            <a:spLocks noChangeArrowheads="1"/>
          </p:cNvSpPr>
          <p:nvPr/>
        </p:nvSpPr>
        <p:spPr bwMode="auto">
          <a:xfrm>
            <a:off x="1447800" y="3276600"/>
            <a:ext cx="6705600" cy="23082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So the rate at which a product changes is not merely the product of the changing rates.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solidFill>
                <a:schemeClr val="bg2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bg2"/>
                </a:solidFill>
                <a:cs typeface="Times New Roman" pitchFamily="18" charset="0"/>
              </a:rPr>
              <a:t>The nature of the interaction between the functions, causes the overall rate of change to depend on the size of the quantities themselves.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" y="1600200"/>
            <a:ext cx="8763000" cy="4876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 general, we have…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79438" y="1981200"/>
          <a:ext cx="60991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3" imgW="3492500" imgH="419100" progId="Equation.DSMT4">
                  <p:embed/>
                </p:oleObj>
              </mc:Choice>
              <mc:Fallback>
                <p:oleObj name="Equation" r:id="rId3" imgW="3492500" imgH="419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981200"/>
                        <a:ext cx="609917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066800" y="2819400"/>
          <a:ext cx="759301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5" imgW="4089400" imgH="393700" progId="Equation.DSMT4">
                  <p:embed/>
                </p:oleObj>
              </mc:Choice>
              <mc:Fallback>
                <p:oleObj name="Equation" r:id="rId5" imgW="40894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19400"/>
                        <a:ext cx="759301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066800" y="4267200"/>
          <a:ext cx="70437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7" imgW="3797300" imgH="393700" progId="Equation.DSMT4">
                  <p:embed/>
                </p:oleObj>
              </mc:Choice>
              <mc:Fallback>
                <p:oleObj name="Equation" r:id="rId7" imgW="37973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70437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1066800" y="3505200"/>
          <a:ext cx="68151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9" imgW="3670300" imgH="419100" progId="Equation.DSMT4">
                  <p:embed/>
                </p:oleObj>
              </mc:Choice>
              <mc:Fallback>
                <p:oleObj name="Equation" r:id="rId9" imgW="36703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681513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1143000" y="5334000"/>
          <a:ext cx="28257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11" imgW="1524000" imgH="203200" progId="Equation.DSMT4">
                  <p:embed/>
                </p:oleObj>
              </mc:Choice>
              <mc:Fallback>
                <p:oleObj name="Equation" r:id="rId11" imgW="1524000" imgH="203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28257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319</TotalTime>
  <Words>336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Glass Layers</vt:lpstr>
      <vt:lpstr>Equation</vt:lpstr>
      <vt:lpstr>Differentiating “Combined” Functions</vt:lpstr>
      <vt:lpstr>Products:  A Gambier Example</vt:lpstr>
      <vt:lpstr>A Gambier Example</vt:lpstr>
      <vt:lpstr>A Gambier Example</vt:lpstr>
      <vt:lpstr>A Gambier Example</vt:lpstr>
      <vt:lpstr>A Gambier Example</vt:lpstr>
      <vt:lpstr>SO, the rate of change of gobble is given by . . .</vt:lpstr>
      <vt:lpstr>The Product Rule for Derivatives</vt:lpstr>
      <vt:lpstr>In general, we have…</vt:lpstr>
      <vt:lpstr>Continuity Required!</vt:lpstr>
      <vt:lpstr>The Limit of the Product of Two Functions</vt:lpstr>
      <vt:lpstr>The Limit of the Product of Two Functions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Library and Information Services</dc:creator>
  <cp:lastModifiedBy>Windows User</cp:lastModifiedBy>
  <cp:revision>85</cp:revision>
  <dcterms:created xsi:type="dcterms:W3CDTF">2007-11-05T13:34:44Z</dcterms:created>
  <dcterms:modified xsi:type="dcterms:W3CDTF">2013-10-14T11:41:14Z</dcterms:modified>
</cp:coreProperties>
</file>