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5" r:id="rId3"/>
    <p:sldId id="266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21" autoAdjust="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123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D786AB6-CBFD-45F2-AF2F-A966156D4F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73F4C3-AC87-4232-AA8E-54069589CB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B9083-2BBC-449A-B638-E1E9903FB9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8075" y="1905000"/>
            <a:ext cx="3927475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8075" y="4076700"/>
            <a:ext cx="3927475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94F9D7C8-8F9D-4E65-AD83-B9FCC01ADE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85366-766F-4407-B862-17528562C1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B13E2B-12A6-42EF-8B5C-22E27D7EB4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5BC22-73B3-45D6-9F3B-25AEFAE768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D21E5-B9E9-4740-94D6-0F26887169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0F842-3AE2-448E-A543-B8FC69362C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98C40-C57E-46FB-8799-36FB6DC54C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F8A84-D822-43E8-B74C-8D9FE67D9D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A369E-C4FE-41BB-A652-536D1D8B54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00FADB7-90CE-4719-A363-94F3F6699D7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1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8153400" cy="1736725"/>
          </a:xfrm>
        </p:spPr>
        <p:txBody>
          <a:bodyPr/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Differentiable functions are  Continuous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Connecting Differentiability and Continuity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Differentiability and Continuity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Continuous functions that are not necessarily differentiable.  (E.g.                    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a function is differentiable we know that “if we zoom in sufficiently far” we will see a straight line.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Our intuition thus tells us that locally linear functions cannot have “breaks in the graph.  How do we prove this?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622526"/>
              </p:ext>
            </p:extLst>
          </p:nvPr>
        </p:nvGraphicFramePr>
        <p:xfrm>
          <a:off x="4724400" y="2438400"/>
          <a:ext cx="1752601" cy="550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1" name="Equation" r:id="rId3" imgW="888840" imgH="279360" progId="Equation.DSMT4">
                  <p:embed/>
                </p:oleObj>
              </mc:Choice>
              <mc:Fallback>
                <p:oleObj name="Equation" r:id="rId3" imgW="8888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24400" y="2438400"/>
                        <a:ext cx="1752601" cy="5508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327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first, recall . .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453869"/>
            <a:ext cx="8763000" cy="5023131"/>
          </a:xfrm>
          <a:prstGeom prst="rect">
            <a:avLst/>
          </a:prstGeom>
          <a:solidFill>
            <a:schemeClr val="tx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sz="2400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49129" y="397207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b="1" i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1314" y="3984912"/>
            <a:ext cx="838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endParaRPr lang="en-US" sz="2400" b="1" i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96211" y="397007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b="1" i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55298" y="397648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5554629" y="2483745"/>
            <a:ext cx="1395412" cy="169068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4724400" y="2017829"/>
            <a:ext cx="3810000" cy="2021626"/>
            <a:chOff x="457200" y="3078560"/>
            <a:chExt cx="3810000" cy="2021626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457200" y="4953000"/>
              <a:ext cx="381000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577516" y="3078560"/>
              <a:ext cx="3638349" cy="1580067"/>
            </a:xfrm>
            <a:custGeom>
              <a:avLst/>
              <a:gdLst>
                <a:gd name="connsiteX0" fmla="*/ 0 w 3638349"/>
                <a:gd name="connsiteY0" fmla="*/ 1580067 h 1580067"/>
                <a:gd name="connsiteX1" fmla="*/ 1520791 w 3638349"/>
                <a:gd name="connsiteY1" fmla="*/ 1524 h 1580067"/>
                <a:gd name="connsiteX2" fmla="*/ 2704699 w 3638349"/>
                <a:gd name="connsiteY2" fmla="*/ 1291309 h 1580067"/>
                <a:gd name="connsiteX3" fmla="*/ 3638349 w 3638349"/>
                <a:gd name="connsiteY3" fmla="*/ 1397187 h 1580067"/>
                <a:gd name="connsiteX4" fmla="*/ 3638349 w 3638349"/>
                <a:gd name="connsiteY4" fmla="*/ 1397187 h 1580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38349" h="1580067">
                  <a:moveTo>
                    <a:pt x="0" y="1580067"/>
                  </a:moveTo>
                  <a:cubicBezTo>
                    <a:pt x="535004" y="814858"/>
                    <a:pt x="1070008" y="49650"/>
                    <a:pt x="1520791" y="1524"/>
                  </a:cubicBezTo>
                  <a:cubicBezTo>
                    <a:pt x="1971574" y="-46602"/>
                    <a:pt x="2351773" y="1058699"/>
                    <a:pt x="2704699" y="1291309"/>
                  </a:cubicBezTo>
                  <a:cubicBezTo>
                    <a:pt x="3057625" y="1523919"/>
                    <a:pt x="3638349" y="1397187"/>
                    <a:pt x="3638349" y="1397187"/>
                  </a:cubicBezTo>
                  <a:lnTo>
                    <a:pt x="3638349" y="1397187"/>
                  </a:lnTo>
                </a:path>
              </a:pathLst>
            </a:custGeom>
            <a:no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1295400" y="4805813"/>
              <a:ext cx="0" cy="294373"/>
            </a:xfrm>
            <a:prstGeom prst="line">
              <a:avLst/>
            </a:prstGeom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667000" y="4805813"/>
              <a:ext cx="0" cy="294373"/>
            </a:xfrm>
            <a:prstGeom prst="line">
              <a:avLst/>
            </a:prstGeom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1240536" y="3657600"/>
              <a:ext cx="109728" cy="109728"/>
            </a:xfrm>
            <a:prstGeom prst="ellipse">
              <a:avLst/>
            </a:prstGeom>
            <a:solidFill>
              <a:schemeClr val="accent4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2616949" y="3484345"/>
              <a:ext cx="109728" cy="109728"/>
            </a:xfrm>
            <a:prstGeom prst="ellipse">
              <a:avLst/>
            </a:prstGeom>
            <a:solidFill>
              <a:schemeClr val="accent4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4883481" y="2023551"/>
            <a:ext cx="1159292" cy="461665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a, f</a:t>
            </a:r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369827" y="1805191"/>
            <a:ext cx="1159292" cy="461665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f</a:t>
            </a:r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1290638" y="2474938"/>
            <a:ext cx="1395412" cy="169068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457200" y="2017829"/>
            <a:ext cx="3810000" cy="2021626"/>
            <a:chOff x="457200" y="3078560"/>
            <a:chExt cx="3810000" cy="2021626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57200" y="4953000"/>
              <a:ext cx="381000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Freeform 7"/>
            <p:cNvSpPr/>
            <p:nvPr/>
          </p:nvSpPr>
          <p:spPr>
            <a:xfrm>
              <a:off x="577516" y="3078560"/>
              <a:ext cx="3638349" cy="1580067"/>
            </a:xfrm>
            <a:custGeom>
              <a:avLst/>
              <a:gdLst>
                <a:gd name="connsiteX0" fmla="*/ 0 w 3638349"/>
                <a:gd name="connsiteY0" fmla="*/ 1580067 h 1580067"/>
                <a:gd name="connsiteX1" fmla="*/ 1520791 w 3638349"/>
                <a:gd name="connsiteY1" fmla="*/ 1524 h 1580067"/>
                <a:gd name="connsiteX2" fmla="*/ 2704699 w 3638349"/>
                <a:gd name="connsiteY2" fmla="*/ 1291309 h 1580067"/>
                <a:gd name="connsiteX3" fmla="*/ 3638349 w 3638349"/>
                <a:gd name="connsiteY3" fmla="*/ 1397187 h 1580067"/>
                <a:gd name="connsiteX4" fmla="*/ 3638349 w 3638349"/>
                <a:gd name="connsiteY4" fmla="*/ 1397187 h 1580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38349" h="1580067">
                  <a:moveTo>
                    <a:pt x="0" y="1580067"/>
                  </a:moveTo>
                  <a:cubicBezTo>
                    <a:pt x="535004" y="814858"/>
                    <a:pt x="1070008" y="49650"/>
                    <a:pt x="1520791" y="1524"/>
                  </a:cubicBezTo>
                  <a:cubicBezTo>
                    <a:pt x="1971574" y="-46602"/>
                    <a:pt x="2351773" y="1058699"/>
                    <a:pt x="2704699" y="1291309"/>
                  </a:cubicBezTo>
                  <a:cubicBezTo>
                    <a:pt x="3057625" y="1523919"/>
                    <a:pt x="3638349" y="1397187"/>
                    <a:pt x="3638349" y="1397187"/>
                  </a:cubicBezTo>
                  <a:lnTo>
                    <a:pt x="3638349" y="1397187"/>
                  </a:lnTo>
                </a:path>
              </a:pathLst>
            </a:custGeom>
            <a:no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1295400" y="4805813"/>
              <a:ext cx="0" cy="294373"/>
            </a:xfrm>
            <a:prstGeom prst="line">
              <a:avLst/>
            </a:prstGeom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667000" y="4805813"/>
              <a:ext cx="0" cy="294373"/>
            </a:xfrm>
            <a:prstGeom prst="line">
              <a:avLst/>
            </a:prstGeom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1235774" y="3657600"/>
              <a:ext cx="109728" cy="109728"/>
            </a:xfrm>
            <a:prstGeom prst="ellipse">
              <a:avLst/>
            </a:prstGeom>
            <a:solidFill>
              <a:schemeClr val="accent4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616949" y="3484345"/>
              <a:ext cx="109728" cy="109728"/>
            </a:xfrm>
            <a:prstGeom prst="ellipse">
              <a:avLst/>
            </a:prstGeom>
            <a:solidFill>
              <a:schemeClr val="accent4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2281314" y="1800819"/>
            <a:ext cx="2082621" cy="461665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 +h, f</a:t>
            </a:r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 + h</a:t>
            </a:r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60890" y="2031652"/>
            <a:ext cx="1159292" cy="461665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a, f</a:t>
            </a:r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Freeform 53"/>
          <p:cNvSpPr/>
          <p:nvPr/>
        </p:nvSpPr>
        <p:spPr>
          <a:xfrm>
            <a:off x="688464" y="2560320"/>
            <a:ext cx="1207713" cy="2283607"/>
          </a:xfrm>
          <a:custGeom>
            <a:avLst/>
            <a:gdLst>
              <a:gd name="connsiteX0" fmla="*/ 1207713 w 1207713"/>
              <a:gd name="connsiteY0" fmla="*/ 0 h 2283607"/>
              <a:gd name="connsiteX1" fmla="*/ 71932 w 1207713"/>
              <a:gd name="connsiteY1" fmla="*/ 1087655 h 2283607"/>
              <a:gd name="connsiteX2" fmla="*/ 177810 w 1207713"/>
              <a:gd name="connsiteY2" fmla="*/ 2117558 h 2283607"/>
              <a:gd name="connsiteX3" fmla="*/ 678323 w 1207713"/>
              <a:gd name="connsiteY3" fmla="*/ 2281187 h 2283607"/>
              <a:gd name="connsiteX4" fmla="*/ 678323 w 1207713"/>
              <a:gd name="connsiteY4" fmla="*/ 2281187 h 2283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7713" h="2283607">
                <a:moveTo>
                  <a:pt x="1207713" y="0"/>
                </a:moveTo>
                <a:cubicBezTo>
                  <a:pt x="725647" y="367364"/>
                  <a:pt x="243582" y="734729"/>
                  <a:pt x="71932" y="1087655"/>
                </a:cubicBezTo>
                <a:cubicBezTo>
                  <a:pt x="-99718" y="1440581"/>
                  <a:pt x="76745" y="1918636"/>
                  <a:pt x="177810" y="2117558"/>
                </a:cubicBezTo>
                <a:cubicBezTo>
                  <a:pt x="278875" y="2316480"/>
                  <a:pt x="678323" y="2281187"/>
                  <a:pt x="678323" y="2281187"/>
                </a:cubicBezTo>
                <a:lnTo>
                  <a:pt x="678323" y="2281187"/>
                </a:lnTo>
              </a:path>
            </a:pathLst>
          </a:custGeom>
          <a:noFill/>
          <a:ln w="19050">
            <a:solidFill>
              <a:schemeClr val="accent4">
                <a:lumMod val="10000"/>
              </a:schemeClr>
            </a:solidFill>
            <a:prstDash val="lgDash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0202803"/>
              </p:ext>
            </p:extLst>
          </p:nvPr>
        </p:nvGraphicFramePr>
        <p:xfrm>
          <a:off x="1396837" y="4647076"/>
          <a:ext cx="2344388" cy="610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2" name="Equation" r:id="rId3" imgW="1511280" imgH="393480" progId="Equation.DSMT4">
                  <p:embed/>
                </p:oleObj>
              </mc:Choice>
              <mc:Fallback>
                <p:oleObj name="Equation" r:id="rId3" imgW="1511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96837" y="4647076"/>
                        <a:ext cx="2344388" cy="6107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Freeform 56"/>
          <p:cNvSpPr/>
          <p:nvPr/>
        </p:nvSpPr>
        <p:spPr>
          <a:xfrm flipH="1">
            <a:off x="6396812" y="2559472"/>
            <a:ext cx="1684700" cy="2194559"/>
          </a:xfrm>
          <a:custGeom>
            <a:avLst/>
            <a:gdLst>
              <a:gd name="connsiteX0" fmla="*/ 1207713 w 1207713"/>
              <a:gd name="connsiteY0" fmla="*/ 0 h 2283607"/>
              <a:gd name="connsiteX1" fmla="*/ 71932 w 1207713"/>
              <a:gd name="connsiteY1" fmla="*/ 1087655 h 2283607"/>
              <a:gd name="connsiteX2" fmla="*/ 177810 w 1207713"/>
              <a:gd name="connsiteY2" fmla="*/ 2117558 h 2283607"/>
              <a:gd name="connsiteX3" fmla="*/ 678323 w 1207713"/>
              <a:gd name="connsiteY3" fmla="*/ 2281187 h 2283607"/>
              <a:gd name="connsiteX4" fmla="*/ 678323 w 1207713"/>
              <a:gd name="connsiteY4" fmla="*/ 2281187 h 2283607"/>
              <a:gd name="connsiteX0" fmla="*/ 1692167 w 1692167"/>
              <a:gd name="connsiteY0" fmla="*/ 0 h 2281187"/>
              <a:gd name="connsiteX1" fmla="*/ 556386 w 1692167"/>
              <a:gd name="connsiteY1" fmla="*/ 1087655 h 2281187"/>
              <a:gd name="connsiteX2" fmla="*/ 17371 w 1692167"/>
              <a:gd name="connsiteY2" fmla="*/ 1963553 h 2281187"/>
              <a:gd name="connsiteX3" fmla="*/ 1162777 w 1692167"/>
              <a:gd name="connsiteY3" fmla="*/ 2281187 h 2281187"/>
              <a:gd name="connsiteX4" fmla="*/ 1162777 w 1692167"/>
              <a:gd name="connsiteY4" fmla="*/ 2281187 h 2281187"/>
              <a:gd name="connsiteX0" fmla="*/ 1692167 w 1692167"/>
              <a:gd name="connsiteY0" fmla="*/ 0 h 2800951"/>
              <a:gd name="connsiteX1" fmla="*/ 556386 w 1692167"/>
              <a:gd name="connsiteY1" fmla="*/ 1087655 h 2800951"/>
              <a:gd name="connsiteX2" fmla="*/ 17371 w 1692167"/>
              <a:gd name="connsiteY2" fmla="*/ 1963553 h 2800951"/>
              <a:gd name="connsiteX3" fmla="*/ 1162777 w 1692167"/>
              <a:gd name="connsiteY3" fmla="*/ 2281187 h 2800951"/>
              <a:gd name="connsiteX4" fmla="*/ 402381 w 1692167"/>
              <a:gd name="connsiteY4" fmla="*/ 2800951 h 2800951"/>
              <a:gd name="connsiteX0" fmla="*/ 1676214 w 1676214"/>
              <a:gd name="connsiteY0" fmla="*/ 0 h 2800951"/>
              <a:gd name="connsiteX1" fmla="*/ 540433 w 1676214"/>
              <a:gd name="connsiteY1" fmla="*/ 1087655 h 2800951"/>
              <a:gd name="connsiteX2" fmla="*/ 1418 w 1676214"/>
              <a:gd name="connsiteY2" fmla="*/ 1963553 h 2800951"/>
              <a:gd name="connsiteX3" fmla="*/ 386428 w 1676214"/>
              <a:gd name="connsiteY3" fmla="*/ 2800951 h 2800951"/>
              <a:gd name="connsiteX0" fmla="*/ 1677199 w 1677199"/>
              <a:gd name="connsiteY0" fmla="*/ 0 h 2194559"/>
              <a:gd name="connsiteX1" fmla="*/ 541418 w 1677199"/>
              <a:gd name="connsiteY1" fmla="*/ 1087655 h 2194559"/>
              <a:gd name="connsiteX2" fmla="*/ 2403 w 1677199"/>
              <a:gd name="connsiteY2" fmla="*/ 1963553 h 2194559"/>
              <a:gd name="connsiteX3" fmla="*/ 348912 w 1677199"/>
              <a:gd name="connsiteY3" fmla="*/ 2194559 h 2194559"/>
              <a:gd name="connsiteX0" fmla="*/ 1684700 w 1684700"/>
              <a:gd name="connsiteY0" fmla="*/ 0 h 2194559"/>
              <a:gd name="connsiteX1" fmla="*/ 548919 w 1684700"/>
              <a:gd name="connsiteY1" fmla="*/ 1087655 h 2194559"/>
              <a:gd name="connsiteX2" fmla="*/ 9904 w 1684700"/>
              <a:gd name="connsiteY2" fmla="*/ 1963553 h 2194559"/>
              <a:gd name="connsiteX3" fmla="*/ 356413 w 1684700"/>
              <a:gd name="connsiteY3" fmla="*/ 2194559 h 2194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4700" h="2194559">
                <a:moveTo>
                  <a:pt x="1684700" y="0"/>
                </a:moveTo>
                <a:cubicBezTo>
                  <a:pt x="1202634" y="367364"/>
                  <a:pt x="828052" y="760396"/>
                  <a:pt x="548919" y="1087655"/>
                </a:cubicBezTo>
                <a:cubicBezTo>
                  <a:pt x="269786" y="1414914"/>
                  <a:pt x="41988" y="1779069"/>
                  <a:pt x="9904" y="1963553"/>
                </a:cubicBezTo>
                <a:cubicBezTo>
                  <a:pt x="-22180" y="2148037"/>
                  <a:pt x="6696" y="2193355"/>
                  <a:pt x="356413" y="2194559"/>
                </a:cubicBezTo>
              </a:path>
            </a:pathLst>
          </a:custGeom>
          <a:noFill/>
          <a:ln w="19050">
            <a:solidFill>
              <a:schemeClr val="accent4">
                <a:lumMod val="10000"/>
              </a:schemeClr>
            </a:solidFill>
            <a:prstDash val="lgDash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416537"/>
              </p:ext>
            </p:extLst>
          </p:nvPr>
        </p:nvGraphicFramePr>
        <p:xfrm>
          <a:off x="5500688" y="4538663"/>
          <a:ext cx="2009775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3" name="Equation" r:id="rId5" imgW="1295280" imgH="393480" progId="Equation.DSMT4">
                  <p:embed/>
                </p:oleObj>
              </mc:Choice>
              <mc:Fallback>
                <p:oleObj name="Equation" r:id="rId5" imgW="1295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00688" y="4538663"/>
                        <a:ext cx="2009775" cy="611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457201" y="54102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Same picture, different labeling!   These are just different ways of  expressing the same mathematical idea!  </a:t>
            </a:r>
            <a:endParaRPr lang="en-US" sz="24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16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52400" y="1600200"/>
            <a:ext cx="8763000" cy="4876800"/>
          </a:xfrm>
          <a:prstGeom prst="rect">
            <a:avLst/>
          </a:prstGeom>
          <a:solidFill>
            <a:schemeClr val="tx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Suppose that  </a:t>
            </a:r>
            <a:r>
              <a:rPr lang="en-US" sz="2400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is differentiable at </a:t>
            </a:r>
            <a:r>
              <a:rPr lang="en-US" sz="2400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a.  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Notice that</a:t>
            </a:r>
            <a:r>
              <a:rPr lang="en-US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Is an alternate way of defining the derivative of </a:t>
            </a:r>
            <a:r>
              <a:rPr lang="en-US" sz="24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2400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Differentiable Functions are Continuous</a:t>
            </a:r>
          </a:p>
        </p:txBody>
      </p:sp>
      <p:graphicFrame>
        <p:nvGraphicFramePr>
          <p:cNvPr id="20484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78686365"/>
              </p:ext>
            </p:extLst>
          </p:nvPr>
        </p:nvGraphicFramePr>
        <p:xfrm>
          <a:off x="2514600" y="2133600"/>
          <a:ext cx="3190875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4" name="Equation" r:id="rId3" imgW="1714320" imgH="393480" progId="Equation.DSMT4">
                  <p:embed/>
                </p:oleObj>
              </mc:Choice>
              <mc:Fallback>
                <p:oleObj name="Equation" r:id="rId3" imgW="171432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133600"/>
                        <a:ext cx="3190875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9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260945289"/>
              </p:ext>
            </p:extLst>
          </p:nvPr>
        </p:nvGraphicFramePr>
        <p:xfrm>
          <a:off x="2438400" y="4114800"/>
          <a:ext cx="4168775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5" name="Equation" r:id="rId5" imgW="2603160" imgH="457200" progId="Equation.DSMT4">
                  <p:embed/>
                </p:oleObj>
              </mc:Choice>
              <mc:Fallback>
                <p:oleObj name="Equation" r:id="rId5" imgW="2603160" imgH="457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114800"/>
                        <a:ext cx="4168775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6657945"/>
              </p:ext>
            </p:extLst>
          </p:nvPr>
        </p:nvGraphicFramePr>
        <p:xfrm>
          <a:off x="1524000" y="3657600"/>
          <a:ext cx="455295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6" name="Equation" r:id="rId7" imgW="2425680" imgH="291960" progId="Equation.DSMT4">
                  <p:embed/>
                </p:oleObj>
              </mc:Choice>
              <mc:Fallback>
                <p:oleObj name="Equation" r:id="rId7" imgW="2425680" imgH="2919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657600"/>
                        <a:ext cx="4552950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1" name="Object 11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049324563"/>
              </p:ext>
            </p:extLst>
          </p:nvPr>
        </p:nvGraphicFramePr>
        <p:xfrm>
          <a:off x="2362200" y="4800600"/>
          <a:ext cx="4881563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7" name="Equation" r:id="rId9" imgW="2882880" imgH="431640" progId="Equation.DSMT4">
                  <p:embed/>
                </p:oleObj>
              </mc:Choice>
              <mc:Fallback>
                <p:oleObj name="Equation" r:id="rId9" imgW="2882880" imgH="4316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800600"/>
                        <a:ext cx="4881563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8513285"/>
              </p:ext>
            </p:extLst>
          </p:nvPr>
        </p:nvGraphicFramePr>
        <p:xfrm>
          <a:off x="2303462" y="5638800"/>
          <a:ext cx="3944938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8" name="Equation" r:id="rId11" imgW="1866600" imgH="215640" progId="Equation.DSMT4">
                  <p:embed/>
                </p:oleObj>
              </mc:Choice>
              <mc:Fallback>
                <p:oleObj name="Equation" r:id="rId11" imgW="1866600" imgH="2156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3462" y="5638800"/>
                        <a:ext cx="3944938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52400" y="1600200"/>
            <a:ext cx="8763000" cy="4876800"/>
          </a:xfrm>
          <a:prstGeom prst="rect">
            <a:avLst/>
          </a:prstGeom>
          <a:solidFill>
            <a:schemeClr val="tx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sz="2400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the end, this tells us </a:t>
            </a:r>
            <a:r>
              <a:rPr lang="en-US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that:</a:t>
            </a:r>
          </a:p>
          <a:p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Differentiable Functions are Continuous</a:t>
            </a:r>
          </a:p>
        </p:txBody>
      </p:sp>
      <p:graphicFrame>
        <p:nvGraphicFramePr>
          <p:cNvPr id="2048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3354385"/>
              </p:ext>
            </p:extLst>
          </p:nvPr>
        </p:nvGraphicFramePr>
        <p:xfrm>
          <a:off x="2895600" y="3124200"/>
          <a:ext cx="268962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3" name="Equation" r:id="rId3" imgW="1231560" imgH="279360" progId="Equation.DSMT4">
                  <p:embed/>
                </p:oleObj>
              </mc:Choice>
              <mc:Fallback>
                <p:oleObj name="Equation" r:id="rId3" imgW="1231560" imgH="2793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124200"/>
                        <a:ext cx="2689628" cy="609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85800" y="4024964"/>
            <a:ext cx="7220373" cy="461665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Which is what it means to say that  </a:t>
            </a:r>
            <a:r>
              <a:rPr lang="en-US" sz="2400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is continuous at </a:t>
            </a:r>
            <a:r>
              <a:rPr lang="en-US" sz="2400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endParaRPr lang="en-US" sz="24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6597" y="5029200"/>
            <a:ext cx="7305886" cy="83099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 if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is differentiable at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 then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must also be continuous at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animBg="1"/>
    </p:bldLst>
  </p:timing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</TotalTime>
  <Words>203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Glass Layers</vt:lpstr>
      <vt:lpstr>Equation</vt:lpstr>
      <vt:lpstr>Differentiable functions are  Continuous</vt:lpstr>
      <vt:lpstr>Differentiability and Continuity</vt:lpstr>
      <vt:lpstr>But first, recall . . . </vt:lpstr>
      <vt:lpstr>Differentiable Functions are Continuous</vt:lpstr>
      <vt:lpstr>Differentiable Functions are Continuous</vt:lpstr>
    </vt:vector>
  </TitlesOfParts>
  <Company>Kenyon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Library and Information Services</dc:creator>
  <cp:lastModifiedBy>Windows User</cp:lastModifiedBy>
  <cp:revision>47</cp:revision>
  <dcterms:created xsi:type="dcterms:W3CDTF">2007-11-05T13:34:44Z</dcterms:created>
  <dcterms:modified xsi:type="dcterms:W3CDTF">2013-10-02T12:04:40Z</dcterms:modified>
</cp:coreProperties>
</file>