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2" r:id="rId2"/>
    <p:sldId id="286" r:id="rId3"/>
    <p:sldId id="287" r:id="rId4"/>
    <p:sldId id="285" r:id="rId5"/>
    <p:sldId id="292" r:id="rId6"/>
    <p:sldId id="278" r:id="rId7"/>
    <p:sldId id="280" r:id="rId8"/>
    <p:sldId id="288" r:id="rId9"/>
    <p:sldId id="281" r:id="rId10"/>
    <p:sldId id="293" r:id="rId11"/>
    <p:sldId id="290" r:id="rId12"/>
    <p:sldId id="291" r:id="rId13"/>
    <p:sldId id="294" r:id="rId14"/>
    <p:sldId id="256" r:id="rId15"/>
    <p:sldId id="257" r:id="rId16"/>
    <p:sldId id="258" r:id="rId17"/>
    <p:sldId id="259" r:id="rId18"/>
    <p:sldId id="296" r:id="rId19"/>
    <p:sldId id="295" r:id="rId20"/>
    <p:sldId id="261" r:id="rId21"/>
    <p:sldId id="274" r:id="rId22"/>
    <p:sldId id="275" r:id="rId23"/>
    <p:sldId id="276" r:id="rId24"/>
    <p:sldId id="269" r:id="rId25"/>
    <p:sldId id="260" r:id="rId26"/>
    <p:sldId id="271" r:id="rId27"/>
    <p:sldId id="297" r:id="rId28"/>
    <p:sldId id="267" r:id="rId29"/>
    <p:sldId id="277" r:id="rId30"/>
    <p:sldId id="279" r:id="rId31"/>
    <p:sldId id="282" r:id="rId32"/>
    <p:sldId id="28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Relationship Id="rId4" Type="http://schemas.openxmlformats.org/officeDocument/2006/relationships/image" Target="../media/image5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image" Target="../media/image7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image" Target="../media/image76.emf"/><Relationship Id="rId4" Type="http://schemas.openxmlformats.org/officeDocument/2006/relationships/image" Target="../media/image79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image" Target="../media/image80.emf"/><Relationship Id="rId4" Type="http://schemas.openxmlformats.org/officeDocument/2006/relationships/image" Target="../media/image8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19.wmf"/><Relationship Id="rId3" Type="http://schemas.openxmlformats.org/officeDocument/2006/relationships/image" Target="../media/image24.wmf"/><Relationship Id="rId7" Type="http://schemas.openxmlformats.org/officeDocument/2006/relationships/image" Target="../media/image13.wmf"/><Relationship Id="rId12" Type="http://schemas.openxmlformats.org/officeDocument/2006/relationships/image" Target="../media/image27.wmf"/><Relationship Id="rId2" Type="http://schemas.openxmlformats.org/officeDocument/2006/relationships/image" Target="../media/image23.wmf"/><Relationship Id="rId16" Type="http://schemas.openxmlformats.org/officeDocument/2006/relationships/image" Target="../media/image29.wmf"/><Relationship Id="rId1" Type="http://schemas.openxmlformats.org/officeDocument/2006/relationships/image" Target="../media/image22.wmf"/><Relationship Id="rId6" Type="http://schemas.openxmlformats.org/officeDocument/2006/relationships/image" Target="../media/image25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8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BB5BB-7FA8-4B39-A888-DA945667F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E0364-43DC-4367-8422-CAEE031481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0C81A-97E6-4A10-84BE-559793C243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54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E2BB9-A953-498E-8854-E0803525B6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9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9C3B5-71A7-47C3-B035-7B98F482A2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3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F1307-6927-4298-8B93-78A5D77FF2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3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40A9B-C17F-401E-9949-2797CFAD8A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6A8D-5385-4A1F-BD2A-0C873E14DB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4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7ED5B-CECB-4278-B52F-620D2C747A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1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062C-FBCB-41E8-BE64-FBCEC5F4A8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B22D1-BD84-41BE-A2B5-C8B1E39D73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3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93D93-50E0-48F7-8C90-FEEDD9B762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E5CB13-74EC-4E05-B214-85CAFDAB22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e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1.emf"/><Relationship Id="rId4" Type="http://schemas.openxmlformats.org/officeDocument/2006/relationships/image" Target="../media/image48.emf"/><Relationship Id="rId9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4.png"/><Relationship Id="rId4" Type="http://schemas.openxmlformats.org/officeDocument/2006/relationships/image" Target="../media/image53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75.bin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21" Type="http://schemas.openxmlformats.org/officeDocument/2006/relationships/image" Target="../media/image66.wmf"/><Relationship Id="rId34" Type="http://schemas.openxmlformats.org/officeDocument/2006/relationships/image" Target="../media/image72.wmf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4.wmf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1.bin"/><Relationship Id="rId24" Type="http://schemas.openxmlformats.org/officeDocument/2006/relationships/oleObject" Target="../embeddings/oleObject78.bin"/><Relationship Id="rId32" Type="http://schemas.openxmlformats.org/officeDocument/2006/relationships/image" Target="../media/image71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image" Target="../media/image69.wmf"/><Relationship Id="rId36" Type="http://schemas.openxmlformats.org/officeDocument/2006/relationships/image" Target="../media/image73.wmf"/><Relationship Id="rId10" Type="http://schemas.openxmlformats.org/officeDocument/2006/relationships/image" Target="../media/image61.wmf"/><Relationship Id="rId19" Type="http://schemas.openxmlformats.org/officeDocument/2006/relationships/image" Target="../media/image65.wmf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70.wmf"/><Relationship Id="rId35" Type="http://schemas.openxmlformats.org/officeDocument/2006/relationships/oleObject" Target="../embeddings/oleObject8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e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74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7.emf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79.emf"/><Relationship Id="rId4" Type="http://schemas.openxmlformats.org/officeDocument/2006/relationships/image" Target="../media/image76.emf"/><Relationship Id="rId9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e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1.e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3.emf"/><Relationship Id="rId4" Type="http://schemas.openxmlformats.org/officeDocument/2006/relationships/image" Target="../media/image80.emf"/><Relationship Id="rId9" Type="http://schemas.openxmlformats.org/officeDocument/2006/relationships/oleObject" Target="../embeddings/oleObject9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6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34" Type="http://schemas.openxmlformats.org/officeDocument/2006/relationships/image" Target="../media/image29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3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17.wmf"/><Relationship Id="rId32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34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500" smtClean="0">
                <a:latin typeface="Times New Roman" pitchFamily="18" charset="0"/>
                <a:cs typeface="Times New Roman" pitchFamily="18" charset="0"/>
              </a:rPr>
              <a:t>Taylor Series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7391400" cy="1447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Functions to Series and Back,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660525" y="1870075"/>
            <a:ext cx="68548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start with the general set-up for Taylor’s Theorem.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follows that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that this converges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24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25663" y="2590800"/>
          <a:ext cx="3457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3" imgW="2095200" imgH="507960" progId="Equation.DSMT4">
                  <p:embed/>
                </p:oleObj>
              </mc:Choice>
              <mc:Fallback>
                <p:oleObj name="Equation" r:id="rId3" imgW="209520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590800"/>
                        <a:ext cx="34575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77331"/>
              </p:ext>
            </p:extLst>
          </p:nvPr>
        </p:nvGraphicFramePr>
        <p:xfrm>
          <a:off x="4343400" y="5161756"/>
          <a:ext cx="12938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5" imgW="774360" imgH="571320" progId="Equation.DSMT4">
                  <p:embed/>
                </p:oleObj>
              </mc:Choice>
              <mc:Fallback>
                <p:oleObj name="Equation" r:id="rId5" imgW="774360" imgH="571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61756"/>
                        <a:ext cx="1293812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6172200" y="4800600"/>
            <a:ext cx="2743200" cy="1676400"/>
          </a:xfrm>
          <a:prstGeom prst="leftArrowCallout">
            <a:avLst>
              <a:gd name="adj1" fmla="val 25000"/>
              <a:gd name="adj2" fmla="val 25000"/>
              <a:gd name="adj3" fmla="val 20280"/>
              <a:gd name="adj4" fmla="val 80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what can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conclude?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806825" y="3505200"/>
          <a:ext cx="43688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7" imgW="2450880" imgH="545760" progId="Equation.DSMT4">
                  <p:embed/>
                </p:oleObj>
              </mc:Choice>
              <mc:Fallback>
                <p:oleObj name="Equation" r:id="rId7" imgW="2450880" imgH="545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3505200"/>
                        <a:ext cx="43688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9227"/>
              </p:ext>
            </p:extLst>
          </p:nvPr>
        </p:nvGraphicFramePr>
        <p:xfrm>
          <a:off x="747713" y="5202238"/>
          <a:ext cx="35083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9" imgW="2095200" imgH="507960" progId="Equation.DSMT4">
                  <p:embed/>
                </p:oleObj>
              </mc:Choice>
              <mc:Fallback>
                <p:oleObj name="Equation" r:id="rId9" imgW="209520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5202238"/>
                        <a:ext cx="35083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that this converges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9227"/>
              </p:ext>
            </p:extLst>
          </p:nvPr>
        </p:nvGraphicFramePr>
        <p:xfrm>
          <a:off x="609600" y="2057400"/>
          <a:ext cx="812173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3" imgW="2869920" imgH="266400" progId="Equation.DSMT4">
                  <p:embed/>
                </p:oleObj>
              </mc:Choice>
              <mc:Fallback>
                <p:oleObj name="Equation" r:id="rId3" imgW="2869920" imgH="26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8121739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048000"/>
            <a:ext cx="80468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on Earth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!)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this mean?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the                             ?                            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44958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that this converges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9227"/>
              </p:ext>
            </p:extLst>
          </p:nvPr>
        </p:nvGraphicFramePr>
        <p:xfrm>
          <a:off x="609600" y="2057400"/>
          <a:ext cx="812173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Equation" r:id="rId3" imgW="2869920" imgH="266400" progId="Equation.DSMT4">
                  <p:embed/>
                </p:oleObj>
              </mc:Choice>
              <mc:Fallback>
                <p:oleObj name="Equation" r:id="rId3" imgW="2869920" imgH="26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8121739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0480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on Earth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!)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this mean?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the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partial sums of the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Maclaurin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Series      .</a:t>
            </a:r>
          </a:p>
          <a:p>
            <a:pPr>
              <a:buFont typeface="Arial" pitchFamily="34" charset="0"/>
              <a:buChar char="•"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                                            means that  the series converges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44958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9227"/>
              </p:ext>
            </p:extLst>
          </p:nvPr>
        </p:nvGraphicFramePr>
        <p:xfrm>
          <a:off x="1219200" y="4572000"/>
          <a:ext cx="38131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Equation" r:id="rId5" imgW="1422360" imgH="266400" progId="Equation.DSMT4">
                  <p:embed/>
                </p:oleObj>
              </mc:Choice>
              <mc:Fallback>
                <p:oleObj name="Equation" r:id="rId5" imgW="142236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72000"/>
                        <a:ext cx="381317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914401"/>
            <a:ext cx="7086600" cy="8382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Series to Functions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57201"/>
            <a:ext cx="7772400" cy="457200"/>
          </a:xfrm>
        </p:spPr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200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is the relationship between Taylor Series and other power series?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Coefficients of a Power Series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524000" y="1905000"/>
            <a:ext cx="718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Suppose that we have function 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 given by a power series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2590800"/>
          <a:ext cx="63134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4957920" imgH="342720" progId="Equation.DSMT4">
                  <p:embed/>
                </p:oleObj>
              </mc:Choice>
              <mc:Fallback>
                <p:oleObj name="Equation" r:id="rId3" imgW="495792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31348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19200" y="32766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What can we say about the relationship between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and  the coefficients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0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1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2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3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4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i="1">
                <a:solidFill>
                  <a:schemeClr val="folHlink"/>
                </a:solidFill>
                <a:latin typeface="Times New Roman" pitchFamily="18" charset="0"/>
              </a:rPr>
              <a:t>a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</a:rPr>
              <a:t>5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,  . .</a:t>
            </a:r>
            <a:r>
              <a:rPr lang="en-US" sz="2400">
                <a:latin typeface="Times New Roman" pitchFamily="18" charset="0"/>
              </a:rPr>
              <a:t> 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95400" y="4267200"/>
            <a:ext cx="6721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Answer:  Quite a bit, and the reasoning should look somewhat familiar to you. 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971800" y="5334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Here’s how it goes . . 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2055" grpId="0" autoUpdateAnimBg="0"/>
      <p:bldP spid="20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533400"/>
          <a:ext cx="65865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4957920" imgH="342720" progId="Equation.DSMT4">
                  <p:embed/>
                </p:oleObj>
              </mc:Choice>
              <mc:Fallback>
                <p:oleObj name="Equation" r:id="rId3" imgW="4957920" imgH="3427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"/>
                        <a:ext cx="658653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28800" y="1676400"/>
          <a:ext cx="67056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5275800" imgH="342720" progId="Equation.DSMT4">
                  <p:embed/>
                </p:oleObj>
              </mc:Choice>
              <mc:Fallback>
                <p:oleObj name="Equation" r:id="rId5" imgW="5275800" imgH="34272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67056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121920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Then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63575" y="2895600"/>
            <a:ext cx="6856413" cy="1081088"/>
            <a:chOff x="418" y="1824"/>
            <a:chExt cx="4319" cy="681"/>
          </a:xfrm>
        </p:grpSpPr>
        <p:sp>
          <p:nvSpPr>
            <p:cNvPr id="2061" name="Text Box 7"/>
            <p:cNvSpPr txBox="1">
              <a:spLocks noChangeArrowheads="1"/>
            </p:cNvSpPr>
            <p:nvPr/>
          </p:nvSpPr>
          <p:spPr bwMode="auto">
            <a:xfrm>
              <a:off x="432" y="1824"/>
              <a:ext cx="41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Furthermore, Theorem 13 (pg. 591 in OZ), says that</a:t>
              </a:r>
            </a:p>
          </p:txBody>
        </p:sp>
        <p:graphicFrame>
          <p:nvGraphicFramePr>
            <p:cNvPr id="2054" name="Object 8"/>
            <p:cNvGraphicFramePr>
              <a:graphicFrameLocks noChangeAspect="1"/>
            </p:cNvGraphicFramePr>
            <p:nvPr/>
          </p:nvGraphicFramePr>
          <p:xfrm>
            <a:off x="418" y="2208"/>
            <a:ext cx="4319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7" imgW="5161320" imgH="342720" progId="Equation.DSMT4">
                    <p:embed/>
                  </p:oleObj>
                </mc:Choice>
                <mc:Fallback>
                  <p:oleObj name="Equation" r:id="rId7" imgW="5161320" imgH="34272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" y="2208"/>
                          <a:ext cx="4319" cy="2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9600" y="4114800"/>
            <a:ext cx="2281238" cy="457200"/>
            <a:chOff x="384" y="2592"/>
            <a:chExt cx="1437" cy="288"/>
          </a:xfrm>
        </p:grpSpPr>
        <p:graphicFrame>
          <p:nvGraphicFramePr>
            <p:cNvPr id="2053" name="Object 11"/>
            <p:cNvGraphicFramePr>
              <a:graphicFrameLocks noChangeAspect="1"/>
            </p:cNvGraphicFramePr>
            <p:nvPr/>
          </p:nvGraphicFramePr>
          <p:xfrm>
            <a:off x="940" y="2592"/>
            <a:ext cx="881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9" imgW="1093320" imgH="304560" progId="Equation.DSMT4">
                    <p:embed/>
                  </p:oleObj>
                </mc:Choice>
                <mc:Fallback>
                  <p:oleObj name="Equation" r:id="rId9" imgW="1093320" imgH="30456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" y="2592"/>
                          <a:ext cx="881" cy="2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84" y="2592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Thus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69925" y="4765675"/>
            <a:ext cx="7864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Is this beginning to look familiar? 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It should remind you of the process by which we computed the coefficients of the Taylor polynomial approximations</a:t>
            </a: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2590800" y="2286000"/>
          <a:ext cx="5588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1" imgW="432360" imgH="304560" progId="Equation.DSMT4">
                  <p:embed/>
                </p:oleObj>
              </mc:Choice>
              <mc:Fallback>
                <p:oleObj name="Equation" r:id="rId11" imgW="432360" imgH="3045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5588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00200" y="533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9" grpId="0" build="p" autoUpdateAnimBg="0"/>
      <p:bldP spid="30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1905000" y="533400"/>
            <a:ext cx="647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Continuing to take derivatives and evaluate at x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, 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we have . . 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33600" y="1524000"/>
          <a:ext cx="64960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4881600" imgH="342720" progId="Equation.DSMT4">
                  <p:embed/>
                </p:oleObj>
              </mc:Choice>
              <mc:Fallback>
                <p:oleObj name="Equation" r:id="rId3" imgW="4881600" imgH="3427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64960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76600" y="4495800"/>
          <a:ext cx="20907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1563480" imgH="304560" progId="Equation.DSMT4">
                  <p:embed/>
                </p:oleObj>
              </mc:Choice>
              <mc:Fallback>
                <p:oleObj name="Equation" r:id="rId5" imgW="1563480" imgH="3045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209073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124200" y="2057400"/>
          <a:ext cx="20002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1500120" imgH="304560" progId="Equation.DSMT4">
                  <p:embed/>
                </p:oleObj>
              </mc:Choice>
              <mc:Fallback>
                <p:oleObj name="Equation" r:id="rId7" imgW="1500120" imgH="3045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20002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179763" y="2563813"/>
          <a:ext cx="18891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9" imgW="1411200" imgH="583920" progId="Equation.DSMT4">
                  <p:embed/>
                </p:oleObj>
              </mc:Choice>
              <mc:Fallback>
                <p:oleObj name="Equation" r:id="rId9" imgW="1411200" imgH="5839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2563813"/>
                        <a:ext cx="18891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057400" y="3810000"/>
          <a:ext cx="6719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1" imgW="5059440" imgH="342720" progId="Equation.DSMT4">
                  <p:embed/>
                </p:oleObj>
              </mc:Choice>
              <mc:Fallback>
                <p:oleObj name="Equation" r:id="rId11" imgW="5059440" imgH="3427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0"/>
                        <a:ext cx="671988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200400" y="5105400"/>
          <a:ext cx="19335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3" imgW="1449360" imgH="596520" progId="Equation.DSMT4">
                  <p:embed/>
                </p:oleObj>
              </mc:Choice>
              <mc:Fallback>
                <p:oleObj name="Equation" r:id="rId13" imgW="1449360" imgH="59652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05400"/>
                        <a:ext cx="19335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1828800" y="533400"/>
            <a:ext cx="265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In general, we have: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828800" y="1371600"/>
          <a:ext cx="23717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512720" imgH="342720" progId="Equation.DSMT4">
                  <p:embed/>
                </p:oleObj>
              </mc:Choice>
              <mc:Fallback>
                <p:oleObj name="Equation" r:id="rId3" imgW="1512720" imgH="3427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23717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In other words, if a function 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 is given by a power series that is centered at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,  that power series </a:t>
            </a:r>
            <a:r>
              <a:rPr lang="en-US" sz="2400" i="1">
                <a:latin typeface="Times New Roman" pitchFamily="18" charset="0"/>
              </a:rPr>
              <a:t>must</a:t>
            </a:r>
            <a:r>
              <a:rPr lang="en-US" sz="2400">
                <a:latin typeface="Times New Roman" pitchFamily="18" charset="0"/>
              </a:rPr>
              <a:t> be the Taylor series for 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 based at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0. 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85800" y="4191000"/>
          <a:ext cx="60579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4957920" imgH="342720" progId="Equation.DSMT4">
                  <p:embed/>
                </p:oleObj>
              </mc:Choice>
              <mc:Fallback>
                <p:oleObj name="Equation" r:id="rId5" imgW="4957920" imgH="3427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60579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14800" y="1447800"/>
            <a:ext cx="239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which tells us that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6629400" y="1143000"/>
          <a:ext cx="20034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1271160" imgH="634680" progId="Equation.DSMT4">
                  <p:embed/>
                </p:oleObj>
              </mc:Choice>
              <mc:Fallback>
                <p:oleObj name="Equation" r:id="rId7" imgW="1271160" imgH="6346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143000"/>
                        <a:ext cx="20034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6800" y="3657600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If, we have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143000" y="480060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Then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33400" y="5334000"/>
          <a:ext cx="8229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9" imgW="6737760" imgH="634680" progId="Equation.DSMT4">
                  <p:embed/>
                </p:oleObj>
              </mc:Choice>
              <mc:Fallback>
                <p:oleObj name="Equation" r:id="rId9" imgW="6737760" imgH="6346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82296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1" grpId="0"/>
      <p:bldP spid="6154" grpId="0"/>
      <p:bldP spid="61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676400" y="609600"/>
            <a:ext cx="701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It is easy to see that Taylor series are just a special kind of power series.  Our discovery tells us that they are really the only kind of power series there is.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14400" y="2362200"/>
            <a:ext cx="72548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u="sng" dirty="0">
                <a:latin typeface="Times New Roman" pitchFamily="18" charset="0"/>
              </a:rPr>
              <a:t>To reiterate</a:t>
            </a:r>
            <a:r>
              <a:rPr lang="en-US" sz="3600" dirty="0">
                <a:latin typeface="Times New Roman" pitchFamily="18" charset="0"/>
              </a:rPr>
              <a:t>:  If a </a:t>
            </a:r>
            <a:r>
              <a:rPr lang="en-US" sz="3600" dirty="0" smtClean="0">
                <a:latin typeface="Times New Roman" pitchFamily="18" charset="0"/>
              </a:rPr>
              <a:t>function  </a:t>
            </a:r>
            <a:r>
              <a:rPr lang="en-US" sz="3600" i="1" dirty="0">
                <a:latin typeface="Times New Roman" pitchFamily="18" charset="0"/>
              </a:rPr>
              <a:t>f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 is </a:t>
            </a:r>
            <a:r>
              <a:rPr lang="en-US" sz="3600" dirty="0">
                <a:latin typeface="Times New Roman" pitchFamily="18" charset="0"/>
              </a:rPr>
              <a:t>given by a power series, that power series must be the Taylor Series for </a:t>
            </a:r>
            <a:r>
              <a:rPr lang="en-US" sz="3600" i="1" dirty="0">
                <a:latin typeface="Times New Roman" pitchFamily="18" charset="0"/>
              </a:rPr>
              <a:t>f</a:t>
            </a:r>
            <a:r>
              <a:rPr lang="en-US" sz="3600" dirty="0">
                <a:latin typeface="Times New Roman" pitchFamily="18" charset="0"/>
              </a:rPr>
              <a:t> at the same base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914401"/>
            <a:ext cx="7086600" cy="838200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TayLor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Series Cautions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57201"/>
            <a:ext cx="7772400" cy="457200"/>
          </a:xfrm>
        </p:spPr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200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Weird stuff can happen if we are not careful.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914401"/>
            <a:ext cx="7086600" cy="8382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Functions to Series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57201"/>
            <a:ext cx="7772400" cy="457200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4711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Given a power series can we find a formula for it?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Sometimes we could . . 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Sometimes not . . .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733800" y="4876800"/>
          <a:ext cx="20812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3" imgW="1015920" imgH="431640" progId="Equation.DSMT4">
                  <p:embed/>
                </p:oleObj>
              </mc:Choice>
              <mc:Fallback>
                <p:oleObj name="Equation" r:id="rId3" imgW="101592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76800"/>
                        <a:ext cx="20812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1676400" y="3657600"/>
          <a:ext cx="52530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5" imgW="2781000" imgH="495000" progId="Equation.DSMT4">
                  <p:embed/>
                </p:oleObj>
              </mc:Choice>
              <mc:Fallback>
                <p:oleObj name="Equation" r:id="rId5" imgW="278100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7600"/>
                        <a:ext cx="525303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6950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Notice what this does </a:t>
            </a: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not</a:t>
            </a:r>
            <a:r>
              <a:rPr lang="en-US" sz="2400">
                <a:latin typeface="Times New Roman" pitchFamily="18" charset="0"/>
              </a:rPr>
              <a:t> say.  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It does </a:t>
            </a:r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not</a:t>
            </a:r>
            <a:r>
              <a:rPr lang="en-US" sz="2400">
                <a:latin typeface="Times New Roman" pitchFamily="18" charset="0"/>
              </a:rPr>
              <a:t> say that every function is given by its Taylor Series.  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It does not even say that every function that </a:t>
            </a:r>
            <a:r>
              <a:rPr lang="en-US" sz="2400">
                <a:solidFill>
                  <a:schemeClr val="folHlink"/>
                </a:solidFill>
                <a:latin typeface="Times New Roman" pitchFamily="18" charset="0"/>
              </a:rPr>
              <a:t>has</a:t>
            </a:r>
            <a:r>
              <a:rPr lang="en-US" sz="2400">
                <a:latin typeface="Times New Roman" pitchFamily="18" charset="0"/>
              </a:rPr>
              <a:t> a Taylor series is given by its Taylor Series.</a:t>
            </a:r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676400" y="609600"/>
            <a:ext cx="701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 smtClean="0">
                <a:latin typeface="Times New Roman" pitchFamily="18" charset="0"/>
              </a:rPr>
              <a:t>Now where were we?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14400" y="2362200"/>
            <a:ext cx="7254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</a:rPr>
              <a:t>function 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is </a:t>
            </a:r>
            <a:r>
              <a:rPr lang="en-US" sz="2400" dirty="0">
                <a:latin typeface="Times New Roman" pitchFamily="18" charset="0"/>
              </a:rPr>
              <a:t>given by a power series, that power series must be the Taylor Series for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</a:rPr>
              <a:t> at the same base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For a Function </a:t>
            </a:r>
            <a:r>
              <a:rPr lang="en-US" sz="40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, Some Questions Arise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7239000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has a Taylor Series, does the series converge?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  Often, but not always, and certainly not always on the whole domain of the function.</a:t>
            </a:r>
          </a:p>
          <a:p>
            <a:pPr marL="857250" lvl="1" indent="-40005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Consider the familiar case of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57250" lvl="1" indent="-400050" eaLnBrk="1" hangingPunct="1">
              <a:buFont typeface="Wingdings" pitchFamily="2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 eaLnBrk="1" hangingPunct="1">
              <a:buFont typeface="Wingdings" pitchFamily="2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What is the Taylor Series for this function? What can we say about its convergence?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4495800"/>
          <a:ext cx="1828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258560" imgH="507600" progId="Equation.DSMT4">
                  <p:embed/>
                </p:oleObj>
              </mc:Choice>
              <mc:Fallback>
                <p:oleObj name="Equation" r:id="rId3" imgW="1258560" imgH="507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95800"/>
                        <a:ext cx="18288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685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Next Question . . 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143000"/>
            <a:ext cx="7239000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AutoNum type="arabicPeriod" startAt="2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 Taylor Series for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converges, is it equal to the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on its interval of convergence?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Often, but not always.</a:t>
            </a:r>
          </a:p>
          <a:p>
            <a:pPr marL="857250" lvl="1" indent="-400050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Consider the absolute value function</a:t>
            </a:r>
          </a:p>
          <a:p>
            <a:pPr marL="857250" lvl="1" indent="-4000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95400" lvl="2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know that we cannot expand it in a Taylor series about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0. (Why?)</a:t>
            </a:r>
          </a:p>
          <a:p>
            <a:pPr marL="1295400" lvl="2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 = |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has derivatives of all orders at all other points.  </a:t>
            </a:r>
          </a:p>
          <a:p>
            <a:pPr marL="1295400" lvl="2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if we consider a Taylor series expansion about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57250" lvl="1" indent="-4000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14800" y="2895600"/>
          <a:ext cx="18288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864360" imgH="330120" progId="Equation.DSMT4">
                  <p:embed/>
                </p:oleObj>
              </mc:Choice>
              <mc:Fallback>
                <p:oleObj name="Equation" r:id="rId3" imgW="86436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18288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9" name="Picture 5" descr="absolute val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7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Taylor Series for </a:t>
            </a:r>
            <a:r>
              <a:rPr lang="en-US" sz="4000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)= |</a:t>
            </a:r>
            <a:r>
              <a:rPr lang="en-US" sz="40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| based at </a:t>
            </a:r>
            <a:r>
              <a:rPr lang="en-US" sz="4000" i="1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= 1.</a:t>
            </a:r>
          </a:p>
        </p:txBody>
      </p:sp>
      <p:pic>
        <p:nvPicPr>
          <p:cNvPr id="19459" name="Picture 5" descr="absolute va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4" name="Freeform 6"/>
          <p:cNvSpPr>
            <a:spLocks/>
          </p:cNvSpPr>
          <p:nvPr/>
        </p:nvSpPr>
        <p:spPr bwMode="auto">
          <a:xfrm>
            <a:off x="1371600" y="2595563"/>
            <a:ext cx="2143125" cy="2738437"/>
          </a:xfrm>
          <a:custGeom>
            <a:avLst/>
            <a:gdLst>
              <a:gd name="T0" fmla="*/ 0 w 1350"/>
              <a:gd name="T1" fmla="*/ 1725 h 1725"/>
              <a:gd name="T2" fmla="*/ 1350 w 1350"/>
              <a:gd name="T3" fmla="*/ 0 h 1725"/>
              <a:gd name="T4" fmla="*/ 0 60000 65536"/>
              <a:gd name="T5" fmla="*/ 0 60000 65536"/>
              <a:gd name="T6" fmla="*/ 0 w 1350"/>
              <a:gd name="T7" fmla="*/ 0 h 1725"/>
              <a:gd name="T8" fmla="*/ 1350 w 1350"/>
              <a:gd name="T9" fmla="*/ 1725 h 17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0" h="1725">
                <a:moveTo>
                  <a:pt x="0" y="1725"/>
                </a:moveTo>
                <a:lnTo>
                  <a:pt x="1350" y="0"/>
                </a:lnTo>
              </a:path>
            </a:pathLst>
          </a:custGeom>
          <a:noFill/>
          <a:ln w="38100" cmpd="sng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2328863" y="3919538"/>
            <a:ext cx="152400" cy="1762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572000" y="2133600"/>
            <a:ext cx="39782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What about the derivatives of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1?  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What do we get for the Taylor series expansion at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1?  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The Taylor Series expansion for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= |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| converges on the entire real line, but is equal to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only on the interval [0,∞)!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5" grpId="0" animBg="1"/>
      <p:bldP spid="4813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Things can get </a:t>
            </a:r>
            <a:r>
              <a:rPr lang="en-US" sz="40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weird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203325" y="1946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695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09600" y="1828800"/>
          <a:ext cx="3810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727200" imgH="622300" progId="Equation.DSMT4">
                  <p:embed/>
                </p:oleObj>
              </mc:Choice>
              <mc:Fallback>
                <p:oleObj name="Equation" r:id="rId4" imgW="1727200" imgH="6223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3810000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69925" y="3546475"/>
            <a:ext cx="4206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Facts: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latin typeface="Times New Roman" pitchFamily="18" charset="0"/>
              </a:rPr>
              <a:t> f </a:t>
            </a:r>
            <a:r>
              <a:rPr lang="en-US" sz="2400">
                <a:latin typeface="Times New Roman" pitchFamily="18" charset="0"/>
              </a:rPr>
              <a:t>is continuous and has derivatives of all orders at </a:t>
            </a:r>
            <a:r>
              <a:rPr lang="en-US" sz="2400" i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= 0.</a:t>
            </a:r>
          </a:p>
          <a:p>
            <a:pPr eaLnBrk="1" hangingPunct="1">
              <a:buFontTx/>
              <a:buChar char="•"/>
            </a:pPr>
            <a:r>
              <a:rPr lang="en-US" sz="2400" i="1">
                <a:latin typeface="Times New Roman" pitchFamily="18" charset="0"/>
              </a:rPr>
              <a:t> f </a:t>
            </a:r>
            <a:r>
              <a:rPr lang="en-US" sz="2400" baseline="30000">
                <a:latin typeface="Times New Roman" pitchFamily="18" charset="0"/>
              </a:rPr>
              <a:t>(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 baseline="30000">
                <a:latin typeface="Times New Roman" pitchFamily="18" charset="0"/>
              </a:rPr>
              <a:t>)</a:t>
            </a:r>
            <a:r>
              <a:rPr lang="en-US" sz="2400">
                <a:latin typeface="Times New Roman" pitchFamily="18" charset="0"/>
              </a:rPr>
              <a:t>(0)=0 for all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222875"/>
            <a:ext cx="7335838" cy="457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What does all this tell us about the Maclaurin Series for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f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62000" y="5791200"/>
            <a:ext cx="792480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The Maclaurin Series for </a:t>
            </a:r>
            <a:r>
              <a:rPr lang="en-US" sz="2400" i="1">
                <a:latin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</a:rPr>
              <a:t>converges everywhere, but is equal to </a:t>
            </a:r>
            <a:r>
              <a:rPr lang="en-US" sz="2400" i="1">
                <a:latin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</a:rPr>
              <a:t>only at </a:t>
            </a:r>
            <a:r>
              <a:rPr lang="en-US" sz="2400" i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= 0!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334000" y="4232275"/>
            <a:ext cx="2895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6740525" y="4154488"/>
            <a:ext cx="152400" cy="1762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6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utoUpdateAnimBg="0"/>
      <p:bldP spid="26631" grpId="0" animBg="1" autoUpdateAnimBg="0"/>
      <p:bldP spid="26632" grpId="0" build="p" animBg="1" autoUpdateAnimBg="0"/>
      <p:bldP spid="26633" grpId="0" animBg="1"/>
      <p:bldP spid="266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So where does this leave us?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8800" y="1524000"/>
            <a:ext cx="7315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To Summarize: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Even if we can compute the Taylor Series for a function, 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the Taylor Series does not always converge. 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If the Taylor Series converges, the Taylor Series is not necessarily equal to the function, even on its interval of convergence.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7315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</a:rPr>
              <a:t>We know how to determine whether (and where) the Taylor series converges---</a:t>
            </a:r>
            <a:r>
              <a:rPr lang="en-US" sz="2400" i="1" dirty="0">
                <a:latin typeface="Times New Roman" pitchFamily="18" charset="0"/>
              </a:rPr>
              <a:t>Ratio test</a:t>
            </a:r>
            <a:r>
              <a:rPr lang="en-US" sz="2400" dirty="0">
                <a:latin typeface="Times New Roman" pitchFamily="18" charset="0"/>
              </a:rPr>
              <a:t>!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But how do we know if the Taylor Series of the function is equal to the function on the interval where it converges?  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The answer </a:t>
            </a:r>
            <a:r>
              <a:rPr lang="en-US" sz="2400" dirty="0" smtClean="0">
                <a:latin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</a:rPr>
              <a:t>. . .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Taylor’s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Ostebee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Zorn assure us that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1584325" y="1793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66800" y="2209800"/>
            <a:ext cx="7162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73138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</a:rPr>
              <a:t> Though a </a:t>
            </a:r>
            <a:r>
              <a:rPr lang="en-US" sz="2400" dirty="0">
                <a:latin typeface="Times New Roman" pitchFamily="18" charset="0"/>
              </a:rPr>
              <a:t>Taylor series for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dirty="0">
                <a:latin typeface="Times New Roman" pitchFamily="18" charset="0"/>
              </a:rPr>
              <a:t>  “might converge at all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 but perhaps to a limit </a:t>
            </a:r>
            <a:r>
              <a:rPr lang="en-US" sz="2400" i="1" dirty="0">
                <a:latin typeface="Times New Roman" pitchFamily="18" charset="0"/>
              </a:rPr>
              <a:t>other</a:t>
            </a:r>
            <a:r>
              <a:rPr lang="en-US" sz="2400" dirty="0">
                <a:latin typeface="Times New Roman" pitchFamily="18" charset="0"/>
              </a:rPr>
              <a:t> than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</a:rPr>
              <a:t>,  . . .</a:t>
            </a:r>
            <a:endParaRPr lang="en-US" sz="2400" dirty="0">
              <a:latin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</a:endParaRPr>
          </a:p>
          <a:p>
            <a:pPr lvl="1" eaLnBrk="1" hangingPunct="1"/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“Taylor’s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theorem guarantees that this unfortunate event seldom occurs.”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914400"/>
            <a:ext cx="7086600" cy="1295399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TayLor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Series To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REscue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57201"/>
            <a:ext cx="7772400" cy="457200"/>
          </a:xfrm>
        </p:spPr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2004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of our familiar calculus functions ARE given by their Taylor Series, and Taylor’s Theorem helps us to establish this.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examples.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Taylor Series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3581400" y="2362200"/>
          <a:ext cx="213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977900" imgH="228600" progId="Equation.DSMT4">
                  <p:embed/>
                </p:oleObj>
              </mc:Choice>
              <mc:Fallback>
                <p:oleObj name="Equation" r:id="rId3" imgW="9779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2133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69913" y="3352800"/>
            <a:ext cx="8185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Find the Taylor series for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 that is based at </a:t>
            </a:r>
            <a:r>
              <a:rPr lang="en-US" sz="2400" i="1">
                <a:latin typeface="Times New Roman" pitchFamily="18" charset="0"/>
              </a:rPr>
              <a:t>x = </a:t>
            </a:r>
            <a:r>
              <a:rPr lang="en-US" sz="2400">
                <a:latin typeface="Symbol" pitchFamily="18" charset="2"/>
              </a:rPr>
              <a:t>p</a:t>
            </a:r>
            <a:r>
              <a:rPr lang="en-US" sz="2400" i="1">
                <a:latin typeface="Times New Roman" pitchFamily="18" charset="0"/>
              </a:rPr>
              <a:t>/4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Show that this Taylor series converges to </a:t>
            </a:r>
            <a:r>
              <a:rPr lang="en-US" sz="2400" i="1">
                <a:latin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</a:rPr>
              <a:t> for all values of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Taylor Series for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 sin(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 MT"/>
              </a:rPr>
              <a:t>/4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379" name="Group 203"/>
          <p:cNvGraphicFramePr>
            <a:graphicFrameLocks noGrp="1"/>
          </p:cNvGraphicFramePr>
          <p:nvPr>
            <p:ph sz="half" idx="1"/>
          </p:nvPr>
        </p:nvGraphicFramePr>
        <p:xfrm>
          <a:off x="1371600" y="1600200"/>
          <a:ext cx="7543800" cy="3657600"/>
        </p:xfrm>
        <a:graphic>
          <a:graphicData uri="http://schemas.openxmlformats.org/drawingml/2006/table">
            <a:tbl>
              <a:tblPr/>
              <a:tblGrid>
                <a:gridCol w="623888"/>
                <a:gridCol w="2020887"/>
                <a:gridCol w="2708275"/>
                <a:gridCol w="21907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    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)/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94" name="Object 118"/>
          <p:cNvGraphicFramePr>
            <a:graphicFrameLocks noGrp="1" noChangeAspect="1"/>
          </p:cNvGraphicFramePr>
          <p:nvPr>
            <p:ph sz="half" idx="2"/>
          </p:nvPr>
        </p:nvGraphicFramePr>
        <p:xfrm>
          <a:off x="2647950" y="234315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3" imgW="406048" imgH="203024" progId="Equation.DSMT4">
                  <p:embed/>
                </p:oleObj>
              </mc:Choice>
              <mc:Fallback>
                <p:oleObj name="Equation" r:id="rId3" imgW="406048" imgH="203024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2343150"/>
                        <a:ext cx="76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98" name="Object 122"/>
          <p:cNvGraphicFramePr>
            <a:graphicFrameLocks noChangeAspect="1"/>
          </p:cNvGraphicFramePr>
          <p:nvPr/>
        </p:nvGraphicFramePr>
        <p:xfrm>
          <a:off x="2600325" y="2884488"/>
          <a:ext cx="809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2884488"/>
                        <a:ext cx="8096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99" name="Object 123"/>
          <p:cNvGraphicFramePr>
            <a:graphicFrameLocks noChangeAspect="1"/>
          </p:cNvGraphicFramePr>
          <p:nvPr/>
        </p:nvGraphicFramePr>
        <p:xfrm>
          <a:off x="2447925" y="3516313"/>
          <a:ext cx="95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7" imgW="507780" imgH="203112" progId="Equation.DSMT4">
                  <p:embed/>
                </p:oleObj>
              </mc:Choice>
              <mc:Fallback>
                <p:oleObj name="Equation" r:id="rId7" imgW="507780" imgH="203112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3516313"/>
                        <a:ext cx="952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0" name="Object 124"/>
          <p:cNvGraphicFramePr>
            <a:graphicFrameLocks noChangeAspect="1"/>
          </p:cNvGraphicFramePr>
          <p:nvPr/>
        </p:nvGraphicFramePr>
        <p:xfrm>
          <a:off x="2401888" y="4135438"/>
          <a:ext cx="1000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9" imgW="533169" imgH="203112" progId="Equation.DSMT4">
                  <p:embed/>
                </p:oleObj>
              </mc:Choice>
              <mc:Fallback>
                <p:oleObj name="Equation" r:id="rId9" imgW="533169" imgH="203112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4135438"/>
                        <a:ext cx="10001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1" name="Object 125"/>
          <p:cNvGraphicFramePr>
            <a:graphicFrameLocks noChangeAspect="1"/>
          </p:cNvGraphicFramePr>
          <p:nvPr/>
        </p:nvGraphicFramePr>
        <p:xfrm>
          <a:off x="2646363" y="47371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11" imgW="406048" imgH="203024" progId="Equation.DSMT4">
                  <p:embed/>
                </p:oleObj>
              </mc:Choice>
              <mc:Fallback>
                <p:oleObj name="Equation" r:id="rId11" imgW="406048" imgH="203024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737100"/>
                        <a:ext cx="76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29"/>
          <p:cNvGraphicFramePr>
            <a:graphicFrameLocks noChangeAspect="1"/>
          </p:cNvGraphicFramePr>
          <p:nvPr/>
        </p:nvGraphicFramePr>
        <p:xfrm>
          <a:off x="5364163" y="1619250"/>
          <a:ext cx="476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12" imgW="253780" imgH="304536" progId="Equation.DSMT4">
                  <p:embed/>
                </p:oleObj>
              </mc:Choice>
              <mc:Fallback>
                <p:oleObj name="Equation" r:id="rId12" imgW="253780" imgH="304536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619250"/>
                        <a:ext cx="476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7" name="Object 131"/>
          <p:cNvGraphicFramePr>
            <a:graphicFrameLocks noChangeAspect="1"/>
          </p:cNvGraphicFramePr>
          <p:nvPr/>
        </p:nvGraphicFramePr>
        <p:xfrm>
          <a:off x="6845300" y="2735263"/>
          <a:ext cx="165576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14" imgW="1028700" imgH="419100" progId="Equation.DSMT4">
                  <p:embed/>
                </p:oleObj>
              </mc:Choice>
              <mc:Fallback>
                <p:oleObj name="Equation" r:id="rId14" imgW="1028700" imgH="4191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2735263"/>
                        <a:ext cx="1655763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6" name="Object 180"/>
          <p:cNvGraphicFramePr>
            <a:graphicFrameLocks noChangeAspect="1"/>
          </p:cNvGraphicFramePr>
          <p:nvPr/>
        </p:nvGraphicFramePr>
        <p:xfrm>
          <a:off x="4246563" y="3448050"/>
          <a:ext cx="20240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16" imgW="1256755" imgH="355446" progId="Equation.DSMT4">
                  <p:embed/>
                </p:oleObj>
              </mc:Choice>
              <mc:Fallback>
                <p:oleObj name="Equation" r:id="rId16" imgW="1256755" imgH="355446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3448050"/>
                        <a:ext cx="20240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7" name="Object 181"/>
          <p:cNvGraphicFramePr>
            <a:graphicFrameLocks noChangeAspect="1"/>
          </p:cNvGraphicFramePr>
          <p:nvPr/>
        </p:nvGraphicFramePr>
        <p:xfrm>
          <a:off x="4419600" y="4637088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18" imgW="1040948" imgH="355446" progId="Equation.DSMT4">
                  <p:embed/>
                </p:oleObj>
              </mc:Choice>
              <mc:Fallback>
                <p:oleObj name="Equation" r:id="rId18" imgW="1040948" imgH="355446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37088"/>
                        <a:ext cx="1676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9" name="Object 183"/>
          <p:cNvGraphicFramePr>
            <a:graphicFrameLocks noChangeAspect="1"/>
          </p:cNvGraphicFramePr>
          <p:nvPr/>
        </p:nvGraphicFramePr>
        <p:xfrm>
          <a:off x="4392613" y="2801938"/>
          <a:ext cx="1717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20" imgW="1066337" imgH="355446" progId="Equation.DSMT4">
                  <p:embed/>
                </p:oleObj>
              </mc:Choice>
              <mc:Fallback>
                <p:oleObj name="Equation" r:id="rId20" imgW="1066337" imgH="355446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2801938"/>
                        <a:ext cx="17176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1" name="Object 185"/>
          <p:cNvGraphicFramePr>
            <a:graphicFrameLocks noChangeAspect="1"/>
          </p:cNvGraphicFramePr>
          <p:nvPr/>
        </p:nvGraphicFramePr>
        <p:xfrm>
          <a:off x="4222750" y="4060825"/>
          <a:ext cx="2044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22" imgW="1269449" imgH="355446" progId="Equation.DSMT4">
                  <p:embed/>
                </p:oleObj>
              </mc:Choice>
              <mc:Fallback>
                <p:oleObj name="Equation" r:id="rId22" imgW="1269449" imgH="355446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4060825"/>
                        <a:ext cx="2044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3" name="Object 187"/>
          <p:cNvGraphicFramePr>
            <a:graphicFrameLocks noChangeAspect="1"/>
          </p:cNvGraphicFramePr>
          <p:nvPr/>
        </p:nvGraphicFramePr>
        <p:xfrm>
          <a:off x="4403725" y="2171700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24" imgW="1040948" imgH="355446" progId="Equation.DSMT4">
                  <p:embed/>
                </p:oleObj>
              </mc:Choice>
              <mc:Fallback>
                <p:oleObj name="Equation" r:id="rId24" imgW="1040948" imgH="355446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2171700"/>
                        <a:ext cx="1676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88"/>
          <p:cNvGraphicFramePr>
            <a:graphicFrameLocks noChangeAspect="1"/>
          </p:cNvGraphicFramePr>
          <p:nvPr/>
        </p:nvGraphicFramePr>
        <p:xfrm>
          <a:off x="7961313" y="1600200"/>
          <a:ext cx="476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25" imgW="253780" imgH="304536" progId="Equation.DSMT4">
                  <p:embed/>
                </p:oleObj>
              </mc:Choice>
              <mc:Fallback>
                <p:oleObj name="Equation" r:id="rId25" imgW="253780" imgH="304536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3" y="1600200"/>
                        <a:ext cx="476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5" name="Object 189"/>
          <p:cNvGraphicFramePr>
            <a:graphicFrameLocks noChangeAspect="1"/>
          </p:cNvGraphicFramePr>
          <p:nvPr/>
        </p:nvGraphicFramePr>
        <p:xfrm>
          <a:off x="6797675" y="2143125"/>
          <a:ext cx="17383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27" imgW="1079500" imgH="419100" progId="Equation.DSMT4">
                  <p:embed/>
                </p:oleObj>
              </mc:Choice>
              <mc:Fallback>
                <p:oleObj name="Equation" r:id="rId27" imgW="1079500" imgH="4191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2143125"/>
                        <a:ext cx="17383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6" name="Object 190"/>
          <p:cNvGraphicFramePr>
            <a:graphicFrameLocks noChangeAspect="1"/>
          </p:cNvGraphicFramePr>
          <p:nvPr/>
        </p:nvGraphicFramePr>
        <p:xfrm>
          <a:off x="6745288" y="3375025"/>
          <a:ext cx="13096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29" imgW="812447" imgH="418918" progId="Equation.DSMT4">
                  <p:embed/>
                </p:oleObj>
              </mc:Choice>
              <mc:Fallback>
                <p:oleObj name="Equation" r:id="rId29" imgW="812447" imgH="418918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3375025"/>
                        <a:ext cx="1309687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7" name="Object 191"/>
          <p:cNvGraphicFramePr>
            <a:graphicFrameLocks noChangeAspect="1"/>
          </p:cNvGraphicFramePr>
          <p:nvPr/>
        </p:nvGraphicFramePr>
        <p:xfrm>
          <a:off x="6713538" y="3963988"/>
          <a:ext cx="12890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31" imgW="800100" imgH="419100" progId="Equation.DSMT4">
                  <p:embed/>
                </p:oleObj>
              </mc:Choice>
              <mc:Fallback>
                <p:oleObj name="Equation" r:id="rId31" imgW="800100" imgH="4191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963988"/>
                        <a:ext cx="1289050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8" name="Object 192"/>
          <p:cNvGraphicFramePr>
            <a:graphicFrameLocks noChangeAspect="1"/>
          </p:cNvGraphicFramePr>
          <p:nvPr/>
        </p:nvGraphicFramePr>
        <p:xfrm>
          <a:off x="6781800" y="4572000"/>
          <a:ext cx="11461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33" imgW="710891" imgH="418918" progId="Equation.DSMT4">
                  <p:embed/>
                </p:oleObj>
              </mc:Choice>
              <mc:Fallback>
                <p:oleObj name="Equation" r:id="rId33" imgW="710891" imgH="418918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114617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74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430755"/>
              </p:ext>
            </p:extLst>
          </p:nvPr>
        </p:nvGraphicFramePr>
        <p:xfrm>
          <a:off x="184150" y="5903913"/>
          <a:ext cx="87630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35" imgW="6006960" imgH="419040" progId="Equation.DSMT4">
                  <p:embed/>
                </p:oleObj>
              </mc:Choice>
              <mc:Fallback>
                <p:oleObj name="Equation" r:id="rId35" imgW="6006960" imgH="41904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5903913"/>
                        <a:ext cx="8763000" cy="6111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914401"/>
            <a:ext cx="7086600" cy="8382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Functions to Series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57201"/>
            <a:ext cx="7772400" cy="457200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1" y="2514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Now we want to turn this around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particular function, can we find a power series for it?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book suggests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sometimes 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(chart you used for homework!)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also suggested something similar in our discussion of Taylor Polynomials!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60525" y="1870075"/>
            <a:ext cx="68548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We start with the general set-up for Taylor’s Theorem.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It follows that 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Show that this converges to sin(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734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800225" y="2595563"/>
          <a:ext cx="4114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3279960" imgH="659880" progId="Equation.DSMT4">
                  <p:embed/>
                </p:oleObj>
              </mc:Choice>
              <mc:Fallback>
                <p:oleObj name="Equation" r:id="rId3" imgW="3279960" imgH="659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595563"/>
                        <a:ext cx="411480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749425" y="5000625"/>
          <a:ext cx="43481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3457800" imgH="862920" progId="Equation.DSMT4">
                  <p:embed/>
                </p:oleObj>
              </mc:Choice>
              <mc:Fallback>
                <p:oleObj name="Equation" r:id="rId5" imgW="3457800" imgH="8629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5000625"/>
                        <a:ext cx="4348163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6172200" y="4800600"/>
            <a:ext cx="2743200" cy="1676400"/>
          </a:xfrm>
          <a:prstGeom prst="leftArrowCallout">
            <a:avLst>
              <a:gd name="adj1" fmla="val 25000"/>
              <a:gd name="adj2" fmla="val 25000"/>
              <a:gd name="adj3" fmla="val 20280"/>
              <a:gd name="adj4" fmla="val 80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What happens</a:t>
            </a: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to this quantity</a:t>
            </a: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As n→∞?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4419600" y="2438400"/>
            <a:ext cx="4724400" cy="2362200"/>
          </a:xfrm>
          <a:prstGeom prst="cloudCallout">
            <a:avLst>
              <a:gd name="adj1" fmla="val -36190"/>
              <a:gd name="adj2" fmla="val 70028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Notice that I didn’t have to know what </a:t>
            </a:r>
            <a:r>
              <a:rPr lang="en-US" i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was in order to gather this information.  (In other words, our second question is independent of our first.)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build="p"/>
      <p:bldP spid="57353" grpId="0" animBg="1"/>
      <p:bldP spid="573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Epilogue---Two points of view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457200" y="1828800"/>
            <a:ext cx="3124200" cy="369888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Power series as functions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676400" y="2362200"/>
          <a:ext cx="1663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1347480" imgH="647280" progId="Equation.DSMT4">
                  <p:embed/>
                </p:oleObj>
              </mc:Choice>
              <mc:Fallback>
                <p:oleObj name="Equation" r:id="rId3" imgW="1347480" imgH="647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663700" cy="81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5800" y="4038600"/>
          <a:ext cx="251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5" imgW="2034000" imgH="647280" progId="Equation.DSMT4">
                  <p:embed/>
                </p:oleObj>
              </mc:Choice>
              <mc:Fallback>
                <p:oleObj name="Equation" r:id="rId5" imgW="2034000" imgH="647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2514600" cy="81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22860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438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First a series . . 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19200" y="2667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32766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. . . Then a function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00600" y="1828800"/>
            <a:ext cx="3124200" cy="369888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Taylor Series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527800" y="2581275"/>
          <a:ext cx="6461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7" imgW="508680" imgH="291960" progId="Equation.DSMT4">
                  <p:embed/>
                </p:oleObj>
              </mc:Choice>
              <mc:Fallback>
                <p:oleObj name="Equation" r:id="rId7" imgW="50868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2581275"/>
                        <a:ext cx="646113" cy="374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091113" y="4029075"/>
          <a:ext cx="23891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9" imgW="1932480" imgH="659880" progId="Equation.DSMT4">
                  <p:embed/>
                </p:oleObj>
              </mc:Choice>
              <mc:Fallback>
                <p:oleObj name="Equation" r:id="rId9" imgW="1932480" imgH="659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4029075"/>
                        <a:ext cx="2389187" cy="8334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66294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2438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First a function . . .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5562600" y="2667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29200" y="32766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. . . Then a series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1828800" y="49530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81000" y="5715000"/>
            <a:ext cx="3581400" cy="923925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Guarantees that 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equal to the power series where the power series converges.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172200" y="49530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724400" y="5715000"/>
            <a:ext cx="3581400" cy="646113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a priori guarantee that 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equal to its Taylor series.  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8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 animBg="1"/>
      <p:bldP spid="9" grpId="0"/>
      <p:bldP spid="10" grpId="0" animBg="1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Why the Taylor series, then?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457200" y="1828800"/>
            <a:ext cx="3124200" cy="369888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Power series as functions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676400" y="2362200"/>
          <a:ext cx="1663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3" imgW="1347480" imgH="647280" progId="Equation.DSMT4">
                  <p:embed/>
                </p:oleObj>
              </mc:Choice>
              <mc:Fallback>
                <p:oleObj name="Equation" r:id="rId3" imgW="1347480" imgH="647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663700" cy="81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5800" y="4038600"/>
          <a:ext cx="251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5" imgW="2034000" imgH="647280" progId="Equation.DSMT4">
                  <p:embed/>
                </p:oleObj>
              </mc:Choice>
              <mc:Fallback>
                <p:oleObj name="Equation" r:id="rId5" imgW="2034000" imgH="647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2514600" cy="81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22860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438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First a series . . 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19200" y="2667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32766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. . . Then a function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00600" y="1828800"/>
            <a:ext cx="3124200" cy="369888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Taylor Series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527800" y="2581275"/>
          <a:ext cx="6461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7" imgW="508680" imgH="291960" progId="Equation.DSMT4">
                  <p:embed/>
                </p:oleObj>
              </mc:Choice>
              <mc:Fallback>
                <p:oleObj name="Equation" r:id="rId7" imgW="50868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2581275"/>
                        <a:ext cx="646113" cy="374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091113" y="4029075"/>
          <a:ext cx="23891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9" imgW="1932480" imgH="659880" progId="Equation.DSMT4">
                  <p:embed/>
                </p:oleObj>
              </mc:Choice>
              <mc:Fallback>
                <p:oleObj name="Equation" r:id="rId9" imgW="1932480" imgH="659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4029075"/>
                        <a:ext cx="2389187" cy="8334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66294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2438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First a function . . .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5562600" y="2667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29200" y="32766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. . . Then a series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1828800" y="49530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81000" y="5715000"/>
            <a:ext cx="3581400" cy="923925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Guarantees that the power series we started with is, in fact, the 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TAYLOR SERIES FOR f .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691743" y="5236029"/>
            <a:ext cx="4114800" cy="1538883"/>
          </a:xfrm>
          <a:prstGeom prst="rect">
            <a:avLst/>
          </a:prstGeom>
          <a:solidFill>
            <a:schemeClr val="tx1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equal to any power series at all, that power series must be the Taylor series for 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hangingPunct="1"/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That’swhere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look!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Taylor’s Theorem helps!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962400" y="60960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 animBg="1"/>
      <p:bldP spid="9" grpId="0"/>
      <p:bldP spid="10" grpId="0" animBg="1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4038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third order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Maclaurin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Polynomial is the best 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degree polynomial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approximation  for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And, as we added more and more terms the approximation got better and better.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81200" y="725488"/>
            <a:ext cx="300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Approximating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4968875" y="685800"/>
          <a:ext cx="2943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685800"/>
                        <a:ext cx="29432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0" descr="taylor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57800" y="2324100"/>
            <a:ext cx="3429000" cy="3429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4038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hundredth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Maclaurin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Polynomial is the best 100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degree polynomial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approximation  for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if we take this to its logical conclusion?  We get </a:t>
            </a:r>
            <a:r>
              <a:rPr lang="en-US" dirty="0" smtClean="0">
                <a:latin typeface="Algerian" pitchFamily="82" charset="0"/>
                <a:cs typeface="Times New Roman" pitchFamily="18" charset="0"/>
              </a:rPr>
              <a:t>Taylor Series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81200" y="725488"/>
            <a:ext cx="300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Approximating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4968875" y="685800"/>
          <a:ext cx="2943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685800"/>
                        <a:ext cx="29432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8" descr="taylor100wi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91075" y="1952625"/>
            <a:ext cx="3790950" cy="3790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Taylor Series for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85801" y="2209800"/>
            <a:ext cx="7772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Find the </a:t>
            </a:r>
            <a:r>
              <a:rPr lang="en-US" sz="2800" dirty="0" err="1">
                <a:latin typeface="Times New Roman" pitchFamily="18" charset="0"/>
              </a:rPr>
              <a:t>Maclaurin</a:t>
            </a:r>
            <a:r>
              <a:rPr lang="en-US" sz="2800" dirty="0">
                <a:latin typeface="Times New Roman" pitchFamily="18" charset="0"/>
              </a:rPr>
              <a:t> series for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) = </a:t>
            </a:r>
            <a:r>
              <a:rPr lang="en-US" sz="2800" dirty="0" err="1" smtClean="0">
                <a:latin typeface="Times New Roman" pitchFamily="18" charset="0"/>
              </a:rPr>
              <a:t>cos</a:t>
            </a:r>
            <a:r>
              <a:rPr lang="en-US" sz="2800" dirty="0" smtClean="0">
                <a:latin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Use Taylor’s Theorem to show </a:t>
            </a:r>
            <a:r>
              <a:rPr lang="en-US" sz="2800" dirty="0">
                <a:latin typeface="Times New Roman" pitchFamily="18" charset="0"/>
              </a:rPr>
              <a:t>that this series </a:t>
            </a:r>
            <a:r>
              <a:rPr lang="en-US" sz="2800" dirty="0" smtClean="0">
                <a:latin typeface="Times New Roman" pitchFamily="18" charset="0"/>
              </a:rPr>
              <a:t>converges to 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</a:rPr>
              <a:t>  for </a:t>
            </a:r>
            <a:r>
              <a:rPr lang="en-US" sz="2800" dirty="0">
                <a:latin typeface="Times New Roman" pitchFamily="18" charset="0"/>
              </a:rPr>
              <a:t>all values of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Maclaurin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Series for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ph sz="half" idx="1"/>
          </p:nvPr>
        </p:nvGraphicFramePr>
        <p:xfrm>
          <a:off x="1371600" y="1600200"/>
          <a:ext cx="7543800" cy="3657600"/>
        </p:xfrm>
        <a:graphic>
          <a:graphicData uri="http://schemas.openxmlformats.org/drawingml/2006/table">
            <a:tbl>
              <a:tblPr/>
              <a:tblGrid>
                <a:gridCol w="623888"/>
                <a:gridCol w="2020887"/>
                <a:gridCol w="2708275"/>
                <a:gridCol w="21907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(0)/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81" name="Object 41"/>
          <p:cNvGraphicFramePr>
            <a:graphicFrameLocks noChangeAspect="1"/>
          </p:cNvGraphicFramePr>
          <p:nvPr/>
        </p:nvGraphicFramePr>
        <p:xfrm>
          <a:off x="2438400" y="2895600"/>
          <a:ext cx="9477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95600"/>
                        <a:ext cx="9477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2" name="Object 42"/>
          <p:cNvGraphicFramePr>
            <a:graphicFrameLocks noChangeAspect="1"/>
          </p:cNvGraphicFramePr>
          <p:nvPr/>
        </p:nvGraphicFramePr>
        <p:xfrm>
          <a:off x="2438400" y="3505200"/>
          <a:ext cx="993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5" imgW="533160" imgH="203040" progId="Equation.DSMT4">
                  <p:embed/>
                </p:oleObj>
              </mc:Choice>
              <mc:Fallback>
                <p:oleObj name="Equation" r:id="rId5" imgW="533160" imgH="2030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9937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3" name="Object 43"/>
          <p:cNvGraphicFramePr>
            <a:graphicFrameLocks noChangeAspect="1"/>
          </p:cNvGraphicFramePr>
          <p:nvPr/>
        </p:nvGraphicFramePr>
        <p:xfrm>
          <a:off x="2484438" y="4124325"/>
          <a:ext cx="7572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7" imgW="406080" imgH="203040" progId="Equation.DSMT4">
                  <p:embed/>
                </p:oleObj>
              </mc:Choice>
              <mc:Fallback>
                <p:oleObj name="Equation" r:id="rId7" imgW="406080" imgH="20304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24325"/>
                        <a:ext cx="75723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4" name="Object 44"/>
          <p:cNvGraphicFramePr>
            <a:graphicFrameLocks noChangeAspect="1"/>
          </p:cNvGraphicFramePr>
          <p:nvPr/>
        </p:nvGraphicFramePr>
        <p:xfrm>
          <a:off x="2460625" y="4733925"/>
          <a:ext cx="8064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733925"/>
                        <a:ext cx="8064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6" name="Object 46"/>
          <p:cNvGraphicFramePr>
            <a:graphicFrameLocks noChangeAspect="1"/>
          </p:cNvGraphicFramePr>
          <p:nvPr/>
        </p:nvGraphicFramePr>
        <p:xfrm>
          <a:off x="7356475" y="2887663"/>
          <a:ext cx="6334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11" imgW="393529" imgH="228501" progId="Equation.DSMT4">
                  <p:embed/>
                </p:oleObj>
              </mc:Choice>
              <mc:Fallback>
                <p:oleObj name="Equation" r:id="rId11" imgW="393529" imgH="228501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2887663"/>
                        <a:ext cx="6334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7" name="Object 47"/>
          <p:cNvGraphicFramePr>
            <a:graphicFrameLocks noChangeAspect="1"/>
          </p:cNvGraphicFramePr>
          <p:nvPr/>
        </p:nvGraphicFramePr>
        <p:xfrm>
          <a:off x="4506913" y="3505200"/>
          <a:ext cx="1387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13" imgW="863280" imgH="253800" progId="Equation.DSMT4">
                  <p:embed/>
                </p:oleObj>
              </mc:Choice>
              <mc:Fallback>
                <p:oleObj name="Equation" r:id="rId13" imgW="863280" imgH="2538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505200"/>
                        <a:ext cx="13874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8" name="Object 48"/>
          <p:cNvGraphicFramePr>
            <a:graphicFrameLocks noChangeAspect="1"/>
          </p:cNvGraphicFramePr>
          <p:nvPr/>
        </p:nvGraphicFramePr>
        <p:xfrm>
          <a:off x="4689475" y="4743450"/>
          <a:ext cx="9969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743450"/>
                        <a:ext cx="9969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9" name="Object 49"/>
          <p:cNvGraphicFramePr>
            <a:graphicFrameLocks noChangeAspect="1"/>
          </p:cNvGraphicFramePr>
          <p:nvPr/>
        </p:nvGraphicFramePr>
        <p:xfrm>
          <a:off x="4521200" y="2882900"/>
          <a:ext cx="12430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882900"/>
                        <a:ext cx="12430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0" name="Object 50"/>
          <p:cNvGraphicFramePr>
            <a:graphicFrameLocks noChangeAspect="1"/>
          </p:cNvGraphicFramePr>
          <p:nvPr/>
        </p:nvGraphicFramePr>
        <p:xfrm>
          <a:off x="4625975" y="4160838"/>
          <a:ext cx="9969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19" imgW="622080" imgH="203040" progId="Equation.DSMT4">
                  <p:embed/>
                </p:oleObj>
              </mc:Choice>
              <mc:Fallback>
                <p:oleObj name="Equation" r:id="rId19" imgW="622080" imgH="20304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4160838"/>
                        <a:ext cx="9969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1" name="Object 51"/>
          <p:cNvGraphicFramePr>
            <a:graphicFrameLocks noChangeAspect="1"/>
          </p:cNvGraphicFramePr>
          <p:nvPr/>
        </p:nvGraphicFramePr>
        <p:xfrm>
          <a:off x="4725988" y="2290763"/>
          <a:ext cx="10636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21" imgW="660113" imgH="253890" progId="Equation.DSMT4">
                  <p:embed/>
                </p:oleObj>
              </mc:Choice>
              <mc:Fallback>
                <p:oleObj name="Equation" r:id="rId21" imgW="660113" imgH="25389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2290763"/>
                        <a:ext cx="10636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3" name="Object 53"/>
          <p:cNvGraphicFramePr>
            <a:graphicFrameLocks noChangeAspect="1"/>
          </p:cNvGraphicFramePr>
          <p:nvPr/>
        </p:nvGraphicFramePr>
        <p:xfrm>
          <a:off x="7359650" y="2295525"/>
          <a:ext cx="6143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23" imgW="381000" imgH="228600" progId="Equation.DSMT4">
                  <p:embed/>
                </p:oleObj>
              </mc:Choice>
              <mc:Fallback>
                <p:oleObj name="Equation" r:id="rId23" imgW="381000" imgH="2286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295525"/>
                        <a:ext cx="61436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4" name="Object 54"/>
          <p:cNvGraphicFramePr>
            <a:graphicFrameLocks noChangeAspect="1"/>
          </p:cNvGraphicFramePr>
          <p:nvPr/>
        </p:nvGraphicFramePr>
        <p:xfrm>
          <a:off x="7353300" y="3373438"/>
          <a:ext cx="939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25" imgW="583920" imgH="393480" progId="Equation.DSMT4">
                  <p:embed/>
                </p:oleObj>
              </mc:Choice>
              <mc:Fallback>
                <p:oleObj name="Equation" r:id="rId25" imgW="583920" imgH="39348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0" y="3373438"/>
                        <a:ext cx="9398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5" name="Object 55"/>
          <p:cNvGraphicFramePr>
            <a:graphicFrameLocks noChangeAspect="1"/>
          </p:cNvGraphicFramePr>
          <p:nvPr/>
        </p:nvGraphicFramePr>
        <p:xfrm>
          <a:off x="7353300" y="4130675"/>
          <a:ext cx="655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27" imgW="406224" imgH="228501" progId="Equation.DSMT4">
                  <p:embed/>
                </p:oleObj>
              </mc:Choice>
              <mc:Fallback>
                <p:oleObj name="Equation" r:id="rId27" imgW="406224" imgH="228501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0" y="4130675"/>
                        <a:ext cx="65563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6" name="Object 56"/>
          <p:cNvGraphicFramePr>
            <a:graphicFrameLocks noChangeAspect="1"/>
          </p:cNvGraphicFramePr>
          <p:nvPr/>
        </p:nvGraphicFramePr>
        <p:xfrm>
          <a:off x="7337425" y="4591050"/>
          <a:ext cx="7667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29" imgW="482400" imgH="393480" progId="Equation.DSMT4">
                  <p:embed/>
                </p:oleObj>
              </mc:Choice>
              <mc:Fallback>
                <p:oleObj name="Equation" r:id="rId29" imgW="482400" imgH="39348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4591050"/>
                        <a:ext cx="76676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9" name="Object 59"/>
          <p:cNvGraphicFramePr>
            <a:graphicFrameLocks noChangeAspect="1"/>
          </p:cNvGraphicFramePr>
          <p:nvPr/>
        </p:nvGraphicFramePr>
        <p:xfrm>
          <a:off x="2624138" y="2298700"/>
          <a:ext cx="809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31" imgW="431640" imgH="203040" progId="Equation.DSMT4">
                  <p:embed/>
                </p:oleObj>
              </mc:Choice>
              <mc:Fallback>
                <p:oleObj name="Equation" r:id="rId31" imgW="431640" imgH="20304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2298700"/>
                        <a:ext cx="809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00200" y="5715000"/>
            <a:ext cx="7162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we deduce the rest of the pattern?  What happens, in general, with the coefficients?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Maclaurin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Series for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ph sz="half" idx="1"/>
          </p:nvPr>
        </p:nvGraphicFramePr>
        <p:xfrm>
          <a:off x="1371600" y="1600200"/>
          <a:ext cx="7543800" cy="3657600"/>
        </p:xfrm>
        <a:graphic>
          <a:graphicData uri="http://schemas.openxmlformats.org/drawingml/2006/table">
            <a:tbl>
              <a:tblPr/>
              <a:tblGrid>
                <a:gridCol w="623888"/>
                <a:gridCol w="2020887"/>
                <a:gridCol w="2708275"/>
                <a:gridCol w="21907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(0)/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81" name="Object 41"/>
          <p:cNvGraphicFramePr>
            <a:graphicFrameLocks noChangeAspect="1"/>
          </p:cNvGraphicFramePr>
          <p:nvPr/>
        </p:nvGraphicFramePr>
        <p:xfrm>
          <a:off x="2438400" y="2895600"/>
          <a:ext cx="9477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4"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95600"/>
                        <a:ext cx="9477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2" name="Object 42"/>
          <p:cNvGraphicFramePr>
            <a:graphicFrameLocks noChangeAspect="1"/>
          </p:cNvGraphicFramePr>
          <p:nvPr/>
        </p:nvGraphicFramePr>
        <p:xfrm>
          <a:off x="2438400" y="3505200"/>
          <a:ext cx="993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5" name="Equation" r:id="rId5" imgW="533160" imgH="203040" progId="Equation.DSMT4">
                  <p:embed/>
                </p:oleObj>
              </mc:Choice>
              <mc:Fallback>
                <p:oleObj name="Equation" r:id="rId5" imgW="533160" imgH="20304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9937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3" name="Object 43"/>
          <p:cNvGraphicFramePr>
            <a:graphicFrameLocks noChangeAspect="1"/>
          </p:cNvGraphicFramePr>
          <p:nvPr/>
        </p:nvGraphicFramePr>
        <p:xfrm>
          <a:off x="2484438" y="4124325"/>
          <a:ext cx="7572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Equation" r:id="rId7" imgW="406080" imgH="203040" progId="Equation.DSMT4">
                  <p:embed/>
                </p:oleObj>
              </mc:Choice>
              <mc:Fallback>
                <p:oleObj name="Equation" r:id="rId7" imgW="406080" imgH="20304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24325"/>
                        <a:ext cx="75723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4" name="Object 44"/>
          <p:cNvGraphicFramePr>
            <a:graphicFrameLocks noChangeAspect="1"/>
          </p:cNvGraphicFramePr>
          <p:nvPr/>
        </p:nvGraphicFramePr>
        <p:xfrm>
          <a:off x="2460625" y="4733925"/>
          <a:ext cx="8064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733925"/>
                        <a:ext cx="8064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6" name="Object 46"/>
          <p:cNvGraphicFramePr>
            <a:graphicFrameLocks noChangeAspect="1"/>
          </p:cNvGraphicFramePr>
          <p:nvPr/>
        </p:nvGraphicFramePr>
        <p:xfrm>
          <a:off x="7356475" y="2887663"/>
          <a:ext cx="6334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Equation" r:id="rId11" imgW="393529" imgH="228501" progId="Equation.DSMT4">
                  <p:embed/>
                </p:oleObj>
              </mc:Choice>
              <mc:Fallback>
                <p:oleObj name="Equation" r:id="rId11" imgW="393529" imgH="228501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2887663"/>
                        <a:ext cx="6334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7" name="Object 47"/>
          <p:cNvGraphicFramePr>
            <a:graphicFrameLocks noChangeAspect="1"/>
          </p:cNvGraphicFramePr>
          <p:nvPr/>
        </p:nvGraphicFramePr>
        <p:xfrm>
          <a:off x="4506913" y="3505200"/>
          <a:ext cx="1387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9" name="Equation" r:id="rId13" imgW="863280" imgH="253800" progId="Equation.DSMT4">
                  <p:embed/>
                </p:oleObj>
              </mc:Choice>
              <mc:Fallback>
                <p:oleObj name="Equation" r:id="rId13" imgW="863280" imgH="2538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505200"/>
                        <a:ext cx="13874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8" name="Object 48"/>
          <p:cNvGraphicFramePr>
            <a:graphicFrameLocks noChangeAspect="1"/>
          </p:cNvGraphicFramePr>
          <p:nvPr/>
        </p:nvGraphicFramePr>
        <p:xfrm>
          <a:off x="4689475" y="4743450"/>
          <a:ext cx="9969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0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743450"/>
                        <a:ext cx="9969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9" name="Object 49"/>
          <p:cNvGraphicFramePr>
            <a:graphicFrameLocks noChangeAspect="1"/>
          </p:cNvGraphicFramePr>
          <p:nvPr/>
        </p:nvGraphicFramePr>
        <p:xfrm>
          <a:off x="4521200" y="2882900"/>
          <a:ext cx="12430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882900"/>
                        <a:ext cx="12430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0" name="Object 50"/>
          <p:cNvGraphicFramePr>
            <a:graphicFrameLocks noChangeAspect="1"/>
          </p:cNvGraphicFramePr>
          <p:nvPr/>
        </p:nvGraphicFramePr>
        <p:xfrm>
          <a:off x="4625975" y="4160838"/>
          <a:ext cx="9969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2" name="Equation" r:id="rId19" imgW="622080" imgH="203040" progId="Equation.DSMT4">
                  <p:embed/>
                </p:oleObj>
              </mc:Choice>
              <mc:Fallback>
                <p:oleObj name="Equation" r:id="rId19" imgW="622080" imgH="20304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4160838"/>
                        <a:ext cx="9969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1" name="Object 51"/>
          <p:cNvGraphicFramePr>
            <a:graphicFrameLocks noChangeAspect="1"/>
          </p:cNvGraphicFramePr>
          <p:nvPr/>
        </p:nvGraphicFramePr>
        <p:xfrm>
          <a:off x="4725988" y="2290763"/>
          <a:ext cx="10636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Equation" r:id="rId21" imgW="660113" imgH="253890" progId="Equation.DSMT4">
                  <p:embed/>
                </p:oleObj>
              </mc:Choice>
              <mc:Fallback>
                <p:oleObj name="Equation" r:id="rId21" imgW="660113" imgH="25389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2290763"/>
                        <a:ext cx="10636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3" name="Object 53"/>
          <p:cNvGraphicFramePr>
            <a:graphicFrameLocks noChangeAspect="1"/>
          </p:cNvGraphicFramePr>
          <p:nvPr/>
        </p:nvGraphicFramePr>
        <p:xfrm>
          <a:off x="7359650" y="2295525"/>
          <a:ext cx="6143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4" name="Equation" r:id="rId23" imgW="381000" imgH="228600" progId="Equation.DSMT4">
                  <p:embed/>
                </p:oleObj>
              </mc:Choice>
              <mc:Fallback>
                <p:oleObj name="Equation" r:id="rId23" imgW="381000" imgH="22860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295525"/>
                        <a:ext cx="61436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4" name="Object 54"/>
          <p:cNvGraphicFramePr>
            <a:graphicFrameLocks noChangeAspect="1"/>
          </p:cNvGraphicFramePr>
          <p:nvPr/>
        </p:nvGraphicFramePr>
        <p:xfrm>
          <a:off x="7353300" y="3373438"/>
          <a:ext cx="939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5" name="Equation" r:id="rId25" imgW="583920" imgH="393480" progId="Equation.DSMT4">
                  <p:embed/>
                </p:oleObj>
              </mc:Choice>
              <mc:Fallback>
                <p:oleObj name="Equation" r:id="rId25" imgW="583920" imgH="39348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0" y="3373438"/>
                        <a:ext cx="9398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5" name="Object 55"/>
          <p:cNvGraphicFramePr>
            <a:graphicFrameLocks noChangeAspect="1"/>
          </p:cNvGraphicFramePr>
          <p:nvPr/>
        </p:nvGraphicFramePr>
        <p:xfrm>
          <a:off x="7353300" y="4130675"/>
          <a:ext cx="655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6" name="Equation" r:id="rId27" imgW="406224" imgH="228501" progId="Equation.DSMT4">
                  <p:embed/>
                </p:oleObj>
              </mc:Choice>
              <mc:Fallback>
                <p:oleObj name="Equation" r:id="rId27" imgW="406224" imgH="228501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0" y="4130675"/>
                        <a:ext cx="65563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6" name="Object 56"/>
          <p:cNvGraphicFramePr>
            <a:graphicFrameLocks noChangeAspect="1"/>
          </p:cNvGraphicFramePr>
          <p:nvPr/>
        </p:nvGraphicFramePr>
        <p:xfrm>
          <a:off x="7337425" y="4591050"/>
          <a:ext cx="7667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7" name="Equation" r:id="rId29" imgW="482400" imgH="393480" progId="Equation.DSMT4">
                  <p:embed/>
                </p:oleObj>
              </mc:Choice>
              <mc:Fallback>
                <p:oleObj name="Equation" r:id="rId29" imgW="482400" imgH="39348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4591050"/>
                        <a:ext cx="76676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318076"/>
              </p:ext>
            </p:extLst>
          </p:nvPr>
        </p:nvGraphicFramePr>
        <p:xfrm>
          <a:off x="3563938" y="5715000"/>
          <a:ext cx="38512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Equation" r:id="rId31" imgW="2286000" imgH="469800" progId="Equation.DSMT4">
                  <p:embed/>
                </p:oleObj>
              </mc:Choice>
              <mc:Fallback>
                <p:oleObj name="Equation" r:id="rId31" imgW="2286000" imgH="46980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715000"/>
                        <a:ext cx="3851275" cy="7905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9" name="Object 59"/>
          <p:cNvGraphicFramePr>
            <a:graphicFrameLocks noChangeAspect="1"/>
          </p:cNvGraphicFramePr>
          <p:nvPr/>
        </p:nvGraphicFramePr>
        <p:xfrm>
          <a:off x="2624138" y="2298700"/>
          <a:ext cx="809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Equation" r:id="rId33" imgW="431640" imgH="203040" progId="Equation.DSMT4">
                  <p:embed/>
                </p:oleObj>
              </mc:Choice>
              <mc:Fallback>
                <p:oleObj name="Equation" r:id="rId33" imgW="431640" imgH="203040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2298700"/>
                        <a:ext cx="809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660525" y="1870075"/>
            <a:ext cx="68548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start with the general set-up for Taylor’s Theorem.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follows that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that this converges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246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25663" y="2590800"/>
          <a:ext cx="3457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2095200" imgH="507960" progId="Equation.DSMT4">
                  <p:embed/>
                </p:oleObj>
              </mc:Choice>
              <mc:Fallback>
                <p:oleObj name="Equation" r:id="rId3" imgW="2095200" imgH="5079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590800"/>
                        <a:ext cx="34575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77331"/>
              </p:ext>
            </p:extLst>
          </p:nvPr>
        </p:nvGraphicFramePr>
        <p:xfrm>
          <a:off x="4343400" y="5161756"/>
          <a:ext cx="12938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5" imgW="774360" imgH="571320" progId="Equation.DSMT4">
                  <p:embed/>
                </p:oleObj>
              </mc:Choice>
              <mc:Fallback>
                <p:oleObj name="Equation" r:id="rId5" imgW="774360" imgH="5713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61756"/>
                        <a:ext cx="1293812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6172200" y="4800600"/>
            <a:ext cx="2743200" cy="1676400"/>
          </a:xfrm>
          <a:prstGeom prst="leftArrowCallout">
            <a:avLst>
              <a:gd name="adj1" fmla="val 25000"/>
              <a:gd name="adj2" fmla="val 25000"/>
              <a:gd name="adj3" fmla="val 20280"/>
              <a:gd name="adj4" fmla="val 80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This quantity goes</a:t>
            </a:r>
          </a:p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to 0 as n→∞!</a:t>
            </a: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806825" y="3505200"/>
          <a:ext cx="43688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7" imgW="2450880" imgH="545760" progId="Equation.DSMT4">
                  <p:embed/>
                </p:oleObj>
              </mc:Choice>
              <mc:Fallback>
                <p:oleObj name="Equation" r:id="rId7" imgW="2450880" imgH="5457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3505200"/>
                        <a:ext cx="43688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9227"/>
              </p:ext>
            </p:extLst>
          </p:nvPr>
        </p:nvGraphicFramePr>
        <p:xfrm>
          <a:off x="747713" y="5202238"/>
          <a:ext cx="35083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9" imgW="2095200" imgH="507960" progId="Equation.DSMT4">
                  <p:embed/>
                </p:oleObj>
              </mc:Choice>
              <mc:Fallback>
                <p:oleObj name="Equation" r:id="rId9" imgW="2095200" imgH="5079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5202238"/>
                        <a:ext cx="35083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uiExpand="1" build="p"/>
      <p:bldP spid="62470" grpId="0" animBg="1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0</TotalTime>
  <Words>1512</Words>
  <Application>Microsoft Office PowerPoint</Application>
  <PresentationFormat>On-screen Show (4:3)</PresentationFormat>
  <Paragraphs>204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Cascade</vt:lpstr>
      <vt:lpstr>Equation</vt:lpstr>
      <vt:lpstr>Taylor Series</vt:lpstr>
      <vt:lpstr>From Functions to Series</vt:lpstr>
      <vt:lpstr>From Functions to Series</vt:lpstr>
      <vt:lpstr>PowerPoint Presentation</vt:lpstr>
      <vt:lpstr>PowerPoint Presentation</vt:lpstr>
      <vt:lpstr>Taylor Series for cos(x)</vt:lpstr>
      <vt:lpstr>Maclaurin Series for f (x) = cos(x)</vt:lpstr>
      <vt:lpstr>Maclaurin Series for f (x) = cos(x)</vt:lpstr>
      <vt:lpstr>Show that this converges to cos(x)</vt:lpstr>
      <vt:lpstr>Show that this converges to cos(x)</vt:lpstr>
      <vt:lpstr>Show that this converges to cos(x)</vt:lpstr>
      <vt:lpstr>Show that this converges to cos(x)</vt:lpstr>
      <vt:lpstr>From Series to Functions</vt:lpstr>
      <vt:lpstr>Coefficients of a Power Series</vt:lpstr>
      <vt:lpstr>PowerPoint Presentation</vt:lpstr>
      <vt:lpstr>PowerPoint Presentation</vt:lpstr>
      <vt:lpstr>PowerPoint Presentation</vt:lpstr>
      <vt:lpstr>PowerPoint Presentation</vt:lpstr>
      <vt:lpstr>TayLor Series Cautions </vt:lpstr>
      <vt:lpstr>PowerPoint Presentation</vt:lpstr>
      <vt:lpstr>For a Function f, Some Questions Arise</vt:lpstr>
      <vt:lpstr>Next Question . . .</vt:lpstr>
      <vt:lpstr>Taylor Series for f (x)= |x| based at x = 1.</vt:lpstr>
      <vt:lpstr>Things can get really weird</vt:lpstr>
      <vt:lpstr>So where does this leave us?</vt:lpstr>
      <vt:lpstr>Ostebee and Zorn assure us that</vt:lpstr>
      <vt:lpstr>TayLor Series To the REscue </vt:lpstr>
      <vt:lpstr>Taylor Series</vt:lpstr>
      <vt:lpstr>Taylor Series for f (x) = sin(x) at /4</vt:lpstr>
      <vt:lpstr>Show that this converges to sin(x)</vt:lpstr>
      <vt:lpstr>Epilogue---Two points of view</vt:lpstr>
      <vt:lpstr>Why the Taylor series, then?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Coefficients of a Power Series</dc:title>
  <dc:creator>Administrator</dc:creator>
  <cp:lastModifiedBy>Library and Information Services</cp:lastModifiedBy>
  <cp:revision>185</cp:revision>
  <dcterms:created xsi:type="dcterms:W3CDTF">2003-12-08T18:11:35Z</dcterms:created>
  <dcterms:modified xsi:type="dcterms:W3CDTF">2011-12-07T13:01:21Z</dcterms:modified>
</cp:coreProperties>
</file>