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63" r:id="rId4"/>
    <p:sldId id="273" r:id="rId5"/>
    <p:sldId id="260" r:id="rId6"/>
    <p:sldId id="257" r:id="rId7"/>
    <p:sldId id="269" r:id="rId8"/>
    <p:sldId id="259" r:id="rId9"/>
    <p:sldId id="264" r:id="rId10"/>
    <p:sldId id="275" r:id="rId11"/>
    <p:sldId id="276" r:id="rId12"/>
    <p:sldId id="287" r:id="rId13"/>
    <p:sldId id="261" r:id="rId14"/>
    <p:sldId id="282" r:id="rId15"/>
    <p:sldId id="270" r:id="rId16"/>
    <p:sldId id="258" r:id="rId17"/>
    <p:sldId id="265" r:id="rId18"/>
    <p:sldId id="267" r:id="rId19"/>
    <p:sldId id="279" r:id="rId20"/>
    <p:sldId id="280" r:id="rId21"/>
    <p:sldId id="291" r:id="rId22"/>
    <p:sldId id="288" r:id="rId23"/>
    <p:sldId id="289" r:id="rId24"/>
    <p:sldId id="29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image" Target="../media/image45.emf"/><Relationship Id="rId1" Type="http://schemas.openxmlformats.org/officeDocument/2006/relationships/image" Target="../media/image44.e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47.wmf"/><Relationship Id="rId1" Type="http://schemas.openxmlformats.org/officeDocument/2006/relationships/image" Target="../media/image50.emf"/><Relationship Id="rId4" Type="http://schemas.openxmlformats.org/officeDocument/2006/relationships/image" Target="../media/image5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54.wmf"/><Relationship Id="rId1" Type="http://schemas.openxmlformats.org/officeDocument/2006/relationships/image" Target="../media/image53.e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emf"/><Relationship Id="rId1" Type="http://schemas.openxmlformats.org/officeDocument/2006/relationships/image" Target="../media/image23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e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64.wmf"/><Relationship Id="rId7" Type="http://schemas.openxmlformats.org/officeDocument/2006/relationships/image" Target="../media/image67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1.wmf"/><Relationship Id="rId9" Type="http://schemas.openxmlformats.org/officeDocument/2006/relationships/image" Target="../media/image69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64.wmf"/><Relationship Id="rId7" Type="http://schemas.openxmlformats.org/officeDocument/2006/relationships/image" Target="../media/image67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1.wmf"/><Relationship Id="rId9" Type="http://schemas.openxmlformats.org/officeDocument/2006/relationships/image" Target="../media/image7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7.e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7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7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7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1CEED-812F-4FF3-A515-F6D343297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9640D-98D4-4806-BCB3-C605BD43B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A11A5-B35D-42EA-A78C-305BFE04D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FFE7E-4288-4F2D-9CEC-96B8A6E12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ED896-EE27-420A-ABFF-26E5A4338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091FD-F360-4889-9032-9FC4CA999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211BF-41AA-4F8F-BBFF-E2AAA7C91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60A87-6AAB-40C1-A300-123C3903D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F88E0-90C8-47E8-A926-3AF767DAA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E41CA-737D-49FC-B8B1-1CECB9AEF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8E3AE-1776-4E84-A932-8649D0F3A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CC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AFD5647-C4C4-49E1-915D-84EAD51B4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22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22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51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2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3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5" Type="http://schemas.openxmlformats.org/officeDocument/2006/relationships/oleObject" Target="../embeddings/oleObject59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3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38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64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67.bin"/><Relationship Id="rId10" Type="http://schemas.openxmlformats.org/officeDocument/2006/relationships/image" Target="../media/image43.e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6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emf"/><Relationship Id="rId13" Type="http://schemas.openxmlformats.org/officeDocument/2006/relationships/oleObject" Target="../embeddings/oleObject75.bin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5.e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0" Type="http://schemas.openxmlformats.org/officeDocument/2006/relationships/image" Target="../media/image47.wmf"/><Relationship Id="rId4" Type="http://schemas.openxmlformats.org/officeDocument/2006/relationships/image" Target="../media/image44.e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4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12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80.bin"/><Relationship Id="rId5" Type="http://schemas.openxmlformats.org/officeDocument/2006/relationships/oleObject" Target="../embeddings/oleObject77.bin"/><Relationship Id="rId10" Type="http://schemas.openxmlformats.org/officeDocument/2006/relationships/image" Target="../media/image52.wmf"/><Relationship Id="rId4" Type="http://schemas.openxmlformats.org/officeDocument/2006/relationships/image" Target="../media/image50.emf"/><Relationship Id="rId9" Type="http://schemas.openxmlformats.org/officeDocument/2006/relationships/oleObject" Target="../embeddings/oleObject7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4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86.bin"/><Relationship Id="rId5" Type="http://schemas.openxmlformats.org/officeDocument/2006/relationships/oleObject" Target="../embeddings/oleObject83.bin"/><Relationship Id="rId10" Type="http://schemas.openxmlformats.org/officeDocument/2006/relationships/image" Target="../media/image24.wmf"/><Relationship Id="rId4" Type="http://schemas.openxmlformats.org/officeDocument/2006/relationships/image" Target="../media/image53.emf"/><Relationship Id="rId9" Type="http://schemas.openxmlformats.org/officeDocument/2006/relationships/oleObject" Target="../embeddings/oleObject8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92.bin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89.bin"/><Relationship Id="rId12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5.emf"/><Relationship Id="rId11" Type="http://schemas.openxmlformats.org/officeDocument/2006/relationships/oleObject" Target="../embeddings/oleObject91.bin"/><Relationship Id="rId5" Type="http://schemas.openxmlformats.org/officeDocument/2006/relationships/oleObject" Target="../embeddings/oleObject88.bin"/><Relationship Id="rId10" Type="http://schemas.openxmlformats.org/officeDocument/2006/relationships/image" Target="../media/image57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90.bin"/><Relationship Id="rId14" Type="http://schemas.openxmlformats.org/officeDocument/2006/relationships/image" Target="../media/image5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98.bin"/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5.bin"/><Relationship Id="rId12" Type="http://schemas.openxmlformats.org/officeDocument/2006/relationships/image" Target="../media/image6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97.bin"/><Relationship Id="rId5" Type="http://schemas.openxmlformats.org/officeDocument/2006/relationships/oleObject" Target="../embeddings/oleObject94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96.bin"/><Relationship Id="rId14" Type="http://schemas.openxmlformats.org/officeDocument/2006/relationships/image" Target="../media/image65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oleObject" Target="../embeddings/oleObject104.bin"/><Relationship Id="rId18" Type="http://schemas.openxmlformats.org/officeDocument/2006/relationships/image" Target="../media/image68.wmf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1.bin"/><Relationship Id="rId12" Type="http://schemas.openxmlformats.org/officeDocument/2006/relationships/image" Target="../media/image65.wmf"/><Relationship Id="rId17" Type="http://schemas.openxmlformats.org/officeDocument/2006/relationships/oleObject" Target="../embeddings/oleObject106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67.wmf"/><Relationship Id="rId20" Type="http://schemas.openxmlformats.org/officeDocument/2006/relationships/image" Target="../media/image69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103.bin"/><Relationship Id="rId5" Type="http://schemas.openxmlformats.org/officeDocument/2006/relationships/oleObject" Target="../embeddings/oleObject100.bin"/><Relationship Id="rId15" Type="http://schemas.openxmlformats.org/officeDocument/2006/relationships/oleObject" Target="../embeddings/oleObject105.bin"/><Relationship Id="rId10" Type="http://schemas.openxmlformats.org/officeDocument/2006/relationships/image" Target="../media/image61.wmf"/><Relationship Id="rId19" Type="http://schemas.openxmlformats.org/officeDocument/2006/relationships/oleObject" Target="../embeddings/oleObject107.bin"/><Relationship Id="rId4" Type="http://schemas.openxmlformats.org/officeDocument/2006/relationships/image" Target="../media/image62.wmf"/><Relationship Id="rId9" Type="http://schemas.openxmlformats.org/officeDocument/2006/relationships/oleObject" Target="../embeddings/oleObject102.bin"/><Relationship Id="rId14" Type="http://schemas.openxmlformats.org/officeDocument/2006/relationships/image" Target="../media/image66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oleObject" Target="../embeddings/oleObject113.bin"/><Relationship Id="rId18" Type="http://schemas.openxmlformats.org/officeDocument/2006/relationships/image" Target="../media/image68.wmf"/><Relationship Id="rId3" Type="http://schemas.openxmlformats.org/officeDocument/2006/relationships/oleObject" Target="../embeddings/oleObject108.bin"/><Relationship Id="rId7" Type="http://schemas.openxmlformats.org/officeDocument/2006/relationships/oleObject" Target="../embeddings/oleObject110.bin"/><Relationship Id="rId12" Type="http://schemas.openxmlformats.org/officeDocument/2006/relationships/image" Target="../media/image65.wmf"/><Relationship Id="rId17" Type="http://schemas.openxmlformats.org/officeDocument/2006/relationships/oleObject" Target="../embeddings/oleObject115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67.wmf"/><Relationship Id="rId20" Type="http://schemas.openxmlformats.org/officeDocument/2006/relationships/image" Target="../media/image70.w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112.bin"/><Relationship Id="rId5" Type="http://schemas.openxmlformats.org/officeDocument/2006/relationships/oleObject" Target="../embeddings/oleObject109.bin"/><Relationship Id="rId15" Type="http://schemas.openxmlformats.org/officeDocument/2006/relationships/oleObject" Target="../embeddings/oleObject114.bin"/><Relationship Id="rId10" Type="http://schemas.openxmlformats.org/officeDocument/2006/relationships/image" Target="../media/image61.wmf"/><Relationship Id="rId19" Type="http://schemas.openxmlformats.org/officeDocument/2006/relationships/oleObject" Target="../embeddings/oleObject116.bin"/><Relationship Id="rId4" Type="http://schemas.openxmlformats.org/officeDocument/2006/relationships/image" Target="../media/image62.wmf"/><Relationship Id="rId9" Type="http://schemas.openxmlformats.org/officeDocument/2006/relationships/oleObject" Target="../embeddings/oleObject111.bin"/><Relationship Id="rId14" Type="http://schemas.openxmlformats.org/officeDocument/2006/relationships/image" Target="../media/image6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22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Power Series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Radii and Intervals of Convergence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6705600" cy="1371600"/>
          </a:xfrm>
        </p:spPr>
        <p:txBody>
          <a:bodyPr/>
          <a:lstStyle/>
          <a:p>
            <a:pPr eaLnBrk="1" hangingPunct="1"/>
            <a:r>
              <a:rPr lang="en-US" smtClean="0"/>
              <a:t>Checking for Convergence</a:t>
            </a:r>
          </a:p>
        </p:txBody>
      </p:sp>
      <p:sp>
        <p:nvSpPr>
          <p:cNvPr id="8202" name="Text Box 7"/>
          <p:cNvSpPr txBox="1">
            <a:spLocks noChangeArrowheads="1"/>
          </p:cNvSpPr>
          <p:nvPr/>
        </p:nvSpPr>
        <p:spPr bwMode="auto">
          <a:xfrm>
            <a:off x="746125" y="2022475"/>
            <a:ext cx="4200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Checking on the convergence of </a:t>
            </a: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1981200" y="2514600"/>
          <a:ext cx="57150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8" name="Equation" r:id="rId3" imgW="2997200" imgH="495300" progId="Equation.DSMT4">
                  <p:embed/>
                </p:oleObj>
              </mc:Choice>
              <mc:Fallback>
                <p:oleObj name="Equation" r:id="rId3" imgW="2997200" imgH="4953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514600"/>
                        <a:ext cx="5715000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Text Box 9"/>
          <p:cNvSpPr txBox="1">
            <a:spLocks noChangeArrowheads="1"/>
          </p:cNvSpPr>
          <p:nvPr/>
        </p:nvSpPr>
        <p:spPr bwMode="auto">
          <a:xfrm>
            <a:off x="381000" y="3581400"/>
            <a:ext cx="5491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We start by setting up the appropriate limit.</a:t>
            </a:r>
          </a:p>
        </p:txBody>
      </p:sp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3878263" y="4648200"/>
          <a:ext cx="284162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9" name="Equation" r:id="rId5" imgW="203024" imgH="266469" progId="Equation.DSMT4">
                  <p:embed/>
                </p:oleObj>
              </mc:Choice>
              <mc:Fallback>
                <p:oleObj name="Equation" r:id="rId5" imgW="203024" imgH="266469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8263" y="4648200"/>
                        <a:ext cx="284162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381000" y="4419600"/>
          <a:ext cx="1781175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0" name="Equation" r:id="rId7" imgW="1270000" imgH="596900" progId="Equation.DSMT4">
                  <p:embed/>
                </p:oleObj>
              </mc:Choice>
              <mc:Fallback>
                <p:oleObj name="Equation" r:id="rId7" imgW="1270000" imgH="5969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19600"/>
                        <a:ext cx="1781175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6" name="Object 12"/>
          <p:cNvGraphicFramePr>
            <a:graphicFrameLocks noChangeAspect="1"/>
          </p:cNvGraphicFramePr>
          <p:nvPr/>
        </p:nvGraphicFramePr>
        <p:xfrm>
          <a:off x="2286000" y="4495800"/>
          <a:ext cx="158432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1" name="Equation" r:id="rId9" imgW="1130300" imgH="508000" progId="Equation.DSMT4">
                  <p:embed/>
                </p:oleObj>
              </mc:Choice>
              <mc:Fallback>
                <p:oleObj name="Equation" r:id="rId9" imgW="1130300" imgH="5080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495800"/>
                        <a:ext cx="1584325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648200" y="5334000"/>
            <a:ext cx="4206875" cy="1200150"/>
          </a:xfrm>
          <a:prstGeom prst="rect">
            <a:avLst/>
          </a:prstGeom>
          <a:solidFill>
            <a:schemeClr val="tx1"/>
          </a:solidFill>
          <a:ln w="254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The ratio test  is inconclusive if </a:t>
            </a:r>
            <a:r>
              <a:rPr lang="en-US" i="1">
                <a:solidFill>
                  <a:schemeClr val="hlink"/>
                </a:solidFill>
              </a:rPr>
              <a:t>|x</a:t>
            </a:r>
            <a:r>
              <a:rPr lang="en-US">
                <a:solidFill>
                  <a:schemeClr val="hlink"/>
                </a:solidFill>
              </a:rPr>
              <a:t>| = 1.  (</a:t>
            </a:r>
            <a:r>
              <a:rPr lang="en-US" i="1">
                <a:solidFill>
                  <a:schemeClr val="hlink"/>
                </a:solidFill>
              </a:rPr>
              <a:t>x</a:t>
            </a:r>
            <a:r>
              <a:rPr lang="en-US">
                <a:solidFill>
                  <a:schemeClr val="hlink"/>
                </a:solidFill>
              </a:rPr>
              <a:t> = </a:t>
            </a:r>
            <a:r>
              <a:rPr lang="en-US">
                <a:solidFill>
                  <a:schemeClr val="hlink"/>
                </a:solidFill>
                <a:sym typeface="Euclid Symbol" pitchFamily="18" charset="2"/>
              </a:rPr>
              <a:t>1.)</a:t>
            </a:r>
            <a:endParaRPr lang="en-US">
              <a:solidFill>
                <a:schemeClr val="hlink"/>
              </a:solidFill>
            </a:endParaRPr>
          </a:p>
          <a:p>
            <a:r>
              <a:rPr lang="en-US">
                <a:solidFill>
                  <a:schemeClr val="hlink"/>
                </a:solidFill>
              </a:rPr>
              <a:t>We have to test these separately!</a:t>
            </a:r>
          </a:p>
        </p:txBody>
      </p:sp>
      <p:sp>
        <p:nvSpPr>
          <p:cNvPr id="8205" name="AutoShape 14"/>
          <p:cNvSpPr>
            <a:spLocks noChangeArrowheads="1"/>
          </p:cNvSpPr>
          <p:nvPr/>
        </p:nvSpPr>
        <p:spPr bwMode="auto">
          <a:xfrm rot="10800000" flipH="1">
            <a:off x="3962400" y="5257800"/>
            <a:ext cx="533400" cy="762000"/>
          </a:xfrm>
          <a:custGeom>
            <a:avLst/>
            <a:gdLst>
              <a:gd name="T0" fmla="*/ 9207595 w 21600"/>
              <a:gd name="T1" fmla="*/ 0 h 21600"/>
              <a:gd name="T2" fmla="*/ 9207595 w 21600"/>
              <a:gd name="T3" fmla="*/ 15130885 h 21600"/>
              <a:gd name="T4" fmla="*/ 703718 w 21600"/>
              <a:gd name="T5" fmla="*/ 26881666 h 21600"/>
              <a:gd name="T6" fmla="*/ 13172018 w 21600"/>
              <a:gd name="T7" fmla="*/ 7565460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950 h 21600"/>
              <a:gd name="T14" fmla="*/ 20393 w 21600"/>
              <a:gd name="T15" fmla="*/ 720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099" y="0"/>
                </a:lnTo>
                <a:lnTo>
                  <a:pt x="15099" y="4950"/>
                </a:lnTo>
                <a:lnTo>
                  <a:pt x="12427" y="4950"/>
                </a:lnTo>
                <a:cubicBezTo>
                  <a:pt x="5564" y="4950"/>
                  <a:pt x="0" y="8177"/>
                  <a:pt x="0" y="12158"/>
                </a:cubicBezTo>
                <a:lnTo>
                  <a:pt x="0" y="21600"/>
                </a:lnTo>
                <a:lnTo>
                  <a:pt x="2308" y="21600"/>
                </a:lnTo>
                <a:lnTo>
                  <a:pt x="2308" y="12158"/>
                </a:lnTo>
                <a:cubicBezTo>
                  <a:pt x="2308" y="9424"/>
                  <a:pt x="6838" y="7208"/>
                  <a:pt x="12427" y="7208"/>
                </a:cubicBezTo>
                <a:lnTo>
                  <a:pt x="15099" y="7208"/>
                </a:lnTo>
                <a:lnTo>
                  <a:pt x="15099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  <p:grpSp>
        <p:nvGrpSpPr>
          <p:cNvPr id="8206" name="Group 10"/>
          <p:cNvGrpSpPr>
            <a:grpSpLocks/>
          </p:cNvGrpSpPr>
          <p:nvPr/>
        </p:nvGrpSpPr>
        <p:grpSpPr bwMode="auto">
          <a:xfrm>
            <a:off x="304800" y="5867400"/>
            <a:ext cx="3962400" cy="585788"/>
            <a:chOff x="1066800" y="5410200"/>
            <a:chExt cx="3962401" cy="585788"/>
          </a:xfrm>
        </p:grpSpPr>
        <p:grpSp>
          <p:nvGrpSpPr>
            <p:cNvPr id="8207" name="Group 20"/>
            <p:cNvGrpSpPr>
              <a:grpSpLocks/>
            </p:cNvGrpSpPr>
            <p:nvPr/>
          </p:nvGrpSpPr>
          <p:grpSpPr bwMode="auto">
            <a:xfrm>
              <a:off x="2211388" y="5486400"/>
              <a:ext cx="1717675" cy="0"/>
              <a:chOff x="1872" y="3216"/>
              <a:chExt cx="1872" cy="0"/>
            </a:xfrm>
          </p:grpSpPr>
          <p:sp>
            <p:nvSpPr>
              <p:cNvPr id="8214" name="Line 10"/>
              <p:cNvSpPr>
                <a:spLocks noChangeShapeType="1"/>
              </p:cNvSpPr>
              <p:nvPr/>
            </p:nvSpPr>
            <p:spPr bwMode="auto">
              <a:xfrm>
                <a:off x="1872" y="3216"/>
                <a:ext cx="912" cy="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Line 16"/>
              <p:cNvSpPr>
                <a:spLocks noChangeShapeType="1"/>
              </p:cNvSpPr>
              <p:nvPr/>
            </p:nvSpPr>
            <p:spPr bwMode="auto">
              <a:xfrm>
                <a:off x="2832" y="3216"/>
                <a:ext cx="912" cy="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8198" name="Object 9"/>
            <p:cNvGraphicFramePr>
              <a:graphicFrameLocks noChangeAspect="1"/>
            </p:cNvGraphicFramePr>
            <p:nvPr/>
          </p:nvGraphicFramePr>
          <p:xfrm>
            <a:off x="2944813" y="5678488"/>
            <a:ext cx="200025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22" name="Equation" r:id="rId11" imgW="126720" imgH="190440" progId="Equation.DSMT4">
                    <p:embed/>
                  </p:oleObj>
                </mc:Choice>
                <mc:Fallback>
                  <p:oleObj name="Equation" r:id="rId11" imgW="126720" imgH="19044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4813" y="5678488"/>
                          <a:ext cx="200025" cy="301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9" name="Object 7"/>
            <p:cNvGraphicFramePr>
              <a:graphicFrameLocks noChangeAspect="1"/>
            </p:cNvGraphicFramePr>
            <p:nvPr/>
          </p:nvGraphicFramePr>
          <p:xfrm>
            <a:off x="3957638" y="5688013"/>
            <a:ext cx="160337" cy="280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23" name="Equation" r:id="rId13" imgW="101520" imgH="177480" progId="Equation.DSMT4">
                    <p:embed/>
                  </p:oleObj>
                </mc:Choice>
                <mc:Fallback>
                  <p:oleObj name="Equation" r:id="rId13" imgW="101520" imgH="17748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7638" y="5688013"/>
                          <a:ext cx="160337" cy="2809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8" name="Line 8"/>
            <p:cNvSpPr>
              <a:spLocks noChangeShapeType="1"/>
            </p:cNvSpPr>
            <p:nvPr/>
          </p:nvSpPr>
          <p:spPr bwMode="auto">
            <a:xfrm>
              <a:off x="1198563" y="5486400"/>
              <a:ext cx="3830638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13"/>
            <p:cNvSpPr>
              <a:spLocks noChangeShapeType="1"/>
            </p:cNvSpPr>
            <p:nvPr/>
          </p:nvSpPr>
          <p:spPr bwMode="auto">
            <a:xfrm>
              <a:off x="4016375" y="5486400"/>
              <a:ext cx="101282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Oval 14"/>
            <p:cNvSpPr>
              <a:spLocks noChangeArrowheads="1"/>
            </p:cNvSpPr>
            <p:nvPr/>
          </p:nvSpPr>
          <p:spPr bwMode="auto">
            <a:xfrm>
              <a:off x="3886200" y="54102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Oval 15"/>
            <p:cNvSpPr>
              <a:spLocks noChangeArrowheads="1"/>
            </p:cNvSpPr>
            <p:nvPr/>
          </p:nvSpPr>
          <p:spPr bwMode="auto">
            <a:xfrm>
              <a:off x="2124075" y="5410200"/>
              <a:ext cx="161925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Line 17"/>
            <p:cNvSpPr>
              <a:spLocks noChangeShapeType="1"/>
            </p:cNvSpPr>
            <p:nvPr/>
          </p:nvSpPr>
          <p:spPr bwMode="auto">
            <a:xfrm>
              <a:off x="1066800" y="5486400"/>
              <a:ext cx="105727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arrow" w="lg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Oval 19"/>
            <p:cNvSpPr>
              <a:spLocks noChangeArrowheads="1"/>
            </p:cNvSpPr>
            <p:nvPr/>
          </p:nvSpPr>
          <p:spPr bwMode="auto">
            <a:xfrm>
              <a:off x="2971800" y="54102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200" name="Object 8"/>
            <p:cNvGraphicFramePr>
              <a:graphicFrameLocks noChangeAspect="1"/>
            </p:cNvGraphicFramePr>
            <p:nvPr/>
          </p:nvGraphicFramePr>
          <p:xfrm>
            <a:off x="1981200" y="5715000"/>
            <a:ext cx="341312" cy="280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24" name="Equation" r:id="rId15" imgW="215640" imgH="177480" progId="Equation.DSMT4">
                    <p:embed/>
                  </p:oleObj>
                </mc:Choice>
                <mc:Fallback>
                  <p:oleObj name="Equation" r:id="rId15" imgW="215640" imgH="17748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1200" y="5715000"/>
                          <a:ext cx="341312" cy="280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7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6705600" cy="1371600"/>
          </a:xfrm>
        </p:spPr>
        <p:txBody>
          <a:bodyPr/>
          <a:lstStyle/>
          <a:p>
            <a:pPr eaLnBrk="1" hangingPunct="1"/>
            <a:r>
              <a:rPr lang="en-US" smtClean="0"/>
              <a:t>Checking for Convergence</a:t>
            </a:r>
          </a:p>
        </p:txBody>
      </p:sp>
      <p:sp>
        <p:nvSpPr>
          <p:cNvPr id="9226" name="Text Box 7"/>
          <p:cNvSpPr txBox="1">
            <a:spLocks noChangeArrowheads="1"/>
          </p:cNvSpPr>
          <p:nvPr/>
        </p:nvSpPr>
        <p:spPr bwMode="auto">
          <a:xfrm>
            <a:off x="746125" y="2022475"/>
            <a:ext cx="4200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Checking on the convergence of </a:t>
            </a: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1981200" y="2514600"/>
          <a:ext cx="57150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2" name="Equation" r:id="rId3" imgW="2997200" imgH="495300" progId="Equation.DSMT4">
                  <p:embed/>
                </p:oleObj>
              </mc:Choice>
              <mc:Fallback>
                <p:oleObj name="Equation" r:id="rId3" imgW="2997200" imgH="4953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514600"/>
                        <a:ext cx="5715000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Text Box 9"/>
          <p:cNvSpPr txBox="1">
            <a:spLocks noChangeArrowheads="1"/>
          </p:cNvSpPr>
          <p:nvPr/>
        </p:nvSpPr>
        <p:spPr bwMode="auto">
          <a:xfrm>
            <a:off x="381000" y="3581400"/>
            <a:ext cx="5491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We start by setting up the appropriate limit.</a:t>
            </a:r>
          </a:p>
        </p:txBody>
      </p:sp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3878263" y="4648200"/>
          <a:ext cx="284162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3" name="Equation" r:id="rId5" imgW="203024" imgH="266469" progId="Equation.DSMT4">
                  <p:embed/>
                </p:oleObj>
              </mc:Choice>
              <mc:Fallback>
                <p:oleObj name="Equation" r:id="rId5" imgW="203024" imgH="266469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8263" y="4648200"/>
                        <a:ext cx="284162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381000" y="4419600"/>
          <a:ext cx="1781175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4" name="Equation" r:id="rId7" imgW="1270000" imgH="596900" progId="Equation.DSMT4">
                  <p:embed/>
                </p:oleObj>
              </mc:Choice>
              <mc:Fallback>
                <p:oleObj name="Equation" r:id="rId7" imgW="1270000" imgH="5969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19600"/>
                        <a:ext cx="1781175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6" name="Object 12"/>
          <p:cNvGraphicFramePr>
            <a:graphicFrameLocks noChangeAspect="1"/>
          </p:cNvGraphicFramePr>
          <p:nvPr/>
        </p:nvGraphicFramePr>
        <p:xfrm>
          <a:off x="2286000" y="4495800"/>
          <a:ext cx="158432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5" name="Equation" r:id="rId9" imgW="1130300" imgH="508000" progId="Equation.DSMT4">
                  <p:embed/>
                </p:oleObj>
              </mc:Choice>
              <mc:Fallback>
                <p:oleObj name="Equation" r:id="rId9" imgW="1130300" imgH="5080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495800"/>
                        <a:ext cx="1584325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8" name="Text Box 13"/>
          <p:cNvSpPr txBox="1">
            <a:spLocks noChangeArrowheads="1"/>
          </p:cNvSpPr>
          <p:nvPr/>
        </p:nvSpPr>
        <p:spPr bwMode="auto">
          <a:xfrm>
            <a:off x="4648200" y="5334000"/>
            <a:ext cx="4206875" cy="1200150"/>
          </a:xfrm>
          <a:prstGeom prst="rect">
            <a:avLst/>
          </a:prstGeom>
          <a:solidFill>
            <a:schemeClr val="tx1"/>
          </a:solidFill>
          <a:ln w="254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The ratio test  is inconclusive if </a:t>
            </a:r>
            <a:r>
              <a:rPr lang="en-US" i="1">
                <a:solidFill>
                  <a:schemeClr val="hlink"/>
                </a:solidFill>
              </a:rPr>
              <a:t>|x</a:t>
            </a:r>
            <a:r>
              <a:rPr lang="en-US">
                <a:solidFill>
                  <a:schemeClr val="hlink"/>
                </a:solidFill>
              </a:rPr>
              <a:t>| = 1.  (</a:t>
            </a:r>
            <a:r>
              <a:rPr lang="en-US" i="1">
                <a:solidFill>
                  <a:schemeClr val="hlink"/>
                </a:solidFill>
              </a:rPr>
              <a:t>x</a:t>
            </a:r>
            <a:r>
              <a:rPr lang="en-US">
                <a:solidFill>
                  <a:schemeClr val="hlink"/>
                </a:solidFill>
              </a:rPr>
              <a:t> = </a:t>
            </a:r>
            <a:r>
              <a:rPr lang="en-US">
                <a:solidFill>
                  <a:schemeClr val="hlink"/>
                </a:solidFill>
                <a:sym typeface="Euclid Symbol" pitchFamily="18" charset="2"/>
              </a:rPr>
              <a:t>1.)</a:t>
            </a:r>
            <a:endParaRPr lang="en-US">
              <a:solidFill>
                <a:schemeClr val="hlink"/>
              </a:solidFill>
            </a:endParaRPr>
          </a:p>
          <a:p>
            <a:r>
              <a:rPr lang="en-US">
                <a:solidFill>
                  <a:schemeClr val="hlink"/>
                </a:solidFill>
              </a:rPr>
              <a:t>We have to test these separately!</a:t>
            </a:r>
          </a:p>
        </p:txBody>
      </p:sp>
      <p:sp>
        <p:nvSpPr>
          <p:cNvPr id="9229" name="AutoShape 14"/>
          <p:cNvSpPr>
            <a:spLocks noChangeArrowheads="1"/>
          </p:cNvSpPr>
          <p:nvPr/>
        </p:nvSpPr>
        <p:spPr bwMode="auto">
          <a:xfrm rot="10800000" flipH="1">
            <a:off x="3962400" y="5257800"/>
            <a:ext cx="533400" cy="762000"/>
          </a:xfrm>
          <a:custGeom>
            <a:avLst/>
            <a:gdLst>
              <a:gd name="T0" fmla="*/ 9207595 w 21600"/>
              <a:gd name="T1" fmla="*/ 0 h 21600"/>
              <a:gd name="T2" fmla="*/ 9207595 w 21600"/>
              <a:gd name="T3" fmla="*/ 15130885 h 21600"/>
              <a:gd name="T4" fmla="*/ 703718 w 21600"/>
              <a:gd name="T5" fmla="*/ 26881666 h 21600"/>
              <a:gd name="T6" fmla="*/ 13172018 w 21600"/>
              <a:gd name="T7" fmla="*/ 7565460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950 h 21600"/>
              <a:gd name="T14" fmla="*/ 20393 w 21600"/>
              <a:gd name="T15" fmla="*/ 720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099" y="0"/>
                </a:lnTo>
                <a:lnTo>
                  <a:pt x="15099" y="4950"/>
                </a:lnTo>
                <a:lnTo>
                  <a:pt x="12427" y="4950"/>
                </a:lnTo>
                <a:cubicBezTo>
                  <a:pt x="5564" y="4950"/>
                  <a:pt x="0" y="8177"/>
                  <a:pt x="0" y="12158"/>
                </a:cubicBezTo>
                <a:lnTo>
                  <a:pt x="0" y="21600"/>
                </a:lnTo>
                <a:lnTo>
                  <a:pt x="2308" y="21600"/>
                </a:lnTo>
                <a:lnTo>
                  <a:pt x="2308" y="12158"/>
                </a:lnTo>
                <a:cubicBezTo>
                  <a:pt x="2308" y="9424"/>
                  <a:pt x="6838" y="7208"/>
                  <a:pt x="12427" y="7208"/>
                </a:cubicBezTo>
                <a:lnTo>
                  <a:pt x="15099" y="7208"/>
                </a:lnTo>
                <a:lnTo>
                  <a:pt x="15099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  <p:grpSp>
        <p:nvGrpSpPr>
          <p:cNvPr id="9230" name="Group 10"/>
          <p:cNvGrpSpPr>
            <a:grpSpLocks/>
          </p:cNvGrpSpPr>
          <p:nvPr/>
        </p:nvGrpSpPr>
        <p:grpSpPr bwMode="auto">
          <a:xfrm>
            <a:off x="304800" y="5867400"/>
            <a:ext cx="3962400" cy="585788"/>
            <a:chOff x="1066800" y="5410200"/>
            <a:chExt cx="3962401" cy="585788"/>
          </a:xfrm>
        </p:grpSpPr>
        <p:grpSp>
          <p:nvGrpSpPr>
            <p:cNvPr id="9231" name="Group 20"/>
            <p:cNvGrpSpPr>
              <a:grpSpLocks/>
            </p:cNvGrpSpPr>
            <p:nvPr/>
          </p:nvGrpSpPr>
          <p:grpSpPr bwMode="auto">
            <a:xfrm>
              <a:off x="2211388" y="5486400"/>
              <a:ext cx="1717675" cy="0"/>
              <a:chOff x="1872" y="3216"/>
              <a:chExt cx="1872" cy="0"/>
            </a:xfrm>
          </p:grpSpPr>
          <p:sp>
            <p:nvSpPr>
              <p:cNvPr id="9238" name="Line 10"/>
              <p:cNvSpPr>
                <a:spLocks noChangeShapeType="1"/>
              </p:cNvSpPr>
              <p:nvPr/>
            </p:nvSpPr>
            <p:spPr bwMode="auto">
              <a:xfrm>
                <a:off x="1872" y="3216"/>
                <a:ext cx="912" cy="0"/>
              </a:xfrm>
              <a:prstGeom prst="line">
                <a:avLst/>
              </a:prstGeom>
              <a:noFill/>
              <a:ln w="3810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9" name="Line 16"/>
              <p:cNvSpPr>
                <a:spLocks noChangeShapeType="1"/>
              </p:cNvSpPr>
              <p:nvPr/>
            </p:nvSpPr>
            <p:spPr bwMode="auto">
              <a:xfrm>
                <a:off x="2832" y="3216"/>
                <a:ext cx="912" cy="0"/>
              </a:xfrm>
              <a:prstGeom prst="line">
                <a:avLst/>
              </a:prstGeom>
              <a:noFill/>
              <a:ln w="3810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9222" name="Object 9"/>
            <p:cNvGraphicFramePr>
              <a:graphicFrameLocks noChangeAspect="1"/>
            </p:cNvGraphicFramePr>
            <p:nvPr/>
          </p:nvGraphicFramePr>
          <p:xfrm>
            <a:off x="2944813" y="5678488"/>
            <a:ext cx="200025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46" name="Equation" r:id="rId11" imgW="126720" imgH="190440" progId="Equation.DSMT4">
                    <p:embed/>
                  </p:oleObj>
                </mc:Choice>
                <mc:Fallback>
                  <p:oleObj name="Equation" r:id="rId11" imgW="126720" imgH="19044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4813" y="5678488"/>
                          <a:ext cx="200025" cy="301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3" name="Object 7"/>
            <p:cNvGraphicFramePr>
              <a:graphicFrameLocks noChangeAspect="1"/>
            </p:cNvGraphicFramePr>
            <p:nvPr/>
          </p:nvGraphicFramePr>
          <p:xfrm>
            <a:off x="3957638" y="5688013"/>
            <a:ext cx="160337" cy="280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47" name="Equation" r:id="rId13" imgW="101520" imgH="177480" progId="Equation.DSMT4">
                    <p:embed/>
                  </p:oleObj>
                </mc:Choice>
                <mc:Fallback>
                  <p:oleObj name="Equation" r:id="rId13" imgW="101520" imgH="17748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7638" y="5688013"/>
                          <a:ext cx="160337" cy="2809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32" name="Line 8"/>
            <p:cNvSpPr>
              <a:spLocks noChangeShapeType="1"/>
            </p:cNvSpPr>
            <p:nvPr/>
          </p:nvSpPr>
          <p:spPr bwMode="auto">
            <a:xfrm>
              <a:off x="1198563" y="5486400"/>
              <a:ext cx="3830638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13"/>
            <p:cNvSpPr>
              <a:spLocks noChangeShapeType="1"/>
            </p:cNvSpPr>
            <p:nvPr/>
          </p:nvSpPr>
          <p:spPr bwMode="auto">
            <a:xfrm>
              <a:off x="4016375" y="5486400"/>
              <a:ext cx="101282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Oval 14"/>
            <p:cNvSpPr>
              <a:spLocks noChangeArrowheads="1"/>
            </p:cNvSpPr>
            <p:nvPr/>
          </p:nvSpPr>
          <p:spPr bwMode="auto">
            <a:xfrm>
              <a:off x="3886200" y="54102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Oval 15"/>
            <p:cNvSpPr>
              <a:spLocks noChangeArrowheads="1"/>
            </p:cNvSpPr>
            <p:nvPr/>
          </p:nvSpPr>
          <p:spPr bwMode="auto">
            <a:xfrm>
              <a:off x="2124075" y="5410200"/>
              <a:ext cx="161925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Line 17"/>
            <p:cNvSpPr>
              <a:spLocks noChangeShapeType="1"/>
            </p:cNvSpPr>
            <p:nvPr/>
          </p:nvSpPr>
          <p:spPr bwMode="auto">
            <a:xfrm>
              <a:off x="1066800" y="5486400"/>
              <a:ext cx="105727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arrow" w="lg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Oval 19"/>
            <p:cNvSpPr>
              <a:spLocks noChangeArrowheads="1"/>
            </p:cNvSpPr>
            <p:nvPr/>
          </p:nvSpPr>
          <p:spPr bwMode="auto">
            <a:xfrm>
              <a:off x="2971800" y="54102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224" name="Object 8"/>
            <p:cNvGraphicFramePr>
              <a:graphicFrameLocks noChangeAspect="1"/>
            </p:cNvGraphicFramePr>
            <p:nvPr/>
          </p:nvGraphicFramePr>
          <p:xfrm>
            <a:off x="1981200" y="5715000"/>
            <a:ext cx="341312" cy="280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48" name="Equation" r:id="rId15" imgW="215640" imgH="177480" progId="Equation.DSMT4">
                    <p:embed/>
                  </p:oleObj>
                </mc:Choice>
                <mc:Fallback>
                  <p:oleObj name="Equation" r:id="rId15" imgW="215640" imgH="17748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1200" y="5715000"/>
                          <a:ext cx="341312" cy="280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Text Box 1027"/>
          <p:cNvSpPr txBox="1">
            <a:spLocks noChangeArrowheads="1"/>
          </p:cNvSpPr>
          <p:nvPr/>
        </p:nvSpPr>
        <p:spPr bwMode="auto">
          <a:xfrm>
            <a:off x="533400" y="457200"/>
            <a:ext cx="363913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More Example: </a:t>
            </a:r>
          </a:p>
          <a:p>
            <a:endParaRPr lang="en-US" dirty="0"/>
          </a:p>
          <a:p>
            <a:r>
              <a:rPr lang="en-US" dirty="0" smtClean="0"/>
              <a:t>Determine where the series </a:t>
            </a:r>
            <a:endParaRPr lang="en-US" dirty="0"/>
          </a:p>
        </p:txBody>
      </p:sp>
      <p:sp>
        <p:nvSpPr>
          <p:cNvPr id="8197" name="Text Box 1029"/>
          <p:cNvSpPr txBox="1">
            <a:spLocks noChangeArrowheads="1"/>
          </p:cNvSpPr>
          <p:nvPr/>
        </p:nvSpPr>
        <p:spPr bwMode="auto">
          <a:xfrm>
            <a:off x="381000" y="2133600"/>
            <a:ext cx="5160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We start by setting up the ratio test limit.</a:t>
            </a:r>
          </a:p>
        </p:txBody>
      </p:sp>
      <p:graphicFrame>
        <p:nvGraphicFramePr>
          <p:cNvPr id="8199" name="Object 1031"/>
          <p:cNvGraphicFramePr>
            <a:graphicFrameLocks noChangeAspect="1"/>
          </p:cNvGraphicFramePr>
          <p:nvPr/>
        </p:nvGraphicFramePr>
        <p:xfrm>
          <a:off x="228600" y="2590800"/>
          <a:ext cx="1993900" cy="154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1" name="Equation" r:id="rId3" imgW="1422400" imgH="1104900" progId="Equation.DSMT4">
                  <p:embed/>
                </p:oleObj>
              </mc:Choice>
              <mc:Fallback>
                <p:oleObj name="Equation" r:id="rId3" imgW="1422400" imgH="1104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590800"/>
                        <a:ext cx="1993900" cy="154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1032"/>
          <p:cNvGraphicFramePr>
            <a:graphicFrameLocks noChangeAspect="1"/>
          </p:cNvGraphicFramePr>
          <p:nvPr/>
        </p:nvGraphicFramePr>
        <p:xfrm>
          <a:off x="2263775" y="2909888"/>
          <a:ext cx="2135188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2" name="Equation" r:id="rId5" imgW="1524000" imgH="596900" progId="Equation.DSMT4">
                  <p:embed/>
                </p:oleObj>
              </mc:Choice>
              <mc:Fallback>
                <p:oleObj name="Equation" r:id="rId5" imgW="1524000" imgH="596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775" y="2909888"/>
                        <a:ext cx="2135188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10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373979"/>
              </p:ext>
            </p:extLst>
          </p:nvPr>
        </p:nvGraphicFramePr>
        <p:xfrm>
          <a:off x="4172538" y="990600"/>
          <a:ext cx="3532188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3" name="Equation" r:id="rId7" imgW="2031840" imgH="571320" progId="Equation.DSMT4">
                  <p:embed/>
                </p:oleObj>
              </mc:Choice>
              <mc:Fallback>
                <p:oleObj name="Equation" r:id="rId7" imgW="203184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2538" y="990600"/>
                        <a:ext cx="3532188" cy="995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1035"/>
          <p:cNvGraphicFramePr>
            <a:graphicFrameLocks noChangeAspect="1"/>
          </p:cNvGraphicFramePr>
          <p:nvPr/>
        </p:nvGraphicFramePr>
        <p:xfrm>
          <a:off x="1905000" y="4876800"/>
          <a:ext cx="227965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4" name="Equation" r:id="rId9" imgW="1625600" imgH="533400" progId="Equation.DSMT4">
                  <p:embed/>
                </p:oleObj>
              </mc:Choice>
              <mc:Fallback>
                <p:oleObj name="Equation" r:id="rId9" imgW="1625600" imgH="533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876800"/>
                        <a:ext cx="2279650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4" name="Object 1036"/>
          <p:cNvGraphicFramePr>
            <a:graphicFrameLocks noChangeAspect="1"/>
          </p:cNvGraphicFramePr>
          <p:nvPr/>
        </p:nvGraphicFramePr>
        <p:xfrm>
          <a:off x="1905000" y="3886200"/>
          <a:ext cx="5697538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5" name="Equation" r:id="rId11" imgW="4064000" imgH="571500" progId="Equation.DSMT4">
                  <p:embed/>
                </p:oleObj>
              </mc:Choice>
              <mc:Fallback>
                <p:oleObj name="Equation" r:id="rId11" imgW="4064000" imgH="571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886200"/>
                        <a:ext cx="5697538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5" name="Text Box 1037"/>
          <p:cNvSpPr txBox="1">
            <a:spLocks noChangeArrowheads="1"/>
          </p:cNvSpPr>
          <p:nvPr/>
        </p:nvSpPr>
        <p:spPr bwMode="auto">
          <a:xfrm>
            <a:off x="4648200" y="5181600"/>
            <a:ext cx="4206875" cy="1577975"/>
          </a:xfrm>
          <a:prstGeom prst="rect">
            <a:avLst/>
          </a:prstGeom>
          <a:solidFill>
            <a:schemeClr val="tx1"/>
          </a:solidFill>
          <a:ln w="254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Since the limit is 0 (which is less than 1), the ratio test says that the series converges absolutely no matter what </a:t>
            </a:r>
            <a:r>
              <a:rPr lang="en-US" i="1">
                <a:solidFill>
                  <a:schemeClr val="hlink"/>
                </a:solidFill>
              </a:rPr>
              <a:t>x </a:t>
            </a:r>
            <a:r>
              <a:rPr lang="en-US">
                <a:solidFill>
                  <a:schemeClr val="hlink"/>
                </a:solidFill>
              </a:rPr>
              <a:t>is.  </a:t>
            </a:r>
          </a:p>
        </p:txBody>
      </p:sp>
      <p:graphicFrame>
        <p:nvGraphicFramePr>
          <p:cNvPr id="8206" name="Object 1038"/>
          <p:cNvGraphicFramePr>
            <a:graphicFrameLocks noChangeAspect="1"/>
          </p:cNvGraphicFramePr>
          <p:nvPr/>
        </p:nvGraphicFramePr>
        <p:xfrm>
          <a:off x="1905000" y="5943600"/>
          <a:ext cx="373063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6" name="Equation" r:id="rId13" imgW="266469" imgH="190335" progId="Equation.DSMT4">
                  <p:embed/>
                </p:oleObj>
              </mc:Choice>
              <mc:Fallback>
                <p:oleObj name="Equation" r:id="rId13" imgW="266469" imgH="19033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943600"/>
                        <a:ext cx="373063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7" name="AutoShape 1039"/>
          <p:cNvSpPr>
            <a:spLocks noChangeArrowheads="1"/>
          </p:cNvSpPr>
          <p:nvPr/>
        </p:nvSpPr>
        <p:spPr bwMode="auto">
          <a:xfrm>
            <a:off x="2667000" y="5943600"/>
            <a:ext cx="1676400" cy="304800"/>
          </a:xfrm>
          <a:prstGeom prst="rightArrow">
            <a:avLst>
              <a:gd name="adj1" fmla="val 50000"/>
              <a:gd name="adj2" fmla="val 1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724400" y="2971800"/>
            <a:ext cx="3830638" cy="569913"/>
            <a:chOff x="4724400" y="2971800"/>
            <a:chExt cx="3830638" cy="569913"/>
          </a:xfrm>
        </p:grpSpPr>
        <p:graphicFrame>
          <p:nvGraphicFramePr>
            <p:cNvPr id="10248" name="Object 9"/>
            <p:cNvGraphicFramePr>
              <a:graphicFrameLocks noChangeAspect="1"/>
            </p:cNvGraphicFramePr>
            <p:nvPr/>
          </p:nvGraphicFramePr>
          <p:xfrm>
            <a:off x="6391275" y="3240088"/>
            <a:ext cx="360362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117" name="Equation" r:id="rId15" imgW="228600" imgH="190440" progId="Equation.DSMT4">
                    <p:embed/>
                  </p:oleObj>
                </mc:Choice>
                <mc:Fallback>
                  <p:oleObj name="Equation" r:id="rId15" imgW="228600" imgH="1904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91275" y="3240088"/>
                          <a:ext cx="360362" cy="301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4" name="Line 8"/>
            <p:cNvSpPr>
              <a:spLocks noChangeShapeType="1"/>
            </p:cNvSpPr>
            <p:nvPr/>
          </p:nvSpPr>
          <p:spPr bwMode="auto">
            <a:xfrm>
              <a:off x="4724400" y="3048000"/>
              <a:ext cx="3830638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arrow" w="lg" len="med"/>
              <a:tailEnd type="arrow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Oval 19"/>
            <p:cNvSpPr>
              <a:spLocks noChangeArrowheads="1"/>
            </p:cNvSpPr>
            <p:nvPr/>
          </p:nvSpPr>
          <p:spPr bwMode="auto">
            <a:xfrm>
              <a:off x="6497637" y="2971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4482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205" grpId="0" animBg="1" autoUpdateAnimBg="0"/>
      <p:bldP spid="820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Text Box 1027"/>
          <p:cNvSpPr txBox="1">
            <a:spLocks noChangeArrowheads="1"/>
          </p:cNvSpPr>
          <p:nvPr/>
        </p:nvSpPr>
        <p:spPr bwMode="auto">
          <a:xfrm>
            <a:off x="533400" y="457200"/>
            <a:ext cx="406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What about the convergence of </a:t>
            </a:r>
          </a:p>
        </p:txBody>
      </p:sp>
      <p:sp>
        <p:nvSpPr>
          <p:cNvPr id="8197" name="Text Box 1029"/>
          <p:cNvSpPr txBox="1">
            <a:spLocks noChangeArrowheads="1"/>
          </p:cNvSpPr>
          <p:nvPr/>
        </p:nvSpPr>
        <p:spPr bwMode="auto">
          <a:xfrm>
            <a:off x="381000" y="2133600"/>
            <a:ext cx="5160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We start by setting up the ratio test limit.</a:t>
            </a:r>
          </a:p>
        </p:txBody>
      </p:sp>
      <p:graphicFrame>
        <p:nvGraphicFramePr>
          <p:cNvPr id="8199" name="Object 1031"/>
          <p:cNvGraphicFramePr>
            <a:graphicFrameLocks noChangeAspect="1"/>
          </p:cNvGraphicFramePr>
          <p:nvPr/>
        </p:nvGraphicFramePr>
        <p:xfrm>
          <a:off x="228600" y="2590800"/>
          <a:ext cx="1993900" cy="154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6" name="Equation" r:id="rId3" imgW="1422400" imgH="1104900" progId="Equation.DSMT4">
                  <p:embed/>
                </p:oleObj>
              </mc:Choice>
              <mc:Fallback>
                <p:oleObj name="Equation" r:id="rId3" imgW="1422400" imgH="1104900" progId="Equation.DSMT4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590800"/>
                        <a:ext cx="1993900" cy="154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1032"/>
          <p:cNvGraphicFramePr>
            <a:graphicFrameLocks noChangeAspect="1"/>
          </p:cNvGraphicFramePr>
          <p:nvPr/>
        </p:nvGraphicFramePr>
        <p:xfrm>
          <a:off x="2263775" y="2909888"/>
          <a:ext cx="2135188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7" name="Equation" r:id="rId5" imgW="1524000" imgH="596900" progId="Equation.DSMT4">
                  <p:embed/>
                </p:oleObj>
              </mc:Choice>
              <mc:Fallback>
                <p:oleObj name="Equation" r:id="rId5" imgW="1524000" imgH="596900" progId="Equation.DSMT4">
                  <p:embed/>
                  <p:pic>
                    <p:nvPicPr>
                      <p:cNvPr id="0" name="Object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775" y="2909888"/>
                        <a:ext cx="2135188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1034"/>
          <p:cNvGraphicFramePr>
            <a:graphicFrameLocks noChangeAspect="1"/>
          </p:cNvGraphicFramePr>
          <p:nvPr/>
        </p:nvGraphicFramePr>
        <p:xfrm>
          <a:off x="531813" y="990600"/>
          <a:ext cx="8208962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8" name="Equation" r:id="rId7" imgW="4724400" imgH="571500" progId="Equation.DSMT4">
                  <p:embed/>
                </p:oleObj>
              </mc:Choice>
              <mc:Fallback>
                <p:oleObj name="Equation" r:id="rId7" imgW="4724400" imgH="571500" progId="Equation.DSMT4">
                  <p:embed/>
                  <p:pic>
                    <p:nvPicPr>
                      <p:cNvPr id="0" name="Object 10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990600"/>
                        <a:ext cx="8208962" cy="995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1035"/>
          <p:cNvGraphicFramePr>
            <a:graphicFrameLocks noChangeAspect="1"/>
          </p:cNvGraphicFramePr>
          <p:nvPr/>
        </p:nvGraphicFramePr>
        <p:xfrm>
          <a:off x="1905000" y="4876800"/>
          <a:ext cx="227965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9" name="Equation" r:id="rId9" imgW="1625600" imgH="533400" progId="Equation.DSMT4">
                  <p:embed/>
                </p:oleObj>
              </mc:Choice>
              <mc:Fallback>
                <p:oleObj name="Equation" r:id="rId9" imgW="1625600" imgH="533400" progId="Equation.DSMT4">
                  <p:embed/>
                  <p:pic>
                    <p:nvPicPr>
                      <p:cNvPr id="0" name="Object 10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876800"/>
                        <a:ext cx="2279650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4" name="Object 1036"/>
          <p:cNvGraphicFramePr>
            <a:graphicFrameLocks noChangeAspect="1"/>
          </p:cNvGraphicFramePr>
          <p:nvPr/>
        </p:nvGraphicFramePr>
        <p:xfrm>
          <a:off x="1905000" y="3886200"/>
          <a:ext cx="5697538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0" name="Equation" r:id="rId11" imgW="4064000" imgH="571500" progId="Equation.DSMT4">
                  <p:embed/>
                </p:oleObj>
              </mc:Choice>
              <mc:Fallback>
                <p:oleObj name="Equation" r:id="rId11" imgW="4064000" imgH="571500" progId="Equation.DSMT4">
                  <p:embed/>
                  <p:pic>
                    <p:nvPicPr>
                      <p:cNvPr id="0" name="Object 10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886200"/>
                        <a:ext cx="5697538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5" name="Text Box 1037"/>
          <p:cNvSpPr txBox="1">
            <a:spLocks noChangeArrowheads="1"/>
          </p:cNvSpPr>
          <p:nvPr/>
        </p:nvSpPr>
        <p:spPr bwMode="auto">
          <a:xfrm>
            <a:off x="4648200" y="5181600"/>
            <a:ext cx="4206875" cy="1577975"/>
          </a:xfrm>
          <a:prstGeom prst="rect">
            <a:avLst/>
          </a:prstGeom>
          <a:solidFill>
            <a:schemeClr val="tx1"/>
          </a:solidFill>
          <a:ln w="254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Since the limit is 0 (which is less than 1), the ratio test says that the series converges absolutely no matter what </a:t>
            </a:r>
            <a:r>
              <a:rPr lang="en-US" i="1">
                <a:solidFill>
                  <a:schemeClr val="hlink"/>
                </a:solidFill>
              </a:rPr>
              <a:t>x </a:t>
            </a:r>
            <a:r>
              <a:rPr lang="en-US">
                <a:solidFill>
                  <a:schemeClr val="hlink"/>
                </a:solidFill>
              </a:rPr>
              <a:t>is.  </a:t>
            </a:r>
          </a:p>
        </p:txBody>
      </p:sp>
      <p:graphicFrame>
        <p:nvGraphicFramePr>
          <p:cNvPr id="8206" name="Object 1038"/>
          <p:cNvGraphicFramePr>
            <a:graphicFrameLocks noChangeAspect="1"/>
          </p:cNvGraphicFramePr>
          <p:nvPr/>
        </p:nvGraphicFramePr>
        <p:xfrm>
          <a:off x="1905000" y="5943600"/>
          <a:ext cx="373063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1" name="Equation" r:id="rId13" imgW="266469" imgH="190335" progId="Equation.DSMT4">
                  <p:embed/>
                </p:oleObj>
              </mc:Choice>
              <mc:Fallback>
                <p:oleObj name="Equation" r:id="rId13" imgW="266469" imgH="190335" progId="Equation.DSMT4">
                  <p:embed/>
                  <p:pic>
                    <p:nvPicPr>
                      <p:cNvPr id="0" name="Object 10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943600"/>
                        <a:ext cx="373063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7" name="AutoShape 1039"/>
          <p:cNvSpPr>
            <a:spLocks noChangeArrowheads="1"/>
          </p:cNvSpPr>
          <p:nvPr/>
        </p:nvSpPr>
        <p:spPr bwMode="auto">
          <a:xfrm>
            <a:off x="2667000" y="5943600"/>
            <a:ext cx="1676400" cy="304800"/>
          </a:xfrm>
          <a:prstGeom prst="rightArrow">
            <a:avLst>
              <a:gd name="adj1" fmla="val 50000"/>
              <a:gd name="adj2" fmla="val 1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4724400" y="2971800"/>
            <a:ext cx="3830638" cy="569913"/>
            <a:chOff x="4724400" y="2971800"/>
            <a:chExt cx="3830638" cy="569913"/>
          </a:xfrm>
        </p:grpSpPr>
        <p:graphicFrame>
          <p:nvGraphicFramePr>
            <p:cNvPr id="10248" name="Object 9"/>
            <p:cNvGraphicFramePr>
              <a:graphicFrameLocks noChangeAspect="1"/>
            </p:cNvGraphicFramePr>
            <p:nvPr/>
          </p:nvGraphicFramePr>
          <p:xfrm>
            <a:off x="6391275" y="3240088"/>
            <a:ext cx="360362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72" name="Equation" r:id="rId15" imgW="228600" imgH="190440" progId="Equation.DSMT4">
                    <p:embed/>
                  </p:oleObj>
                </mc:Choice>
                <mc:Fallback>
                  <p:oleObj name="Equation" r:id="rId15" imgW="228600" imgH="19044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91275" y="3240088"/>
                          <a:ext cx="360362" cy="301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4" name="Line 8"/>
            <p:cNvSpPr>
              <a:spLocks noChangeShapeType="1"/>
            </p:cNvSpPr>
            <p:nvPr/>
          </p:nvSpPr>
          <p:spPr bwMode="auto">
            <a:xfrm>
              <a:off x="4724400" y="3048000"/>
              <a:ext cx="3830638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arrow" w="lg" len="med"/>
              <a:tailEnd type="arrow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Oval 19"/>
            <p:cNvSpPr>
              <a:spLocks noChangeArrowheads="1"/>
            </p:cNvSpPr>
            <p:nvPr/>
          </p:nvSpPr>
          <p:spPr bwMode="auto">
            <a:xfrm>
              <a:off x="6497637" y="2971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205" grpId="0" animBg="1" autoUpdateAnimBg="0"/>
      <p:bldP spid="820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5024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Now you work out the convergence of  </a:t>
            </a:r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609600" y="990600"/>
          <a:ext cx="8053388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6" name="Equation" r:id="rId3" imgW="4635360" imgH="571320" progId="Equation.DSMT4">
                  <p:embed/>
                </p:oleObj>
              </mc:Choice>
              <mc:Fallback>
                <p:oleObj name="Equation" r:id="rId3" imgW="4635360" imgH="5713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990600"/>
                        <a:ext cx="8053388" cy="995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48" name="Picture 20" descr="j02341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3429000"/>
            <a:ext cx="19526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9" name="AutoShape 21"/>
          <p:cNvSpPr>
            <a:spLocks noChangeArrowheads="1"/>
          </p:cNvSpPr>
          <p:nvPr/>
        </p:nvSpPr>
        <p:spPr bwMode="auto">
          <a:xfrm>
            <a:off x="4953000" y="2438400"/>
            <a:ext cx="4191000" cy="14478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Don’t forget those absolute values!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5024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Now you work out the convergence of  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81000" y="2133600"/>
            <a:ext cx="5160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We start by setting up the ratio test limit.</a:t>
            </a: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263525" y="2590800"/>
          <a:ext cx="1922463" cy="154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1" name="Equation" r:id="rId3" imgW="1371600" imgH="1104900" progId="Equation.DSMT4">
                  <p:embed/>
                </p:oleObj>
              </mc:Choice>
              <mc:Fallback>
                <p:oleObj name="Equation" r:id="rId3" imgW="1371600" imgH="11049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" y="2590800"/>
                        <a:ext cx="1922463" cy="154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289175" y="2909888"/>
          <a:ext cx="20828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2" name="Equation" r:id="rId5" imgW="1485900" imgH="596900" progId="Equation.DSMT4">
                  <p:embed/>
                </p:oleObj>
              </mc:Choice>
              <mc:Fallback>
                <p:oleObj name="Equation" r:id="rId5" imgW="1485900" imgH="5969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9175" y="2909888"/>
                        <a:ext cx="2082800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6"/>
          <p:cNvGraphicFramePr>
            <a:graphicFrameLocks noChangeAspect="1"/>
          </p:cNvGraphicFramePr>
          <p:nvPr/>
        </p:nvGraphicFramePr>
        <p:xfrm>
          <a:off x="609600" y="990600"/>
          <a:ext cx="8053388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3" name="Equation" r:id="rId7" imgW="4635500" imgH="571500" progId="Equation.DSMT4">
                  <p:embed/>
                </p:oleObj>
              </mc:Choice>
              <mc:Fallback>
                <p:oleObj name="Equation" r:id="rId7" imgW="4635500" imgH="5715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990600"/>
                        <a:ext cx="8053388" cy="995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2667000" y="3886200"/>
            <a:ext cx="2971800" cy="482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What does this tell us?</a:t>
            </a:r>
            <a:r>
              <a:rPr lang="en-US">
                <a:solidFill>
                  <a:schemeClr val="hlink"/>
                </a:solidFill>
              </a:rPr>
              <a:t>  </a:t>
            </a:r>
          </a:p>
        </p:txBody>
      </p:sp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4630738" y="2971800"/>
          <a:ext cx="202882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4" name="Equation" r:id="rId9" imgW="1447172" imgH="482391" progId="Equation.DSMT4">
                  <p:embed/>
                </p:oleObj>
              </mc:Choice>
              <mc:Fallback>
                <p:oleObj name="Equation" r:id="rId9" imgW="1447172" imgH="482391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0738" y="2971800"/>
                        <a:ext cx="2028825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6781800" y="3048000"/>
          <a:ext cx="8001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5" name="Equation" r:id="rId11" imgW="571252" imgH="266584" progId="Equation.DSMT4">
                  <p:embed/>
                </p:oleObj>
              </mc:Choice>
              <mc:Fallback>
                <p:oleObj name="Equation" r:id="rId11" imgW="571252" imgH="266584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048000"/>
                        <a:ext cx="800100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457200" y="4724400"/>
            <a:ext cx="8001000" cy="1577975"/>
          </a:xfrm>
          <a:prstGeom prst="rect">
            <a:avLst/>
          </a:prstGeom>
          <a:solidFill>
            <a:schemeClr val="tx1"/>
          </a:solidFill>
          <a:ln w="254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>
                <a:solidFill>
                  <a:schemeClr val="hlink"/>
                </a:solidFill>
              </a:rPr>
              <a:t>The power series converges absolutely when | </a:t>
            </a:r>
            <a:r>
              <a:rPr lang="en-US" i="1">
                <a:solidFill>
                  <a:schemeClr val="hlink"/>
                </a:solidFill>
              </a:rPr>
              <a:t>x</a:t>
            </a:r>
            <a:r>
              <a:rPr lang="en-US">
                <a:solidFill>
                  <a:schemeClr val="hlink"/>
                </a:solidFill>
              </a:rPr>
              <a:t>+3| &lt; 1.  </a:t>
            </a:r>
          </a:p>
          <a:p>
            <a:pPr>
              <a:buFontTx/>
              <a:buChar char="•"/>
            </a:pPr>
            <a:r>
              <a:rPr lang="en-US">
                <a:solidFill>
                  <a:schemeClr val="hlink"/>
                </a:solidFill>
              </a:rPr>
              <a:t>The power series diverges when | </a:t>
            </a:r>
            <a:r>
              <a:rPr lang="en-US" i="1">
                <a:solidFill>
                  <a:schemeClr val="hlink"/>
                </a:solidFill>
              </a:rPr>
              <a:t>x</a:t>
            </a:r>
            <a:r>
              <a:rPr lang="en-US">
                <a:solidFill>
                  <a:schemeClr val="hlink"/>
                </a:solidFill>
              </a:rPr>
              <a:t>+3 | &gt; 1.  </a:t>
            </a:r>
          </a:p>
          <a:p>
            <a:pPr>
              <a:buFontTx/>
              <a:buChar char="•"/>
            </a:pPr>
            <a:r>
              <a:rPr lang="en-US">
                <a:solidFill>
                  <a:schemeClr val="hlink"/>
                </a:solidFill>
              </a:rPr>
              <a:t>The ratio test is inconclusive for </a:t>
            </a:r>
            <a:r>
              <a:rPr lang="en-US" i="1">
                <a:solidFill>
                  <a:schemeClr val="hlink"/>
                </a:solidFill>
              </a:rPr>
              <a:t>x = -</a:t>
            </a:r>
            <a:r>
              <a:rPr lang="en-US">
                <a:solidFill>
                  <a:schemeClr val="hlink"/>
                </a:solidFill>
              </a:rPr>
              <a:t>4 and </a:t>
            </a:r>
            <a:r>
              <a:rPr lang="en-US" i="1">
                <a:solidFill>
                  <a:schemeClr val="hlink"/>
                </a:solidFill>
              </a:rPr>
              <a:t>x = -</a:t>
            </a:r>
            <a:r>
              <a:rPr lang="en-US">
                <a:solidFill>
                  <a:schemeClr val="hlink"/>
                </a:solidFill>
              </a:rPr>
              <a:t>2</a:t>
            </a:r>
            <a:r>
              <a:rPr lang="en-US" i="1">
                <a:solidFill>
                  <a:schemeClr val="hlink"/>
                </a:solidFill>
              </a:rPr>
              <a:t>.</a:t>
            </a:r>
            <a:r>
              <a:rPr lang="en-US">
                <a:solidFill>
                  <a:schemeClr val="hlink"/>
                </a:solidFill>
              </a:rPr>
              <a:t>  (Test these separately… what happens?)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13" grpId="0" animBg="1" autoUpdateAnimBg="0"/>
      <p:bldP spid="2151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Convergence of Power Series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609600" y="1524000"/>
            <a:ext cx="748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What patterns can we see?  What conclusions can we draw?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33400" y="2133600"/>
            <a:ext cx="71786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When we apply the ratio test, the limit will always be either 0 or some positive number times </a:t>
            </a:r>
            <a:r>
              <a:rPr lang="en-US" i="1"/>
              <a:t>| x – x</a:t>
            </a:r>
            <a:r>
              <a:rPr lang="en-US" baseline="-25000"/>
              <a:t>0</a:t>
            </a:r>
            <a:r>
              <a:rPr lang="en-US" i="1" baseline="-25000"/>
              <a:t> </a:t>
            </a:r>
            <a:r>
              <a:rPr lang="en-US" i="1"/>
              <a:t>|</a:t>
            </a:r>
            <a:r>
              <a:rPr lang="en-US"/>
              <a:t>. (Actually, it could be </a:t>
            </a:r>
            <a:r>
              <a:rPr lang="en-US">
                <a:sym typeface="Symbol" pitchFamily="18" charset="2"/>
              </a:rPr>
              <a:t>, too.  What would this mean?)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81000" y="3429000"/>
            <a:ext cx="6477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If the limit is 0, the ratio test tells us that the power series converges absolutely for all </a:t>
            </a:r>
            <a:r>
              <a:rPr lang="en-US" i="1"/>
              <a:t>x</a:t>
            </a:r>
            <a:r>
              <a:rPr lang="en-US"/>
              <a:t>.</a:t>
            </a:r>
          </a:p>
          <a:p>
            <a:endParaRPr lang="en-US"/>
          </a:p>
          <a:p>
            <a:pPr>
              <a:buFontTx/>
              <a:buChar char="•"/>
            </a:pPr>
            <a:r>
              <a:rPr lang="en-US"/>
              <a:t>If the limit is </a:t>
            </a:r>
            <a:r>
              <a:rPr lang="en-US" i="1"/>
              <a:t>k | x - x</a:t>
            </a:r>
            <a:r>
              <a:rPr lang="en-US" i="1" baseline="-25000"/>
              <a:t>0 </a:t>
            </a:r>
            <a:r>
              <a:rPr lang="en-US" i="1"/>
              <a:t>|</a:t>
            </a:r>
            <a:r>
              <a:rPr lang="en-US"/>
              <a:t>, the ratio test tells us that the series converges absolutely when </a:t>
            </a:r>
            <a:r>
              <a:rPr lang="en-US" i="1"/>
              <a:t>k | x - x</a:t>
            </a:r>
            <a:r>
              <a:rPr lang="en-US" baseline="-25000"/>
              <a:t>0</a:t>
            </a:r>
            <a:r>
              <a:rPr lang="en-US" i="1" baseline="-25000"/>
              <a:t> </a:t>
            </a:r>
            <a:r>
              <a:rPr lang="en-US"/>
              <a:t>| &lt; 1</a:t>
            </a:r>
            <a:r>
              <a:rPr lang="en-US" i="1"/>
              <a:t>.  </a:t>
            </a:r>
            <a:r>
              <a:rPr lang="en-US"/>
              <a:t>It diverges when </a:t>
            </a:r>
            <a:r>
              <a:rPr lang="en-US" i="1"/>
              <a:t>k | x - x</a:t>
            </a:r>
            <a:r>
              <a:rPr lang="en-US" baseline="-25000"/>
              <a:t>0</a:t>
            </a:r>
            <a:r>
              <a:rPr lang="en-US" i="1" baseline="-25000"/>
              <a:t> </a:t>
            </a:r>
            <a:r>
              <a:rPr lang="en-US"/>
              <a:t>| &gt; 1</a:t>
            </a:r>
            <a:r>
              <a:rPr lang="en-US" i="1"/>
              <a:t>.  </a:t>
            </a:r>
            <a:r>
              <a:rPr lang="en-US"/>
              <a:t>It fails to tell us anything if </a:t>
            </a:r>
            <a:r>
              <a:rPr lang="en-US" i="1"/>
              <a:t>k | x - x</a:t>
            </a:r>
            <a:r>
              <a:rPr lang="en-US" baseline="-25000"/>
              <a:t>0</a:t>
            </a:r>
            <a:r>
              <a:rPr lang="en-US" i="1" baseline="-25000"/>
              <a:t> </a:t>
            </a:r>
            <a:r>
              <a:rPr lang="en-US"/>
              <a:t>| = 1</a:t>
            </a:r>
            <a:r>
              <a:rPr lang="en-US" i="1"/>
              <a:t>.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629400" y="4648200"/>
            <a:ext cx="2682875" cy="1371600"/>
            <a:chOff x="4176" y="2928"/>
            <a:chExt cx="1690" cy="864"/>
          </a:xfrm>
        </p:grpSpPr>
        <p:sp>
          <p:nvSpPr>
            <p:cNvPr id="20487" name="AutoShape 8"/>
            <p:cNvSpPr>
              <a:spLocks noChangeArrowheads="1"/>
            </p:cNvSpPr>
            <p:nvPr/>
          </p:nvSpPr>
          <p:spPr bwMode="auto">
            <a:xfrm>
              <a:off x="4176" y="2928"/>
              <a:ext cx="1584" cy="864"/>
            </a:xfrm>
            <a:prstGeom prst="leftArrowCallout">
              <a:avLst>
                <a:gd name="adj1" fmla="val 25000"/>
                <a:gd name="adj2" fmla="val 25000"/>
                <a:gd name="adj3" fmla="val 30556"/>
                <a:gd name="adj4" fmla="val 7631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129" name="Text Box 9"/>
            <p:cNvSpPr txBox="1">
              <a:spLocks noChangeArrowheads="1"/>
            </p:cNvSpPr>
            <p:nvPr/>
          </p:nvSpPr>
          <p:spPr bwMode="auto">
            <a:xfrm>
              <a:off x="4656" y="3120"/>
              <a:ext cx="1210" cy="523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What does this tell us?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utoUpdateAnimBg="0"/>
      <p:bldP spid="512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660400" y="4343400"/>
          <a:ext cx="7223125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2" name="Equation" r:id="rId3" imgW="3632200" imgH="457200" progId="Equation.DSMT4">
                  <p:embed/>
                </p:oleObj>
              </mc:Choice>
              <mc:Fallback>
                <p:oleObj name="Equation" r:id="rId3" imgW="363220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4343400"/>
                        <a:ext cx="7223125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685800" y="5105400"/>
          <a:ext cx="557847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3" name="Equation" r:id="rId5" imgW="2781300" imgH="457200" progId="Equation.DSMT4">
                  <p:embed/>
                </p:oleObj>
              </mc:Choice>
              <mc:Fallback>
                <p:oleObj name="Equation" r:id="rId5" imgW="27813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105400"/>
                        <a:ext cx="5578475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685800" y="5949950"/>
          <a:ext cx="5018088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4" name="Equation" r:id="rId7" imgW="2527300" imgH="457200" progId="Equation.DSMT4">
                  <p:embed/>
                </p:oleObj>
              </mc:Choice>
              <mc:Fallback>
                <p:oleObj name="Equation" r:id="rId7" imgW="25273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949950"/>
                        <a:ext cx="5018088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228600" y="711200"/>
            <a:ext cx="6870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2"/>
                </a:solidFill>
              </a:rPr>
              <a:t>Suppose that the limit given by the ratio test is</a:t>
            </a:r>
            <a:r>
              <a:rPr lang="en-US" sz="2800"/>
              <a:t> </a:t>
            </a:r>
          </a:p>
        </p:txBody>
      </p:sp>
      <p:graphicFrame>
        <p:nvGraphicFramePr>
          <p:cNvPr id="12306" name="Object 18"/>
          <p:cNvGraphicFramePr>
            <a:graphicFrameLocks noChangeAspect="1"/>
          </p:cNvGraphicFramePr>
          <p:nvPr/>
        </p:nvGraphicFramePr>
        <p:xfrm>
          <a:off x="7010400" y="762000"/>
          <a:ext cx="153193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5" name="Equation" r:id="rId9" imgW="704816" imgH="228575" progId="Equation.DSMT4">
                  <p:embed/>
                </p:oleObj>
              </mc:Choice>
              <mc:Fallback>
                <p:oleObj name="Equation" r:id="rId9" imgW="704816" imgH="228575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762000"/>
                        <a:ext cx="1531938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914400" y="1524000"/>
            <a:ext cx="717867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We need to consider separately the cases when </a:t>
            </a:r>
          </a:p>
          <a:p>
            <a:endParaRPr lang="en-US"/>
          </a:p>
          <a:p>
            <a:pPr>
              <a:buFontTx/>
              <a:buChar char="•"/>
            </a:pPr>
            <a:r>
              <a:rPr lang="en-US"/>
              <a:t> </a:t>
            </a:r>
            <a:r>
              <a:rPr lang="en-US" i="1"/>
              <a:t>k </a:t>
            </a:r>
            <a:r>
              <a:rPr lang="en-US"/>
              <a:t>| </a:t>
            </a:r>
            <a:r>
              <a:rPr lang="en-US" i="1"/>
              <a:t>x - x</a:t>
            </a:r>
            <a:r>
              <a:rPr lang="en-US" baseline="-25000"/>
              <a:t>0</a:t>
            </a:r>
            <a:r>
              <a:rPr lang="en-US" i="1" baseline="-25000"/>
              <a:t> </a:t>
            </a:r>
            <a:r>
              <a:rPr lang="en-US"/>
              <a:t>| &lt; 1 (the ratio test guarantees convergence),</a:t>
            </a:r>
          </a:p>
          <a:p>
            <a:pPr>
              <a:buFontTx/>
              <a:buChar char="•"/>
            </a:pPr>
            <a:r>
              <a:rPr lang="en-US" i="1"/>
              <a:t> k </a:t>
            </a:r>
            <a:r>
              <a:rPr lang="en-US"/>
              <a:t>| </a:t>
            </a:r>
            <a:r>
              <a:rPr lang="en-US" i="1"/>
              <a:t>x - x</a:t>
            </a:r>
            <a:r>
              <a:rPr lang="en-US" baseline="-25000"/>
              <a:t>0</a:t>
            </a:r>
            <a:r>
              <a:rPr lang="en-US" i="1" baseline="-25000"/>
              <a:t> </a:t>
            </a:r>
            <a:r>
              <a:rPr lang="en-US"/>
              <a:t>| &gt; 1 (the ratio test guarantees divergence), and </a:t>
            </a:r>
          </a:p>
          <a:p>
            <a:pPr>
              <a:buFontTx/>
              <a:buChar char="•"/>
            </a:pPr>
            <a:r>
              <a:rPr lang="en-US" i="1"/>
              <a:t> k </a:t>
            </a:r>
            <a:r>
              <a:rPr lang="en-US"/>
              <a:t>| </a:t>
            </a:r>
            <a:r>
              <a:rPr lang="en-US" i="1"/>
              <a:t>x - x</a:t>
            </a:r>
            <a:r>
              <a:rPr lang="en-US" baseline="-25000"/>
              <a:t>0</a:t>
            </a:r>
            <a:r>
              <a:rPr lang="en-US" i="1" baseline="-25000"/>
              <a:t> </a:t>
            </a:r>
            <a:r>
              <a:rPr lang="en-US"/>
              <a:t>| = 1 (the ratio test is inconclusive).</a:t>
            </a:r>
          </a:p>
          <a:p>
            <a:pPr>
              <a:buFontTx/>
              <a:buChar char="•"/>
            </a:pPr>
            <a:endParaRPr lang="en-US"/>
          </a:p>
          <a:p>
            <a:r>
              <a:rPr lang="en-US"/>
              <a:t>This means that . . . </a:t>
            </a:r>
          </a:p>
        </p:txBody>
      </p:sp>
      <p:sp>
        <p:nvSpPr>
          <p:cNvPr id="12308" name="AutoShape 20"/>
          <p:cNvSpPr>
            <a:spLocks noChangeArrowheads="1"/>
          </p:cNvSpPr>
          <p:nvPr/>
        </p:nvSpPr>
        <p:spPr bwMode="auto">
          <a:xfrm>
            <a:off x="3505200" y="3429000"/>
            <a:ext cx="4800600" cy="762000"/>
          </a:xfrm>
          <a:prstGeom prst="cloudCallout">
            <a:avLst>
              <a:gd name="adj1" fmla="val -52745"/>
              <a:gd name="adj2" fmla="val 9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Recall that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 0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5" grpId="0"/>
      <p:bldP spid="12307" grpId="0" build="p"/>
      <p:bldP spid="1230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Recap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609600" y="1828800"/>
          <a:ext cx="7223125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0" name="Equation" r:id="rId3" imgW="3619567" imgH="447693" progId="Equation.DSMT4">
                  <p:embed/>
                </p:oleObj>
              </mc:Choice>
              <mc:Fallback>
                <p:oleObj name="Equation" r:id="rId3" imgW="3619567" imgH="44769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828800"/>
                        <a:ext cx="7223125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609600" y="2743200"/>
          <a:ext cx="557847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1" name="Equation" r:id="rId5" imgW="2771792" imgH="447693" progId="Equation.DSMT4">
                  <p:embed/>
                </p:oleObj>
              </mc:Choice>
              <mc:Fallback>
                <p:oleObj name="Equation" r:id="rId5" imgW="2771792" imgH="44769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743200"/>
                        <a:ext cx="5578475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558800" y="3733800"/>
          <a:ext cx="51181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2" name="Equation" r:id="rId7" imgW="2571649" imgH="447693" progId="Equation.DSMT4">
                  <p:embed/>
                </p:oleObj>
              </mc:Choice>
              <mc:Fallback>
                <p:oleObj name="Equation" r:id="rId7" imgW="2571649" imgH="44769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3733800"/>
                        <a:ext cx="5118100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1219200" y="5105400"/>
            <a:ext cx="66294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4267200" y="5334000"/>
          <a:ext cx="3603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3" name="Equation" r:id="rId9" imgW="190417" imgH="241195" progId="Equation.DSMT4">
                  <p:embed/>
                </p:oleObj>
              </mc:Choice>
              <mc:Fallback>
                <p:oleObj name="Equation" r:id="rId9" imgW="190417" imgH="24119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334000"/>
                        <a:ext cx="36036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5591175" y="5129213"/>
          <a:ext cx="912813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4" name="Equation" r:id="rId11" imgW="482600" imgH="457200" progId="Equation.DSMT4">
                  <p:embed/>
                </p:oleObj>
              </mc:Choice>
              <mc:Fallback>
                <p:oleObj name="Equation" r:id="rId11" imgW="48260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175" y="5129213"/>
                        <a:ext cx="912813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2459038" y="5238750"/>
          <a:ext cx="1081087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5" name="Equation" r:id="rId13" imgW="571252" imgH="342751" progId="Equation.DSMT4">
                  <p:embed/>
                </p:oleObj>
              </mc:Choice>
              <mc:Fallback>
                <p:oleObj name="Equation" r:id="rId13" imgW="571252" imgH="342751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038" y="5238750"/>
                        <a:ext cx="1081087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6096000" y="5105400"/>
            <a:ext cx="1752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5943600" y="5029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Oval 12"/>
          <p:cNvSpPr>
            <a:spLocks noChangeArrowheads="1"/>
          </p:cNvSpPr>
          <p:nvPr/>
        </p:nvSpPr>
        <p:spPr bwMode="auto">
          <a:xfrm>
            <a:off x="2819400" y="5029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971800" y="5105400"/>
            <a:ext cx="2971800" cy="0"/>
            <a:chOff x="1872" y="3216"/>
            <a:chExt cx="1872" cy="0"/>
          </a:xfrm>
        </p:grpSpPr>
        <p:sp>
          <p:nvSpPr>
            <p:cNvPr id="14363" name="Line 14"/>
            <p:cNvSpPr>
              <a:spLocks noChangeShapeType="1"/>
            </p:cNvSpPr>
            <p:nvPr/>
          </p:nvSpPr>
          <p:spPr bwMode="auto">
            <a:xfrm>
              <a:off x="1872" y="3216"/>
              <a:ext cx="912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15"/>
            <p:cNvSpPr>
              <a:spLocks noChangeShapeType="1"/>
            </p:cNvSpPr>
            <p:nvPr/>
          </p:nvSpPr>
          <p:spPr bwMode="auto">
            <a:xfrm>
              <a:off x="2832" y="3216"/>
              <a:ext cx="912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990600" y="5105400"/>
            <a:ext cx="1828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7" name="Oval 17"/>
          <p:cNvSpPr>
            <a:spLocks noChangeArrowheads="1"/>
          </p:cNvSpPr>
          <p:nvPr/>
        </p:nvSpPr>
        <p:spPr bwMode="auto">
          <a:xfrm>
            <a:off x="4343400" y="5029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Oval 18"/>
          <p:cNvSpPr>
            <a:spLocks noChangeArrowheads="1"/>
          </p:cNvSpPr>
          <p:nvPr/>
        </p:nvSpPr>
        <p:spPr bwMode="auto">
          <a:xfrm>
            <a:off x="2819400" y="5029200"/>
            <a:ext cx="152400" cy="1524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Oval 19"/>
          <p:cNvSpPr>
            <a:spLocks noChangeArrowheads="1"/>
          </p:cNvSpPr>
          <p:nvPr/>
        </p:nvSpPr>
        <p:spPr bwMode="auto">
          <a:xfrm>
            <a:off x="5943600" y="5029200"/>
            <a:ext cx="152400" cy="1524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2971800" y="3124200"/>
            <a:ext cx="5791200" cy="1905000"/>
            <a:chOff x="1872" y="1968"/>
            <a:chExt cx="3648" cy="1200"/>
          </a:xfrm>
        </p:grpSpPr>
        <p:grpSp>
          <p:nvGrpSpPr>
            <p:cNvPr id="14355" name="Group 25"/>
            <p:cNvGrpSpPr>
              <a:grpSpLocks/>
            </p:cNvGrpSpPr>
            <p:nvPr/>
          </p:nvGrpSpPr>
          <p:grpSpPr bwMode="auto">
            <a:xfrm>
              <a:off x="3840" y="1968"/>
              <a:ext cx="1680" cy="1008"/>
              <a:chOff x="3840" y="1968"/>
              <a:chExt cx="1680" cy="1008"/>
            </a:xfrm>
          </p:grpSpPr>
          <p:sp>
            <p:nvSpPr>
              <p:cNvPr id="14361" name="AutoShape 24"/>
              <p:cNvSpPr>
                <a:spLocks noChangeArrowheads="1"/>
              </p:cNvSpPr>
              <p:nvPr/>
            </p:nvSpPr>
            <p:spPr bwMode="auto">
              <a:xfrm>
                <a:off x="3840" y="1968"/>
                <a:ext cx="1680" cy="1008"/>
              </a:xfrm>
              <a:prstGeom prst="cloudCallout">
                <a:avLst>
                  <a:gd name="adj1" fmla="val -47440"/>
                  <a:gd name="adj2" fmla="val 6339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14362" name="Text Box 22"/>
              <p:cNvSpPr txBox="1">
                <a:spLocks noChangeArrowheads="1"/>
              </p:cNvSpPr>
              <p:nvPr/>
            </p:nvSpPr>
            <p:spPr bwMode="auto">
              <a:xfrm>
                <a:off x="4272" y="2112"/>
                <a:ext cx="960" cy="7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Must test endpoints separately!</a:t>
                </a:r>
              </a:p>
            </p:txBody>
          </p:sp>
        </p:grpSp>
        <p:sp>
          <p:nvSpPr>
            <p:cNvPr id="14356" name="Oval 26"/>
            <p:cNvSpPr>
              <a:spLocks noChangeArrowheads="1"/>
            </p:cNvSpPr>
            <p:nvPr/>
          </p:nvSpPr>
          <p:spPr bwMode="auto">
            <a:xfrm>
              <a:off x="1872" y="3072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7" name="Oval 27"/>
            <p:cNvSpPr>
              <a:spLocks noChangeArrowheads="1"/>
            </p:cNvSpPr>
            <p:nvPr/>
          </p:nvSpPr>
          <p:spPr bwMode="auto">
            <a:xfrm rot="-286313">
              <a:off x="2064" y="3024"/>
              <a:ext cx="288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8" name="Oval 28"/>
            <p:cNvSpPr>
              <a:spLocks noChangeArrowheads="1"/>
            </p:cNvSpPr>
            <p:nvPr/>
          </p:nvSpPr>
          <p:spPr bwMode="auto">
            <a:xfrm>
              <a:off x="2400" y="2928"/>
              <a:ext cx="288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9" name="Oval 29"/>
            <p:cNvSpPr>
              <a:spLocks noChangeArrowheads="1"/>
            </p:cNvSpPr>
            <p:nvPr/>
          </p:nvSpPr>
          <p:spPr bwMode="auto">
            <a:xfrm rot="-706098">
              <a:off x="2832" y="2832"/>
              <a:ext cx="480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0" name="Oval 30"/>
            <p:cNvSpPr>
              <a:spLocks noChangeArrowheads="1"/>
            </p:cNvSpPr>
            <p:nvPr/>
          </p:nvSpPr>
          <p:spPr bwMode="auto">
            <a:xfrm rot="-569408">
              <a:off x="3407" y="2680"/>
              <a:ext cx="38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  <p:bldP spid="15370" grpId="0" animBg="1"/>
      <p:bldP spid="15371" grpId="0" animBg="1"/>
      <p:bldP spid="15372" grpId="0" animBg="1"/>
      <p:bldP spid="15376" grpId="0" animBg="1"/>
      <p:bldP spid="15377" grpId="0" animBg="1"/>
      <p:bldP spid="15378" grpId="0" animBg="1"/>
      <p:bldP spid="1537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Conclusions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974725" y="1565275"/>
            <a:ext cx="7712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Theorem:  If we have a power series                      ,</a:t>
            </a:r>
          </a:p>
          <a:p>
            <a:endParaRPr lang="en-US"/>
          </a:p>
          <a:p>
            <a:pPr>
              <a:buFontTx/>
              <a:buChar char="•"/>
            </a:pPr>
            <a:r>
              <a:rPr lang="en-US"/>
              <a:t> It may converge only at </a:t>
            </a:r>
            <a:r>
              <a:rPr lang="en-US" i="1"/>
              <a:t>x = x</a:t>
            </a:r>
            <a:r>
              <a:rPr lang="en-US" baseline="-25000"/>
              <a:t>0</a:t>
            </a:r>
            <a:r>
              <a:rPr lang="en-US"/>
              <a:t>.  </a:t>
            </a:r>
          </a:p>
        </p:txBody>
      </p:sp>
      <p:graphicFrame>
        <p:nvGraphicFramePr>
          <p:cNvPr id="13336" name="Object 24"/>
          <p:cNvGraphicFramePr>
            <a:graphicFrameLocks noGrp="1" noChangeAspect="1"/>
          </p:cNvGraphicFramePr>
          <p:nvPr>
            <p:ph idx="1"/>
          </p:nvPr>
        </p:nvGraphicFramePr>
        <p:xfrm>
          <a:off x="5562600" y="1371600"/>
          <a:ext cx="157162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34" name="Equation" r:id="rId3" imgW="857216" imgH="409597" progId="Equation.DSMT4">
                  <p:embed/>
                </p:oleObj>
              </mc:Choice>
              <mc:Fallback>
                <p:oleObj name="Equation" r:id="rId3" imgW="857216" imgH="409597" progId="Equation.DSMT4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371600"/>
                        <a:ext cx="1571625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67" name="Text Box 55"/>
          <p:cNvSpPr txBox="1">
            <a:spLocks noChangeArrowheads="1"/>
          </p:cNvSpPr>
          <p:nvPr/>
        </p:nvSpPr>
        <p:spPr bwMode="auto">
          <a:xfrm>
            <a:off x="1066800" y="3733800"/>
            <a:ext cx="685078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It may converge for all </a:t>
            </a:r>
            <a:r>
              <a:rPr lang="en-US" i="1" dirty="0"/>
              <a:t>x</a:t>
            </a:r>
            <a:r>
              <a:rPr lang="en-US" dirty="0"/>
              <a:t>.  </a:t>
            </a:r>
            <a:endParaRPr lang="en-US" dirty="0" smtClean="0"/>
          </a:p>
          <a:p>
            <a:pPr>
              <a:buFontTx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>
              <a:buFontTx/>
              <a:buChar char="•"/>
            </a:pPr>
            <a:r>
              <a:rPr lang="en-US" dirty="0" smtClean="0"/>
              <a:t>It </a:t>
            </a:r>
            <a:r>
              <a:rPr lang="en-US" dirty="0"/>
              <a:t>may converge on a finite interval centered at </a:t>
            </a:r>
            <a:r>
              <a:rPr lang="en-US" i="1" dirty="0"/>
              <a:t>x=x</a:t>
            </a:r>
            <a:r>
              <a:rPr lang="en-US" i="1" baseline="-25000" dirty="0"/>
              <a:t>0</a:t>
            </a:r>
            <a:r>
              <a:rPr lang="en-US" dirty="0"/>
              <a:t>. </a:t>
            </a:r>
          </a:p>
        </p:txBody>
      </p:sp>
      <p:grpSp>
        <p:nvGrpSpPr>
          <p:cNvPr id="2" name="Group 6"/>
          <p:cNvGrpSpPr/>
          <p:nvPr/>
        </p:nvGrpSpPr>
        <p:grpSpPr>
          <a:xfrm>
            <a:off x="792162" y="6081006"/>
            <a:ext cx="3962401" cy="609600"/>
            <a:chOff x="792162" y="6081006"/>
            <a:chExt cx="3962401" cy="609600"/>
          </a:xfrm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1936750" y="6157206"/>
              <a:ext cx="1717675" cy="0"/>
              <a:chOff x="1872" y="3216"/>
              <a:chExt cx="1872" cy="0"/>
            </a:xfrm>
          </p:grpSpPr>
          <p:sp>
            <p:nvSpPr>
              <p:cNvPr id="15384" name="Line 10"/>
              <p:cNvSpPr>
                <a:spLocks noChangeShapeType="1"/>
              </p:cNvSpPr>
              <p:nvPr/>
            </p:nvSpPr>
            <p:spPr bwMode="auto">
              <a:xfrm>
                <a:off x="1872" y="3216"/>
                <a:ext cx="912" cy="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5" name="Line 16"/>
              <p:cNvSpPr>
                <a:spLocks noChangeShapeType="1"/>
              </p:cNvSpPr>
              <p:nvPr/>
            </p:nvSpPr>
            <p:spPr bwMode="auto">
              <a:xfrm>
                <a:off x="2832" y="3216"/>
                <a:ext cx="912" cy="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5363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15181743"/>
                </p:ext>
              </p:extLst>
            </p:nvPr>
          </p:nvGraphicFramePr>
          <p:xfrm>
            <a:off x="2620962" y="6309606"/>
            <a:ext cx="300038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035" name="Equation" r:id="rId5" imgW="190417" imgH="241195" progId="Equation.DSMT4">
                    <p:embed/>
                  </p:oleObj>
                </mc:Choice>
                <mc:Fallback>
                  <p:oleObj name="Equation" r:id="rId5" imgW="190417" imgH="241195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0962" y="6309606"/>
                          <a:ext cx="300038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4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53543620"/>
                </p:ext>
              </p:extLst>
            </p:nvPr>
          </p:nvGraphicFramePr>
          <p:xfrm>
            <a:off x="3382962" y="6309606"/>
            <a:ext cx="7620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036" name="Equation" r:id="rId7" imgW="482391" imgH="241195" progId="Equation.DSMT4">
                    <p:embed/>
                  </p:oleObj>
                </mc:Choice>
                <mc:Fallback>
                  <p:oleObj name="Equation" r:id="rId7" imgW="482391" imgH="241195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2962" y="6309606"/>
                          <a:ext cx="762000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5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77621488"/>
                </p:ext>
              </p:extLst>
            </p:nvPr>
          </p:nvGraphicFramePr>
          <p:xfrm>
            <a:off x="1554162" y="6309606"/>
            <a:ext cx="6858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037" name="Equation" r:id="rId9" imgW="482391" imgH="241195" progId="Equation.DSMT4">
                    <p:embed/>
                  </p:oleObj>
                </mc:Choice>
                <mc:Fallback>
                  <p:oleObj name="Equation" r:id="rId9" imgW="482391" imgH="241195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54162" y="6309606"/>
                          <a:ext cx="68580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5" name="Line 8"/>
            <p:cNvSpPr>
              <a:spLocks noChangeShapeType="1"/>
            </p:cNvSpPr>
            <p:nvPr/>
          </p:nvSpPr>
          <p:spPr bwMode="auto">
            <a:xfrm>
              <a:off x="923925" y="6157206"/>
              <a:ext cx="3830638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Line 13"/>
            <p:cNvSpPr>
              <a:spLocks noChangeShapeType="1"/>
            </p:cNvSpPr>
            <p:nvPr/>
          </p:nvSpPr>
          <p:spPr bwMode="auto">
            <a:xfrm>
              <a:off x="3741737" y="6157206"/>
              <a:ext cx="101282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none" w="lg" len="med"/>
              <a:tailEnd type="arrow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Oval 14"/>
            <p:cNvSpPr>
              <a:spLocks noChangeArrowheads="1"/>
            </p:cNvSpPr>
            <p:nvPr/>
          </p:nvSpPr>
          <p:spPr bwMode="auto">
            <a:xfrm>
              <a:off x="3611562" y="6081006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8" name="Oval 15"/>
            <p:cNvSpPr>
              <a:spLocks noChangeArrowheads="1"/>
            </p:cNvSpPr>
            <p:nvPr/>
          </p:nvSpPr>
          <p:spPr bwMode="auto">
            <a:xfrm>
              <a:off x="1849437" y="6081006"/>
              <a:ext cx="161925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9" name="Line 17"/>
            <p:cNvSpPr>
              <a:spLocks noChangeShapeType="1"/>
            </p:cNvSpPr>
            <p:nvPr/>
          </p:nvSpPr>
          <p:spPr bwMode="auto">
            <a:xfrm>
              <a:off x="792162" y="6157206"/>
              <a:ext cx="105727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arrow" w="lg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Oval 19"/>
            <p:cNvSpPr>
              <a:spLocks noChangeArrowheads="1"/>
            </p:cNvSpPr>
            <p:nvPr/>
          </p:nvSpPr>
          <p:spPr bwMode="auto">
            <a:xfrm>
              <a:off x="2697162" y="6081006"/>
              <a:ext cx="152400" cy="152400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4906962" y="5700006"/>
            <a:ext cx="3962400" cy="914400"/>
            <a:chOff x="3264" y="2208"/>
            <a:chExt cx="2496" cy="576"/>
          </a:xfrm>
        </p:grpSpPr>
        <p:sp>
          <p:nvSpPr>
            <p:cNvPr id="15382" name="AutoShape 64"/>
            <p:cNvSpPr>
              <a:spLocks noChangeArrowheads="1"/>
            </p:cNvSpPr>
            <p:nvPr/>
          </p:nvSpPr>
          <p:spPr bwMode="auto">
            <a:xfrm>
              <a:off x="3264" y="2208"/>
              <a:ext cx="2496" cy="576"/>
            </a:xfrm>
            <a:prstGeom prst="leftArrowCallout">
              <a:avLst>
                <a:gd name="adj1" fmla="val 25000"/>
                <a:gd name="adj2" fmla="val 25000"/>
                <a:gd name="adj3" fmla="val 72222"/>
                <a:gd name="adj4" fmla="val 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5383" name="Text Box 65"/>
            <p:cNvSpPr txBox="1">
              <a:spLocks noChangeArrowheads="1"/>
            </p:cNvSpPr>
            <p:nvPr/>
          </p:nvSpPr>
          <p:spPr bwMode="auto">
            <a:xfrm>
              <a:off x="4128" y="2208"/>
              <a:ext cx="159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/>
                <a:t>Radius of conv. is </a:t>
              </a:r>
              <a:r>
                <a:rPr lang="en-US" i="1" dirty="0"/>
                <a:t>R</a:t>
              </a:r>
              <a:r>
                <a:rPr lang="en-US" dirty="0"/>
                <a:t>.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1806570" y="2895600"/>
            <a:ext cx="2716217" cy="742950"/>
            <a:chOff x="2018" y="1836"/>
            <a:chExt cx="1711" cy="468"/>
          </a:xfrm>
        </p:grpSpPr>
        <p:sp>
          <p:nvSpPr>
            <p:cNvPr id="15390" name="Line 40"/>
            <p:cNvSpPr>
              <a:spLocks noChangeShapeType="1"/>
            </p:cNvSpPr>
            <p:nvPr/>
          </p:nvSpPr>
          <p:spPr bwMode="auto">
            <a:xfrm>
              <a:off x="2018" y="1884"/>
              <a:ext cx="1711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arrow" w="lg" len="med"/>
              <a:tailEnd type="arrow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Oval 51"/>
            <p:cNvSpPr>
              <a:spLocks noChangeArrowheads="1"/>
            </p:cNvSpPr>
            <p:nvPr/>
          </p:nvSpPr>
          <p:spPr bwMode="auto">
            <a:xfrm>
              <a:off x="2771" y="18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5366" name="Object 54"/>
            <p:cNvGraphicFramePr>
              <a:graphicFrameLocks noChangeAspect="1"/>
            </p:cNvGraphicFramePr>
            <p:nvPr/>
          </p:nvGraphicFramePr>
          <p:xfrm>
            <a:off x="2736" y="2016"/>
            <a:ext cx="227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038" name="Equation" r:id="rId11" imgW="190417" imgH="241195" progId="Equation.DSMT4">
                    <p:embed/>
                  </p:oleObj>
                </mc:Choice>
                <mc:Fallback>
                  <p:oleObj name="Equation" r:id="rId11" imgW="190417" imgH="241195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6" y="2016"/>
                          <a:ext cx="227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5"/>
          <p:cNvGrpSpPr/>
          <p:nvPr/>
        </p:nvGrpSpPr>
        <p:grpSpPr>
          <a:xfrm>
            <a:off x="1393392" y="4442405"/>
            <a:ext cx="3830637" cy="661334"/>
            <a:chOff x="2915443" y="4251325"/>
            <a:chExt cx="3830637" cy="661334"/>
          </a:xfrm>
        </p:grpSpPr>
        <p:sp>
          <p:nvSpPr>
            <p:cNvPr id="32" name="Line 8"/>
            <p:cNvSpPr>
              <a:spLocks noChangeShapeType="1"/>
            </p:cNvSpPr>
            <p:nvPr/>
          </p:nvSpPr>
          <p:spPr bwMode="auto">
            <a:xfrm>
              <a:off x="2915443" y="4327525"/>
              <a:ext cx="3830637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arrow" w="lg" len="med"/>
              <a:tailEnd type="arrow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Oval 19"/>
            <p:cNvSpPr>
              <a:spLocks noChangeArrowheads="1"/>
            </p:cNvSpPr>
            <p:nvPr/>
          </p:nvSpPr>
          <p:spPr bwMode="auto">
            <a:xfrm>
              <a:off x="4688680" y="4251325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4" name="Object 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1972574"/>
                </p:ext>
              </p:extLst>
            </p:nvPr>
          </p:nvGraphicFramePr>
          <p:xfrm>
            <a:off x="4635785" y="4455459"/>
            <a:ext cx="360363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039" name="Equation" r:id="rId12" imgW="190417" imgH="241195" progId="Equation.DSMT4">
                    <p:embed/>
                  </p:oleObj>
                </mc:Choice>
                <mc:Fallback>
                  <p:oleObj name="Equation" r:id="rId12" imgW="190417" imgH="241195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5785" y="4455459"/>
                          <a:ext cx="360363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67"/>
          <p:cNvGrpSpPr>
            <a:grpSpLocks/>
          </p:cNvGrpSpPr>
          <p:nvPr/>
        </p:nvGrpSpPr>
        <p:grpSpPr bwMode="auto">
          <a:xfrm>
            <a:off x="5061401" y="2160307"/>
            <a:ext cx="3962400" cy="914400"/>
            <a:chOff x="3168" y="1344"/>
            <a:chExt cx="2496" cy="576"/>
          </a:xfrm>
        </p:grpSpPr>
        <p:sp>
          <p:nvSpPr>
            <p:cNvPr id="15388" name="AutoShape 59"/>
            <p:cNvSpPr>
              <a:spLocks noChangeArrowheads="1"/>
            </p:cNvSpPr>
            <p:nvPr/>
          </p:nvSpPr>
          <p:spPr bwMode="auto">
            <a:xfrm>
              <a:off x="3168" y="1344"/>
              <a:ext cx="2496" cy="576"/>
            </a:xfrm>
            <a:prstGeom prst="leftArrowCallout">
              <a:avLst>
                <a:gd name="adj1" fmla="val 25000"/>
                <a:gd name="adj2" fmla="val 25000"/>
                <a:gd name="adj3" fmla="val 72222"/>
                <a:gd name="adj4" fmla="val 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5389" name="Text Box 60"/>
            <p:cNvSpPr txBox="1">
              <a:spLocks noChangeArrowheads="1"/>
            </p:cNvSpPr>
            <p:nvPr/>
          </p:nvSpPr>
          <p:spPr bwMode="auto">
            <a:xfrm>
              <a:off x="4032" y="1392"/>
              <a:ext cx="159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/>
                <a:t>Radius of convergence is 0</a:t>
              </a:r>
            </a:p>
          </p:txBody>
        </p:sp>
      </p:grp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5181600" y="3505200"/>
            <a:ext cx="3962400" cy="914400"/>
            <a:chOff x="3264" y="2208"/>
            <a:chExt cx="2496" cy="576"/>
          </a:xfrm>
        </p:grpSpPr>
        <p:sp>
          <p:nvSpPr>
            <p:cNvPr id="15386" name="AutoShape 58"/>
            <p:cNvSpPr>
              <a:spLocks noChangeArrowheads="1"/>
            </p:cNvSpPr>
            <p:nvPr/>
          </p:nvSpPr>
          <p:spPr bwMode="auto">
            <a:xfrm>
              <a:off x="3264" y="2208"/>
              <a:ext cx="2496" cy="576"/>
            </a:xfrm>
            <a:prstGeom prst="leftArrowCallout">
              <a:avLst>
                <a:gd name="adj1" fmla="val 25000"/>
                <a:gd name="adj2" fmla="val 25000"/>
                <a:gd name="adj3" fmla="val 72222"/>
                <a:gd name="adj4" fmla="val 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5387" name="Text Box 61"/>
            <p:cNvSpPr txBox="1">
              <a:spLocks noChangeArrowheads="1"/>
            </p:cNvSpPr>
            <p:nvPr/>
          </p:nvSpPr>
          <p:spPr bwMode="auto">
            <a:xfrm>
              <a:off x="4128" y="2208"/>
              <a:ext cx="159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/>
                <a:t>Radius of conv. is infinite.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3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5" grpId="0" build="p"/>
      <p:bldP spid="133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some examples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746125" y="1870075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Consider the following example series:</a:t>
            </a: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4114800" y="2895600"/>
          <a:ext cx="120015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3" imgW="444307" imgH="507780" progId="Equation.DSMT4">
                  <p:embed/>
                </p:oleObj>
              </mc:Choice>
              <mc:Fallback>
                <p:oleObj name="Equation" r:id="rId3" imgW="444307" imgH="5077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895600"/>
                        <a:ext cx="120015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838200" y="5029200"/>
            <a:ext cx="7315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What does our intuition tell us about the convergence or divergence of this series?  </a:t>
            </a:r>
          </a:p>
          <a:p>
            <a:pPr>
              <a:buFontTx/>
              <a:buChar char="•"/>
            </a:pPr>
            <a:r>
              <a:rPr lang="en-US"/>
              <a:t>What test should we use to confirm our intuition?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build="p" autoUpdateAnimBg="0" advAuto="20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Radius of Convergence vs. Interval of Convergence</a:t>
            </a:r>
          </a:p>
        </p:txBody>
      </p:sp>
      <p:sp>
        <p:nvSpPr>
          <p:cNvPr id="16392" name="Text Box 3"/>
          <p:cNvSpPr txBox="1">
            <a:spLocks noChangeArrowheads="1"/>
          </p:cNvSpPr>
          <p:nvPr/>
        </p:nvSpPr>
        <p:spPr bwMode="auto">
          <a:xfrm>
            <a:off x="990600" y="1371600"/>
            <a:ext cx="77120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The set of  </a:t>
            </a:r>
            <a:r>
              <a:rPr lang="en-US" i="1" dirty="0" smtClean="0"/>
              <a:t>x</a:t>
            </a:r>
            <a:r>
              <a:rPr lang="en-US" dirty="0" smtClean="0"/>
              <a:t>  values for which the power series</a:t>
            </a:r>
          </a:p>
          <a:p>
            <a:endParaRPr lang="en-US" dirty="0" smtClean="0"/>
          </a:p>
          <a:p>
            <a:r>
              <a:rPr lang="en-US" dirty="0" smtClean="0"/>
              <a:t>converges,  is called the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interval of convergence </a:t>
            </a:r>
            <a:r>
              <a:rPr lang="en-US" dirty="0" smtClean="0"/>
              <a:t>of the power series.  The radius of this interval is called the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radius of convergence </a:t>
            </a:r>
            <a:r>
              <a:rPr lang="en-US" dirty="0" smtClean="0"/>
              <a:t>of the power series.  </a:t>
            </a:r>
            <a:endParaRPr lang="en-US" dirty="0"/>
          </a:p>
        </p:txBody>
      </p:sp>
      <p:graphicFrame>
        <p:nvGraphicFramePr>
          <p:cNvPr id="1638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6858000" y="1219200"/>
          <a:ext cx="157162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6" name="Equation" r:id="rId3" imgW="857216" imgH="409597" progId="Equation.DSMT4">
                  <p:embed/>
                </p:oleObj>
              </mc:Choice>
              <mc:Fallback>
                <p:oleObj name="Equation" r:id="rId3" imgW="857216" imgH="409597" progId="Equation.DSMT4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219200"/>
                        <a:ext cx="1571625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1106488" y="4191000"/>
          <a:ext cx="172085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7" name="Equation" r:id="rId5" imgW="901309" imgH="495085" progId="Equation.DSMT4">
                  <p:embed/>
                </p:oleObj>
              </mc:Choice>
              <mc:Fallback>
                <p:oleObj name="Equation" r:id="rId5" imgW="901309" imgH="495085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488" y="4191000"/>
                        <a:ext cx="1720850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143000" y="3657600"/>
            <a:ext cx="2134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For Example</a:t>
            </a:r>
            <a:r>
              <a:rPr lang="en-US" dirty="0" smtClean="0"/>
              <a:t>:  </a:t>
            </a:r>
            <a:endParaRPr lang="en-US" dirty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419600" y="4572000"/>
            <a:ext cx="3962400" cy="585788"/>
            <a:chOff x="1066800" y="5410200"/>
            <a:chExt cx="3962401" cy="585788"/>
          </a:xfrm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2211388" y="5486400"/>
              <a:ext cx="1717675" cy="0"/>
              <a:chOff x="1872" y="3216"/>
              <a:chExt cx="1872" cy="0"/>
            </a:xfrm>
          </p:grpSpPr>
          <p:sp>
            <p:nvSpPr>
              <p:cNvPr id="37" name="Line 10"/>
              <p:cNvSpPr>
                <a:spLocks noChangeShapeType="1"/>
              </p:cNvSpPr>
              <p:nvPr/>
            </p:nvSpPr>
            <p:spPr bwMode="auto">
              <a:xfrm>
                <a:off x="1872" y="3216"/>
                <a:ext cx="912" cy="0"/>
              </a:xfrm>
              <a:prstGeom prst="line">
                <a:avLst/>
              </a:prstGeom>
              <a:noFill/>
              <a:ln w="3810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16"/>
              <p:cNvSpPr>
                <a:spLocks noChangeShapeType="1"/>
              </p:cNvSpPr>
              <p:nvPr/>
            </p:nvSpPr>
            <p:spPr bwMode="auto">
              <a:xfrm>
                <a:off x="2832" y="3216"/>
                <a:ext cx="912" cy="0"/>
              </a:xfrm>
              <a:prstGeom prst="line">
                <a:avLst/>
              </a:prstGeom>
              <a:noFill/>
              <a:ln w="3810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28" name="Object 9"/>
            <p:cNvGraphicFramePr>
              <a:graphicFrameLocks noChangeAspect="1"/>
            </p:cNvGraphicFramePr>
            <p:nvPr/>
          </p:nvGraphicFramePr>
          <p:xfrm>
            <a:off x="2944813" y="5678488"/>
            <a:ext cx="200025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028" name="Equation" r:id="rId7" imgW="126890" imgH="190335" progId="Equation.DSMT4">
                    <p:embed/>
                  </p:oleObj>
                </mc:Choice>
                <mc:Fallback>
                  <p:oleObj name="Equation" r:id="rId7" imgW="126890" imgH="190335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4813" y="5678488"/>
                          <a:ext cx="200025" cy="301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7"/>
            <p:cNvGraphicFramePr>
              <a:graphicFrameLocks noChangeAspect="1"/>
            </p:cNvGraphicFramePr>
            <p:nvPr/>
          </p:nvGraphicFramePr>
          <p:xfrm>
            <a:off x="3957638" y="5688013"/>
            <a:ext cx="160337" cy="280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029" name="Equation" r:id="rId9" imgW="101468" imgH="177569" progId="Equation.DSMT4">
                    <p:embed/>
                  </p:oleObj>
                </mc:Choice>
                <mc:Fallback>
                  <p:oleObj name="Equation" r:id="rId9" imgW="101468" imgH="177569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7638" y="5688013"/>
                          <a:ext cx="160337" cy="2809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Line 8"/>
            <p:cNvSpPr>
              <a:spLocks noChangeShapeType="1"/>
            </p:cNvSpPr>
            <p:nvPr/>
          </p:nvSpPr>
          <p:spPr bwMode="auto">
            <a:xfrm>
              <a:off x="1198563" y="5486400"/>
              <a:ext cx="3830638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3"/>
            <p:cNvSpPr>
              <a:spLocks noChangeShapeType="1"/>
            </p:cNvSpPr>
            <p:nvPr/>
          </p:nvSpPr>
          <p:spPr bwMode="auto">
            <a:xfrm>
              <a:off x="4016375" y="5486400"/>
              <a:ext cx="101282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Oval 14"/>
            <p:cNvSpPr>
              <a:spLocks noChangeArrowheads="1"/>
            </p:cNvSpPr>
            <p:nvPr/>
          </p:nvSpPr>
          <p:spPr bwMode="auto">
            <a:xfrm>
              <a:off x="3886200" y="54102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15"/>
            <p:cNvSpPr>
              <a:spLocks noChangeArrowheads="1"/>
            </p:cNvSpPr>
            <p:nvPr/>
          </p:nvSpPr>
          <p:spPr bwMode="auto">
            <a:xfrm>
              <a:off x="2124075" y="5410200"/>
              <a:ext cx="161925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17"/>
            <p:cNvSpPr>
              <a:spLocks noChangeShapeType="1"/>
            </p:cNvSpPr>
            <p:nvPr/>
          </p:nvSpPr>
          <p:spPr bwMode="auto">
            <a:xfrm>
              <a:off x="1066800" y="5486400"/>
              <a:ext cx="105727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arrow" w="lg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Oval 19"/>
            <p:cNvSpPr>
              <a:spLocks noChangeArrowheads="1"/>
            </p:cNvSpPr>
            <p:nvPr/>
          </p:nvSpPr>
          <p:spPr bwMode="auto">
            <a:xfrm>
              <a:off x="2971800" y="54102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6" name="Object 8"/>
            <p:cNvGraphicFramePr>
              <a:graphicFrameLocks noChangeAspect="1"/>
            </p:cNvGraphicFramePr>
            <p:nvPr/>
          </p:nvGraphicFramePr>
          <p:xfrm>
            <a:off x="1981200" y="5715000"/>
            <a:ext cx="341312" cy="280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030" name="Equation" r:id="rId11" imgW="215619" imgH="177569" progId="Equation.DSMT4">
                    <p:embed/>
                  </p:oleObj>
                </mc:Choice>
                <mc:Fallback>
                  <p:oleObj name="Equation" r:id="rId11" imgW="215619" imgH="177569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1200" y="5715000"/>
                          <a:ext cx="341312" cy="280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9" name="Right Arrow 38"/>
          <p:cNvSpPr/>
          <p:nvPr/>
        </p:nvSpPr>
        <p:spPr>
          <a:xfrm>
            <a:off x="2971800" y="44958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143000" y="5410200"/>
            <a:ext cx="43805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Interval of convergence  is  (-1,1)</a:t>
            </a:r>
          </a:p>
          <a:p>
            <a:r>
              <a:rPr lang="en-US" dirty="0" smtClean="0"/>
              <a:t>Radius of convergence  is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Radius of Convergence vs. Interval of Convergence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38200" y="1371600"/>
            <a:ext cx="1705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Examples</a:t>
            </a:r>
            <a:r>
              <a:rPr lang="en-US" dirty="0" smtClean="0"/>
              <a:t>:  </a:t>
            </a:r>
            <a:endParaRPr lang="en-US" dirty="0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5259388" y="2209800"/>
            <a:ext cx="1717675" cy="0"/>
            <a:chOff x="1872" y="3216"/>
            <a:chExt cx="1872" cy="0"/>
          </a:xfrm>
        </p:grpSpPr>
        <p:sp>
          <p:nvSpPr>
            <p:cNvPr id="37" name="Line 10"/>
            <p:cNvSpPr>
              <a:spLocks noChangeShapeType="1"/>
            </p:cNvSpPr>
            <p:nvPr/>
          </p:nvSpPr>
          <p:spPr bwMode="auto">
            <a:xfrm>
              <a:off x="1872" y="3216"/>
              <a:ext cx="912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6"/>
            <p:cNvSpPr>
              <a:spLocks noChangeShapeType="1"/>
            </p:cNvSpPr>
            <p:nvPr/>
          </p:nvSpPr>
          <p:spPr bwMode="auto">
            <a:xfrm>
              <a:off x="2832" y="3216"/>
              <a:ext cx="912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8" name="Object 9"/>
          <p:cNvGraphicFramePr>
            <a:graphicFrameLocks noChangeAspect="1"/>
          </p:cNvGraphicFramePr>
          <p:nvPr/>
        </p:nvGraphicFramePr>
        <p:xfrm>
          <a:off x="5992813" y="2401888"/>
          <a:ext cx="20002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6" name="Equation" r:id="rId3" imgW="126890" imgH="190335" progId="Equation.DSMT4">
                  <p:embed/>
                </p:oleObj>
              </mc:Choice>
              <mc:Fallback>
                <p:oleObj name="Equation" r:id="rId3" imgW="126890" imgH="19033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2813" y="2401888"/>
                        <a:ext cx="200025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Line 8"/>
          <p:cNvSpPr>
            <a:spLocks noChangeShapeType="1"/>
          </p:cNvSpPr>
          <p:nvPr/>
        </p:nvSpPr>
        <p:spPr bwMode="auto">
          <a:xfrm>
            <a:off x="4246563" y="2209800"/>
            <a:ext cx="3830637" cy="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 type="arrow" w="lg" len="med"/>
            <a:tailEnd type="arrow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Oval 19"/>
          <p:cNvSpPr>
            <a:spLocks noChangeArrowheads="1"/>
          </p:cNvSpPr>
          <p:nvPr/>
        </p:nvSpPr>
        <p:spPr bwMode="auto">
          <a:xfrm>
            <a:off x="6019800" y="21336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ight Arrow 38"/>
          <p:cNvSpPr/>
          <p:nvPr/>
        </p:nvSpPr>
        <p:spPr>
          <a:xfrm>
            <a:off x="2743200" y="20574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838200" y="3124200"/>
            <a:ext cx="48101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Interval of convergence  is   (-</a:t>
            </a:r>
            <a:r>
              <a:rPr lang="en-US" dirty="0" smtClean="0">
                <a:sym typeface="Euclid Symbol"/>
              </a:rPr>
              <a:t> , </a:t>
            </a:r>
            <a:r>
              <a:rPr lang="en-US" dirty="0" smtClean="0"/>
              <a:t>)</a:t>
            </a:r>
          </a:p>
          <a:p>
            <a:r>
              <a:rPr lang="en-US" dirty="0" smtClean="0"/>
              <a:t>Radius of convergence  is infinite</a:t>
            </a:r>
            <a:endParaRPr lang="en-US" dirty="0"/>
          </a:p>
        </p:txBody>
      </p:sp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914400" y="1905000"/>
          <a:ext cx="766762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7" name="Equation" r:id="rId5" imgW="10658559" imgH="12182544" progId="Equation.DSMT4">
                  <p:embed/>
                </p:oleObj>
              </mc:Choice>
              <mc:Fallback>
                <p:oleObj name="Equation" r:id="rId5" imgW="10658559" imgH="1218254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05000"/>
                        <a:ext cx="766762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914400" y="5638800"/>
            <a:ext cx="45600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Interval of convergence  is  (-4</a:t>
            </a:r>
            <a:r>
              <a:rPr lang="en-US" dirty="0" smtClean="0">
                <a:sym typeface="Euclid Symbol"/>
              </a:rPr>
              <a:t> , -2</a:t>
            </a:r>
            <a:r>
              <a:rPr lang="en-US" dirty="0">
                <a:sym typeface="Euclid Symbol"/>
              </a:rPr>
              <a:t>]</a:t>
            </a:r>
            <a:endParaRPr lang="en-US" dirty="0" smtClean="0"/>
          </a:p>
          <a:p>
            <a:r>
              <a:rPr lang="en-US" dirty="0" smtClean="0"/>
              <a:t>Radius of convergence  is 1</a:t>
            </a:r>
            <a:endParaRPr lang="en-US" dirty="0"/>
          </a:p>
        </p:txBody>
      </p:sp>
      <p:sp>
        <p:nvSpPr>
          <p:cNvPr id="53" name="Right Arrow 52"/>
          <p:cNvSpPr/>
          <p:nvPr/>
        </p:nvSpPr>
        <p:spPr>
          <a:xfrm>
            <a:off x="3276600" y="45720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801883"/>
              </p:ext>
            </p:extLst>
          </p:nvPr>
        </p:nvGraphicFramePr>
        <p:xfrm>
          <a:off x="925513" y="4264025"/>
          <a:ext cx="2139950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8" name="Equation" r:id="rId7" imgW="1231560" imgH="571320" progId="Equation.DSMT4">
                  <p:embed/>
                </p:oleObj>
              </mc:Choice>
              <mc:Fallback>
                <p:oleObj name="Equation" r:id="rId7" imgW="123156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4264025"/>
                        <a:ext cx="2139950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10"/>
          <p:cNvGrpSpPr>
            <a:grpSpLocks/>
          </p:cNvGrpSpPr>
          <p:nvPr/>
        </p:nvGrpSpPr>
        <p:grpSpPr bwMode="auto">
          <a:xfrm>
            <a:off x="4577455" y="4605904"/>
            <a:ext cx="3962400" cy="569346"/>
            <a:chOff x="1066800" y="5410200"/>
            <a:chExt cx="3962401" cy="569346"/>
          </a:xfrm>
        </p:grpSpPr>
        <p:grpSp>
          <p:nvGrpSpPr>
            <p:cNvPr id="32" name="Group 20"/>
            <p:cNvGrpSpPr>
              <a:grpSpLocks/>
            </p:cNvGrpSpPr>
            <p:nvPr/>
          </p:nvGrpSpPr>
          <p:grpSpPr bwMode="auto">
            <a:xfrm>
              <a:off x="2211388" y="5486400"/>
              <a:ext cx="1717675" cy="0"/>
              <a:chOff x="1872" y="3216"/>
              <a:chExt cx="1872" cy="0"/>
            </a:xfrm>
          </p:grpSpPr>
          <p:sp>
            <p:nvSpPr>
              <p:cNvPr id="60" name="Line 10"/>
              <p:cNvSpPr>
                <a:spLocks noChangeShapeType="1"/>
              </p:cNvSpPr>
              <p:nvPr/>
            </p:nvSpPr>
            <p:spPr bwMode="auto">
              <a:xfrm>
                <a:off x="1872" y="3216"/>
                <a:ext cx="912" cy="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16"/>
              <p:cNvSpPr>
                <a:spLocks noChangeShapeType="1"/>
              </p:cNvSpPr>
              <p:nvPr/>
            </p:nvSpPr>
            <p:spPr bwMode="auto">
              <a:xfrm>
                <a:off x="2832" y="3216"/>
                <a:ext cx="912" cy="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33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11387532"/>
                </p:ext>
              </p:extLst>
            </p:nvPr>
          </p:nvGraphicFramePr>
          <p:xfrm>
            <a:off x="2866333" y="5679509"/>
            <a:ext cx="360362" cy="300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29" name="Equation" r:id="rId9" imgW="228600" imgH="190440" progId="Equation.DSMT4">
                    <p:embed/>
                  </p:oleObj>
                </mc:Choice>
                <mc:Fallback>
                  <p:oleObj name="Equation" r:id="rId9" imgW="228600" imgH="1904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6333" y="5679509"/>
                          <a:ext cx="360362" cy="3000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6119537"/>
                </p:ext>
              </p:extLst>
            </p:nvPr>
          </p:nvGraphicFramePr>
          <p:xfrm>
            <a:off x="3858521" y="5689034"/>
            <a:ext cx="361950" cy="280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30" name="Equation" r:id="rId11" imgW="228600" imgH="177480" progId="Equation.DSMT4">
                    <p:embed/>
                  </p:oleObj>
                </mc:Choice>
                <mc:Fallback>
                  <p:oleObj name="Equation" r:id="rId11" imgW="22860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8521" y="5689034"/>
                          <a:ext cx="361950" cy="2809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Line 8"/>
            <p:cNvSpPr>
              <a:spLocks noChangeShapeType="1"/>
            </p:cNvSpPr>
            <p:nvPr/>
          </p:nvSpPr>
          <p:spPr bwMode="auto">
            <a:xfrm>
              <a:off x="1198563" y="5486400"/>
              <a:ext cx="3830638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13"/>
            <p:cNvSpPr>
              <a:spLocks noChangeShapeType="1"/>
            </p:cNvSpPr>
            <p:nvPr/>
          </p:nvSpPr>
          <p:spPr bwMode="auto">
            <a:xfrm>
              <a:off x="4016375" y="5486400"/>
              <a:ext cx="101282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Oval 14"/>
            <p:cNvSpPr>
              <a:spLocks noChangeArrowheads="1"/>
            </p:cNvSpPr>
            <p:nvPr/>
          </p:nvSpPr>
          <p:spPr bwMode="auto">
            <a:xfrm>
              <a:off x="3886200" y="54102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15"/>
            <p:cNvSpPr>
              <a:spLocks noChangeArrowheads="1"/>
            </p:cNvSpPr>
            <p:nvPr/>
          </p:nvSpPr>
          <p:spPr bwMode="auto">
            <a:xfrm>
              <a:off x="2124075" y="5410200"/>
              <a:ext cx="161925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57" name="Line 17"/>
            <p:cNvSpPr>
              <a:spLocks noChangeShapeType="1"/>
            </p:cNvSpPr>
            <p:nvPr/>
          </p:nvSpPr>
          <p:spPr bwMode="auto">
            <a:xfrm>
              <a:off x="1066800" y="5486400"/>
              <a:ext cx="105727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Oval 19"/>
            <p:cNvSpPr>
              <a:spLocks noChangeArrowheads="1"/>
            </p:cNvSpPr>
            <p:nvPr/>
          </p:nvSpPr>
          <p:spPr bwMode="auto">
            <a:xfrm>
              <a:off x="2971800" y="54102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9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68766319"/>
                </p:ext>
              </p:extLst>
            </p:nvPr>
          </p:nvGraphicFramePr>
          <p:xfrm>
            <a:off x="2024958" y="5693796"/>
            <a:ext cx="360362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231" name="Equation" r:id="rId13" imgW="228600" imgH="177480" progId="Equation.DSMT4">
                    <p:embed/>
                  </p:oleObj>
                </mc:Choice>
                <mc:Fallback>
                  <p:oleObj name="Equation" r:id="rId13" imgW="22860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24958" y="5693796"/>
                          <a:ext cx="360362" cy="279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9917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1029"/>
          <p:cNvSpPr txBox="1">
            <a:spLocks noChangeArrowheads="1"/>
          </p:cNvSpPr>
          <p:nvPr/>
        </p:nvSpPr>
        <p:spPr bwMode="auto">
          <a:xfrm>
            <a:off x="380999" y="1981200"/>
            <a:ext cx="5160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We start by setting up the ratio test limit.</a:t>
            </a:r>
          </a:p>
        </p:txBody>
      </p:sp>
      <p:graphicFrame>
        <p:nvGraphicFramePr>
          <p:cNvPr id="10244" name="Object 10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405727"/>
              </p:ext>
            </p:extLst>
          </p:nvPr>
        </p:nvGraphicFramePr>
        <p:xfrm>
          <a:off x="4148138" y="1027113"/>
          <a:ext cx="3154362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5" name="Equation" r:id="rId3" imgW="1815840" imgH="545760" progId="Equation.DSMT4">
                  <p:embed/>
                </p:oleObj>
              </mc:Choice>
              <mc:Fallback>
                <p:oleObj name="Equation" r:id="rId3" imgW="1815840" imgH="545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8138" y="1027113"/>
                        <a:ext cx="3154362" cy="950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7" name="AutoShape 1039"/>
          <p:cNvSpPr>
            <a:spLocks noChangeArrowheads="1"/>
          </p:cNvSpPr>
          <p:nvPr/>
        </p:nvSpPr>
        <p:spPr bwMode="auto">
          <a:xfrm>
            <a:off x="2667000" y="5943600"/>
            <a:ext cx="1676400" cy="304800"/>
          </a:xfrm>
          <a:prstGeom prst="rightArrow">
            <a:avLst>
              <a:gd name="adj1" fmla="val 50000"/>
              <a:gd name="adj2" fmla="val 1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" name="Object 10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035424"/>
              </p:ext>
            </p:extLst>
          </p:nvPr>
        </p:nvGraphicFramePr>
        <p:xfrm>
          <a:off x="4376057" y="3733800"/>
          <a:ext cx="1939925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6" name="Equation" r:id="rId5" imgW="1384200" imgH="876240" progId="Equation.DSMT4">
                  <p:embed/>
                </p:oleObj>
              </mc:Choice>
              <mc:Fallback>
                <p:oleObj name="Equation" r:id="rId5" imgW="1384200" imgH="876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6057" y="3733800"/>
                        <a:ext cx="1939925" cy="122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10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405200"/>
              </p:ext>
            </p:extLst>
          </p:nvPr>
        </p:nvGraphicFramePr>
        <p:xfrm>
          <a:off x="380999" y="2667000"/>
          <a:ext cx="1690687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7" name="Equation" r:id="rId7" imgW="1206360" imgH="1066680" progId="Equation.DSMT4">
                  <p:embed/>
                </p:oleObj>
              </mc:Choice>
              <mc:Fallback>
                <p:oleObj name="Equation" r:id="rId7" imgW="1206360" imgH="1066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99" y="2667000"/>
                        <a:ext cx="1690687" cy="149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10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372513"/>
              </p:ext>
            </p:extLst>
          </p:nvPr>
        </p:nvGraphicFramePr>
        <p:xfrm>
          <a:off x="2057118" y="3012328"/>
          <a:ext cx="2757488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8" name="Equation" r:id="rId9" imgW="1968480" imgH="596880" progId="Equation.DSMT4">
                  <p:embed/>
                </p:oleObj>
              </mc:Choice>
              <mc:Fallback>
                <p:oleObj name="Equation" r:id="rId9" imgW="196848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118" y="3012328"/>
                        <a:ext cx="2757488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0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065418"/>
              </p:ext>
            </p:extLst>
          </p:nvPr>
        </p:nvGraphicFramePr>
        <p:xfrm>
          <a:off x="2103436" y="4013200"/>
          <a:ext cx="224155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9" name="Equation" r:id="rId11" imgW="1600200" imgH="482400" progId="Equation.DSMT4">
                  <p:embed/>
                </p:oleObj>
              </mc:Choice>
              <mc:Fallback>
                <p:oleObj name="Equation" r:id="rId11" imgW="16002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436" y="4013200"/>
                        <a:ext cx="2241550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0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5281137"/>
              </p:ext>
            </p:extLst>
          </p:nvPr>
        </p:nvGraphicFramePr>
        <p:xfrm>
          <a:off x="1949449" y="5003800"/>
          <a:ext cx="3290887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30" name="Equation" r:id="rId13" imgW="2349360" imgH="457200" progId="Equation.DSMT4">
                  <p:embed/>
                </p:oleObj>
              </mc:Choice>
              <mc:Fallback>
                <p:oleObj name="Equation" r:id="rId13" imgW="23493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9449" y="5003800"/>
                        <a:ext cx="3290887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4495800" y="5495835"/>
            <a:ext cx="4206875" cy="1200329"/>
          </a:xfrm>
          <a:prstGeom prst="rect">
            <a:avLst/>
          </a:prstGeom>
          <a:solidFill>
            <a:schemeClr val="tx1"/>
          </a:solidFill>
          <a:ln w="254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hlink"/>
                </a:solidFill>
              </a:rPr>
              <a:t>The ratio test guarantees convergence provided that </a:t>
            </a:r>
            <a:r>
              <a:rPr lang="en-US" dirty="0" smtClean="0">
                <a:solidFill>
                  <a:schemeClr val="hlink"/>
                </a:solidFill>
              </a:rPr>
              <a:t>2</a:t>
            </a:r>
            <a:r>
              <a:rPr lang="en-US" i="1" dirty="0" smtClean="0">
                <a:solidFill>
                  <a:schemeClr val="hlink"/>
                </a:solidFill>
              </a:rPr>
              <a:t>|x+</a:t>
            </a:r>
            <a:r>
              <a:rPr lang="en-US" dirty="0" smtClean="0">
                <a:solidFill>
                  <a:schemeClr val="hlink"/>
                </a:solidFill>
              </a:rPr>
              <a:t>2| </a:t>
            </a:r>
            <a:r>
              <a:rPr lang="en-US" dirty="0">
                <a:solidFill>
                  <a:schemeClr val="hlink"/>
                </a:solidFill>
              </a:rPr>
              <a:t>&lt; 1. </a:t>
            </a:r>
            <a:r>
              <a:rPr lang="en-US" dirty="0" smtClean="0">
                <a:solidFill>
                  <a:schemeClr val="hlink"/>
                </a:solidFill>
              </a:rPr>
              <a:t>That is, </a:t>
            </a:r>
            <a:r>
              <a:rPr lang="en-US" dirty="0">
                <a:solidFill>
                  <a:schemeClr val="hlink"/>
                </a:solidFill>
              </a:rPr>
              <a:t>if </a:t>
            </a:r>
            <a:r>
              <a:rPr lang="en-US" i="1" dirty="0" smtClean="0">
                <a:solidFill>
                  <a:schemeClr val="hlink"/>
                </a:solidFill>
              </a:rPr>
              <a:t>|</a:t>
            </a:r>
            <a:r>
              <a:rPr lang="en-US" i="1" dirty="0">
                <a:solidFill>
                  <a:schemeClr val="hlink"/>
                </a:solidFill>
              </a:rPr>
              <a:t>x+</a:t>
            </a:r>
            <a:r>
              <a:rPr lang="en-US" dirty="0">
                <a:solidFill>
                  <a:schemeClr val="hlink"/>
                </a:solidFill>
              </a:rPr>
              <a:t>2| &lt; </a:t>
            </a:r>
            <a:r>
              <a:rPr lang="en-US" dirty="0" smtClean="0">
                <a:solidFill>
                  <a:schemeClr val="hlink"/>
                </a:solidFill>
              </a:rPr>
              <a:t>1/2</a:t>
            </a: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2352969" y="2743200"/>
            <a:ext cx="5334000" cy="2133600"/>
          </a:xfrm>
          <a:prstGeom prst="cloudCallout">
            <a:avLst>
              <a:gd name="adj1" fmla="val 40511"/>
              <a:gd name="adj2" fmla="val 768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Where does the series diverge?  Where does the ratio test fail us?</a:t>
            </a:r>
            <a:endParaRPr lang="en-US" dirty="0"/>
          </a:p>
        </p:txBody>
      </p:sp>
      <p:sp>
        <p:nvSpPr>
          <p:cNvPr id="13" name="Text Box 1027"/>
          <p:cNvSpPr txBox="1">
            <a:spLocks noChangeArrowheads="1"/>
          </p:cNvSpPr>
          <p:nvPr/>
        </p:nvSpPr>
        <p:spPr bwMode="auto">
          <a:xfrm>
            <a:off x="533400" y="457200"/>
            <a:ext cx="363913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More Example: </a:t>
            </a:r>
          </a:p>
          <a:p>
            <a:endParaRPr lang="en-US" dirty="0"/>
          </a:p>
          <a:p>
            <a:r>
              <a:rPr lang="en-US" dirty="0" smtClean="0"/>
              <a:t>Determine where the series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67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utoUpdateAnimBg="0"/>
      <p:bldP spid="8207" grpId="0" animBg="1"/>
      <p:bldP spid="19" grpId="0" animBg="1" autoUpdateAnimBg="0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Text Box 1027"/>
          <p:cNvSpPr txBox="1">
            <a:spLocks noChangeArrowheads="1"/>
          </p:cNvSpPr>
          <p:nvPr/>
        </p:nvSpPr>
        <p:spPr bwMode="auto">
          <a:xfrm>
            <a:off x="533400" y="457200"/>
            <a:ext cx="406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What about the convergence of </a:t>
            </a:r>
          </a:p>
        </p:txBody>
      </p:sp>
      <p:sp>
        <p:nvSpPr>
          <p:cNvPr id="8197" name="Text Box 1029"/>
          <p:cNvSpPr txBox="1">
            <a:spLocks noChangeArrowheads="1"/>
          </p:cNvSpPr>
          <p:nvPr/>
        </p:nvSpPr>
        <p:spPr bwMode="auto">
          <a:xfrm>
            <a:off x="380999" y="1295400"/>
            <a:ext cx="5160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We start by setting up the ratio test limit.</a:t>
            </a:r>
          </a:p>
        </p:txBody>
      </p:sp>
      <p:graphicFrame>
        <p:nvGraphicFramePr>
          <p:cNvPr id="8199" name="Object 10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533958"/>
              </p:ext>
            </p:extLst>
          </p:nvPr>
        </p:nvGraphicFramePr>
        <p:xfrm>
          <a:off x="379413" y="1854200"/>
          <a:ext cx="1690687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3" name="Equation" r:id="rId3" imgW="1206360" imgH="1066680" progId="Equation.DSMT4">
                  <p:embed/>
                </p:oleObj>
              </mc:Choice>
              <mc:Fallback>
                <p:oleObj name="Equation" r:id="rId3" imgW="1206360" imgH="1066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3" y="1854200"/>
                        <a:ext cx="1690687" cy="149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10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194038"/>
              </p:ext>
            </p:extLst>
          </p:nvPr>
        </p:nvGraphicFramePr>
        <p:xfrm>
          <a:off x="2055532" y="2199528"/>
          <a:ext cx="2757488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4" name="Equation" r:id="rId5" imgW="1968480" imgH="596880" progId="Equation.DSMT4">
                  <p:embed/>
                </p:oleObj>
              </mc:Choice>
              <mc:Fallback>
                <p:oleObj name="Equation" r:id="rId5" imgW="196848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5532" y="2199528"/>
                        <a:ext cx="2757488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0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567383"/>
              </p:ext>
            </p:extLst>
          </p:nvPr>
        </p:nvGraphicFramePr>
        <p:xfrm>
          <a:off x="2101850" y="3200400"/>
          <a:ext cx="224155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5" name="Equation" r:id="rId7" imgW="1600200" imgH="482400" progId="Equation.DSMT4">
                  <p:embed/>
                </p:oleObj>
              </mc:Choice>
              <mc:Fallback>
                <p:oleObj name="Equation" r:id="rId7" imgW="16002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850" y="3200400"/>
                        <a:ext cx="2241550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0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0868095"/>
              </p:ext>
            </p:extLst>
          </p:nvPr>
        </p:nvGraphicFramePr>
        <p:xfrm>
          <a:off x="4419600" y="2895600"/>
          <a:ext cx="1939925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6" name="Equation" r:id="rId9" imgW="1384200" imgH="876240" progId="Equation.DSMT4">
                  <p:embed/>
                </p:oleObj>
              </mc:Choice>
              <mc:Fallback>
                <p:oleObj name="Equation" r:id="rId9" imgW="1384200" imgH="876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895600"/>
                        <a:ext cx="1939925" cy="122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0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398315"/>
              </p:ext>
            </p:extLst>
          </p:nvPr>
        </p:nvGraphicFramePr>
        <p:xfrm>
          <a:off x="1947863" y="4191000"/>
          <a:ext cx="3290887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7" name="Equation" r:id="rId11" imgW="2349360" imgH="457200" progId="Equation.DSMT4">
                  <p:embed/>
                </p:oleObj>
              </mc:Choice>
              <mc:Fallback>
                <p:oleObj name="Equation" r:id="rId11" imgW="23493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3" y="4191000"/>
                        <a:ext cx="3290887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768096" y="5815584"/>
            <a:ext cx="3962400" cy="694192"/>
            <a:chOff x="1066800" y="5410200"/>
            <a:chExt cx="3962401" cy="694192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2211388" y="5486400"/>
              <a:ext cx="1717675" cy="0"/>
              <a:chOff x="1872" y="3216"/>
              <a:chExt cx="1872" cy="0"/>
            </a:xfrm>
          </p:grpSpPr>
          <p:sp>
            <p:nvSpPr>
              <p:cNvPr id="29" name="Line 10"/>
              <p:cNvSpPr>
                <a:spLocks noChangeShapeType="1"/>
              </p:cNvSpPr>
              <p:nvPr/>
            </p:nvSpPr>
            <p:spPr bwMode="auto">
              <a:xfrm>
                <a:off x="1872" y="3216"/>
                <a:ext cx="912" cy="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>
                <a:off x="2832" y="3216"/>
                <a:ext cx="912" cy="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2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4564990"/>
                </p:ext>
              </p:extLst>
            </p:nvPr>
          </p:nvGraphicFramePr>
          <p:xfrm>
            <a:off x="2866129" y="5688467"/>
            <a:ext cx="360363" cy="280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88" name="Equation" r:id="rId13" imgW="228600" imgH="177480" progId="Equation.DSMT4">
                    <p:embed/>
                  </p:oleObj>
                </mc:Choice>
                <mc:Fallback>
                  <p:oleObj name="Equation" r:id="rId13" imgW="22860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6129" y="5688467"/>
                          <a:ext cx="360363" cy="280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0138439"/>
                </p:ext>
              </p:extLst>
            </p:nvPr>
          </p:nvGraphicFramePr>
          <p:xfrm>
            <a:off x="3737668" y="5558292"/>
            <a:ext cx="603250" cy="541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89" name="Equation" r:id="rId15" imgW="380880" imgH="342720" progId="Equation.DSMT4">
                    <p:embed/>
                  </p:oleObj>
                </mc:Choice>
                <mc:Fallback>
                  <p:oleObj name="Equation" r:id="rId15" imgW="380880" imgH="3427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7668" y="5558292"/>
                          <a:ext cx="603250" cy="5413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Line 8"/>
            <p:cNvSpPr>
              <a:spLocks noChangeShapeType="1"/>
            </p:cNvSpPr>
            <p:nvPr/>
          </p:nvSpPr>
          <p:spPr bwMode="auto">
            <a:xfrm>
              <a:off x="1198563" y="5486400"/>
              <a:ext cx="3830638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3"/>
            <p:cNvSpPr>
              <a:spLocks noChangeShapeType="1"/>
            </p:cNvSpPr>
            <p:nvPr/>
          </p:nvSpPr>
          <p:spPr bwMode="auto">
            <a:xfrm>
              <a:off x="4016375" y="5486400"/>
              <a:ext cx="101282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14"/>
            <p:cNvSpPr>
              <a:spLocks noChangeArrowheads="1"/>
            </p:cNvSpPr>
            <p:nvPr/>
          </p:nvSpPr>
          <p:spPr bwMode="auto">
            <a:xfrm>
              <a:off x="3886200" y="54102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15"/>
            <p:cNvSpPr>
              <a:spLocks noChangeArrowheads="1"/>
            </p:cNvSpPr>
            <p:nvPr/>
          </p:nvSpPr>
          <p:spPr bwMode="auto">
            <a:xfrm>
              <a:off x="2124075" y="5410200"/>
              <a:ext cx="161925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17"/>
            <p:cNvSpPr>
              <a:spLocks noChangeShapeType="1"/>
            </p:cNvSpPr>
            <p:nvPr/>
          </p:nvSpPr>
          <p:spPr bwMode="auto">
            <a:xfrm>
              <a:off x="1066800" y="5486400"/>
              <a:ext cx="105727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19"/>
            <p:cNvSpPr>
              <a:spLocks noChangeArrowheads="1"/>
            </p:cNvSpPr>
            <p:nvPr/>
          </p:nvSpPr>
          <p:spPr bwMode="auto">
            <a:xfrm>
              <a:off x="2971800" y="54102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2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2579192"/>
                </p:ext>
              </p:extLst>
            </p:nvPr>
          </p:nvGraphicFramePr>
          <p:xfrm>
            <a:off x="1904104" y="5563055"/>
            <a:ext cx="601663" cy="541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90" name="Equation" r:id="rId17" imgW="380880" imgH="342720" progId="Equation.DSMT4">
                    <p:embed/>
                  </p:oleObj>
                </mc:Choice>
                <mc:Fallback>
                  <p:oleObj name="Equation" r:id="rId17" imgW="380880" imgH="3427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4104" y="5563055"/>
                          <a:ext cx="601663" cy="5413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Left Arrow 1"/>
          <p:cNvSpPr/>
          <p:nvPr/>
        </p:nvSpPr>
        <p:spPr>
          <a:xfrm>
            <a:off x="5312229" y="5091684"/>
            <a:ext cx="3276600" cy="1447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Check the endpoints!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710706"/>
              </p:ext>
            </p:extLst>
          </p:nvPr>
        </p:nvGraphicFramePr>
        <p:xfrm>
          <a:off x="4597400" y="211137"/>
          <a:ext cx="198596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91" name="Equation" r:id="rId19" imgW="1143000" imgH="545760" progId="Equation.DSMT4">
                  <p:embed/>
                </p:oleObj>
              </mc:Choice>
              <mc:Fallback>
                <p:oleObj name="Equation" r:id="rId19" imgW="1143000" imgH="545760" progId="Equation.DSMT4">
                  <p:embed/>
                  <p:pic>
                    <p:nvPicPr>
                      <p:cNvPr id="0" name="Object 10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7400" y="211137"/>
                        <a:ext cx="1985963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626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Text Box 1027"/>
          <p:cNvSpPr txBox="1">
            <a:spLocks noChangeArrowheads="1"/>
          </p:cNvSpPr>
          <p:nvPr/>
        </p:nvSpPr>
        <p:spPr bwMode="auto">
          <a:xfrm>
            <a:off x="533400" y="457200"/>
            <a:ext cx="406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What about the convergence of </a:t>
            </a:r>
          </a:p>
        </p:txBody>
      </p:sp>
      <p:sp>
        <p:nvSpPr>
          <p:cNvPr id="8197" name="Text Box 1029"/>
          <p:cNvSpPr txBox="1">
            <a:spLocks noChangeArrowheads="1"/>
          </p:cNvSpPr>
          <p:nvPr/>
        </p:nvSpPr>
        <p:spPr bwMode="auto">
          <a:xfrm>
            <a:off x="380999" y="1295400"/>
            <a:ext cx="5160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We start by setting up the ratio test limit.</a:t>
            </a:r>
          </a:p>
        </p:txBody>
      </p:sp>
      <p:graphicFrame>
        <p:nvGraphicFramePr>
          <p:cNvPr id="8199" name="Object 10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952280"/>
              </p:ext>
            </p:extLst>
          </p:nvPr>
        </p:nvGraphicFramePr>
        <p:xfrm>
          <a:off x="379413" y="1854200"/>
          <a:ext cx="1690687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6" name="Equation" r:id="rId3" imgW="1206360" imgH="1066680" progId="Equation.DSMT4">
                  <p:embed/>
                </p:oleObj>
              </mc:Choice>
              <mc:Fallback>
                <p:oleObj name="Equation" r:id="rId3" imgW="1206360" imgH="1066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3" y="1854200"/>
                        <a:ext cx="1690687" cy="149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10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3936265"/>
              </p:ext>
            </p:extLst>
          </p:nvPr>
        </p:nvGraphicFramePr>
        <p:xfrm>
          <a:off x="2055532" y="2199528"/>
          <a:ext cx="2757488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7" name="Equation" r:id="rId5" imgW="1968480" imgH="596880" progId="Equation.DSMT4">
                  <p:embed/>
                </p:oleObj>
              </mc:Choice>
              <mc:Fallback>
                <p:oleObj name="Equation" r:id="rId5" imgW="196848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5532" y="2199528"/>
                        <a:ext cx="2757488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0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419824"/>
              </p:ext>
            </p:extLst>
          </p:nvPr>
        </p:nvGraphicFramePr>
        <p:xfrm>
          <a:off x="2101850" y="3200400"/>
          <a:ext cx="224155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8" name="Equation" r:id="rId7" imgW="1600200" imgH="482400" progId="Equation.DSMT4">
                  <p:embed/>
                </p:oleObj>
              </mc:Choice>
              <mc:Fallback>
                <p:oleObj name="Equation" r:id="rId7" imgW="16002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850" y="3200400"/>
                        <a:ext cx="2241550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0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938248"/>
              </p:ext>
            </p:extLst>
          </p:nvPr>
        </p:nvGraphicFramePr>
        <p:xfrm>
          <a:off x="4419600" y="2895600"/>
          <a:ext cx="1939925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9" name="Equation" r:id="rId9" imgW="1384200" imgH="876240" progId="Equation.DSMT4">
                  <p:embed/>
                </p:oleObj>
              </mc:Choice>
              <mc:Fallback>
                <p:oleObj name="Equation" r:id="rId9" imgW="1384200" imgH="876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895600"/>
                        <a:ext cx="1939925" cy="122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0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497758"/>
              </p:ext>
            </p:extLst>
          </p:nvPr>
        </p:nvGraphicFramePr>
        <p:xfrm>
          <a:off x="1947863" y="4191000"/>
          <a:ext cx="3290887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0" name="Equation" r:id="rId11" imgW="2349360" imgH="457200" progId="Equation.DSMT4">
                  <p:embed/>
                </p:oleObj>
              </mc:Choice>
              <mc:Fallback>
                <p:oleObj name="Equation" r:id="rId11" imgW="23493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3" y="4191000"/>
                        <a:ext cx="3290887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764122" y="5818732"/>
            <a:ext cx="3962400" cy="694192"/>
            <a:chOff x="1066800" y="5410200"/>
            <a:chExt cx="3962401" cy="694192"/>
          </a:xfrm>
        </p:grpSpPr>
        <p:grpSp>
          <p:nvGrpSpPr>
            <p:cNvPr id="15" name="Group 20"/>
            <p:cNvGrpSpPr>
              <a:grpSpLocks/>
            </p:cNvGrpSpPr>
            <p:nvPr/>
          </p:nvGrpSpPr>
          <p:grpSpPr bwMode="auto">
            <a:xfrm>
              <a:off x="2211388" y="5486400"/>
              <a:ext cx="1717675" cy="0"/>
              <a:chOff x="1872" y="3216"/>
              <a:chExt cx="1872" cy="0"/>
            </a:xfrm>
          </p:grpSpPr>
          <p:sp>
            <p:nvSpPr>
              <p:cNvPr id="29" name="Line 10"/>
              <p:cNvSpPr>
                <a:spLocks noChangeShapeType="1"/>
              </p:cNvSpPr>
              <p:nvPr/>
            </p:nvSpPr>
            <p:spPr bwMode="auto">
              <a:xfrm>
                <a:off x="1872" y="3216"/>
                <a:ext cx="912" cy="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>
                <a:off x="2832" y="3216"/>
                <a:ext cx="912" cy="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2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5549965"/>
                </p:ext>
              </p:extLst>
            </p:nvPr>
          </p:nvGraphicFramePr>
          <p:xfrm>
            <a:off x="2866129" y="5688467"/>
            <a:ext cx="360363" cy="280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11" name="Equation" r:id="rId13" imgW="228600" imgH="177480" progId="Equation.DSMT4">
                    <p:embed/>
                  </p:oleObj>
                </mc:Choice>
                <mc:Fallback>
                  <p:oleObj name="Equation" r:id="rId13" imgW="22860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6129" y="5688467"/>
                          <a:ext cx="360363" cy="280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90163964"/>
                </p:ext>
              </p:extLst>
            </p:nvPr>
          </p:nvGraphicFramePr>
          <p:xfrm>
            <a:off x="3737668" y="5558292"/>
            <a:ext cx="603250" cy="541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12" name="Equation" r:id="rId15" imgW="380880" imgH="342720" progId="Equation.DSMT4">
                    <p:embed/>
                  </p:oleObj>
                </mc:Choice>
                <mc:Fallback>
                  <p:oleObj name="Equation" r:id="rId15" imgW="380880" imgH="3427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7668" y="5558292"/>
                          <a:ext cx="603250" cy="5413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Line 8"/>
            <p:cNvSpPr>
              <a:spLocks noChangeShapeType="1"/>
            </p:cNvSpPr>
            <p:nvPr/>
          </p:nvSpPr>
          <p:spPr bwMode="auto">
            <a:xfrm>
              <a:off x="1198563" y="5486400"/>
              <a:ext cx="3830638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3"/>
            <p:cNvSpPr>
              <a:spLocks noChangeShapeType="1"/>
            </p:cNvSpPr>
            <p:nvPr/>
          </p:nvSpPr>
          <p:spPr bwMode="auto">
            <a:xfrm>
              <a:off x="4016375" y="5486400"/>
              <a:ext cx="101282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14"/>
            <p:cNvSpPr>
              <a:spLocks noChangeArrowheads="1"/>
            </p:cNvSpPr>
            <p:nvPr/>
          </p:nvSpPr>
          <p:spPr bwMode="auto">
            <a:xfrm>
              <a:off x="3886200" y="54102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15"/>
            <p:cNvSpPr>
              <a:spLocks noChangeArrowheads="1"/>
            </p:cNvSpPr>
            <p:nvPr/>
          </p:nvSpPr>
          <p:spPr bwMode="auto">
            <a:xfrm>
              <a:off x="2124075" y="5410200"/>
              <a:ext cx="161925" cy="152400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50"/>
                </a:solidFill>
              </a:endParaRPr>
            </a:p>
          </p:txBody>
        </p:sp>
        <p:sp>
          <p:nvSpPr>
            <p:cNvPr id="26" name="Line 17"/>
            <p:cNvSpPr>
              <a:spLocks noChangeShapeType="1"/>
            </p:cNvSpPr>
            <p:nvPr/>
          </p:nvSpPr>
          <p:spPr bwMode="auto">
            <a:xfrm>
              <a:off x="1066800" y="5486400"/>
              <a:ext cx="105727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19"/>
            <p:cNvSpPr>
              <a:spLocks noChangeArrowheads="1"/>
            </p:cNvSpPr>
            <p:nvPr/>
          </p:nvSpPr>
          <p:spPr bwMode="auto">
            <a:xfrm>
              <a:off x="2971800" y="54102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2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94688594"/>
                </p:ext>
              </p:extLst>
            </p:nvPr>
          </p:nvGraphicFramePr>
          <p:xfrm>
            <a:off x="1904104" y="5563055"/>
            <a:ext cx="601663" cy="541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213" name="Equation" r:id="rId17" imgW="380880" imgH="342720" progId="Equation.DSMT4">
                    <p:embed/>
                  </p:oleObj>
                </mc:Choice>
                <mc:Fallback>
                  <p:oleObj name="Equation" r:id="rId17" imgW="380880" imgH="3427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4104" y="5563055"/>
                          <a:ext cx="601663" cy="5413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extBox 1"/>
          <p:cNvSpPr txBox="1"/>
          <p:nvPr/>
        </p:nvSpPr>
        <p:spPr>
          <a:xfrm>
            <a:off x="1603178" y="5258198"/>
            <a:ext cx="611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c.c</a:t>
            </a:r>
            <a:r>
              <a:rPr lang="en-US" dirty="0"/>
              <a:t>.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4953000" y="5434012"/>
            <a:ext cx="4038600" cy="769441"/>
          </a:xfrm>
          <a:prstGeom prst="rect">
            <a:avLst/>
          </a:prstGeom>
          <a:solidFill>
            <a:schemeClr val="tx1"/>
          </a:solidFill>
          <a:ln w="25400">
            <a:solidFill>
              <a:schemeClr val="hlink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hlink"/>
                </a:solidFill>
              </a:rPr>
              <a:t>Radius of Convergence is </a:t>
            </a:r>
            <a:r>
              <a:rPr lang="en-US" dirty="0" smtClean="0">
                <a:solidFill>
                  <a:schemeClr val="hlink"/>
                </a:solidFill>
              </a:rPr>
              <a:t>½.</a:t>
            </a:r>
          </a:p>
          <a:p>
            <a:r>
              <a:rPr lang="en-US" sz="2000" dirty="0" smtClean="0">
                <a:solidFill>
                  <a:schemeClr val="hlink"/>
                </a:solidFill>
              </a:rPr>
              <a:t>Interval of convergence is [-5/2, -3/2)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710706"/>
              </p:ext>
            </p:extLst>
          </p:nvPr>
        </p:nvGraphicFramePr>
        <p:xfrm>
          <a:off x="4597400" y="211138"/>
          <a:ext cx="198596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14" name="Equation" r:id="rId19" imgW="1143000" imgH="545760" progId="Equation.DSMT4">
                  <p:embed/>
                </p:oleObj>
              </mc:Choice>
              <mc:Fallback>
                <p:oleObj name="Equation" r:id="rId19" imgW="1143000" imgH="5457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7400" y="211138"/>
                        <a:ext cx="1985963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636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8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Power Series</a:t>
            </a:r>
          </a:p>
        </p:txBody>
      </p:sp>
      <p:sp>
        <p:nvSpPr>
          <p:cNvPr id="2057" name="Text Box 3"/>
          <p:cNvSpPr txBox="1">
            <a:spLocks noChangeArrowheads="1"/>
          </p:cNvSpPr>
          <p:nvPr/>
        </p:nvSpPr>
        <p:spPr bwMode="auto">
          <a:xfrm>
            <a:off x="746125" y="1870075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Now we consider a whole family of similar series: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838200" y="2619375"/>
          <a:ext cx="7556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" name="Equation" r:id="rId3" imgW="444307" imgH="507780" progId="Equation.DSMT4">
                  <p:embed/>
                </p:oleObj>
              </mc:Choice>
              <mc:Fallback>
                <p:oleObj name="Equation" r:id="rId3" imgW="444307" imgH="5077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19375"/>
                        <a:ext cx="75565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1905000" y="2566988"/>
          <a:ext cx="1122363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" name="Equation" r:id="rId5" imgW="660113" imgH="545863" progId="Equation.DSMT4">
                  <p:embed/>
                </p:oleObj>
              </mc:Choice>
              <mc:Fallback>
                <p:oleObj name="Equation" r:id="rId5" imgW="660113" imgH="54586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566988"/>
                        <a:ext cx="1122363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3124200" y="2540000"/>
          <a:ext cx="1144588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" name="Equation" r:id="rId7" imgW="672808" imgH="545863" progId="Equation.DSMT4">
                  <p:embed/>
                </p:oleObj>
              </mc:Choice>
              <mc:Fallback>
                <p:oleObj name="Equation" r:id="rId7" imgW="672808" imgH="545863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540000"/>
                        <a:ext cx="1144588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4405313" y="2398713"/>
          <a:ext cx="11874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5" name="Equation" r:id="rId9" imgW="698197" imgH="634725" progId="Equation.DSMT4">
                  <p:embed/>
                </p:oleObj>
              </mc:Choice>
              <mc:Fallback>
                <p:oleObj name="Equation" r:id="rId9" imgW="698197" imgH="63472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5313" y="2398713"/>
                        <a:ext cx="118745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5715000" y="2614613"/>
          <a:ext cx="10588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6" name="Equation" r:id="rId11" imgW="622030" imgH="507780" progId="Equation.DSMT4">
                  <p:embed/>
                </p:oleObj>
              </mc:Choice>
              <mc:Fallback>
                <p:oleObj name="Equation" r:id="rId11" imgW="622030" imgH="5077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614613"/>
                        <a:ext cx="1058863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822325" y="3622675"/>
            <a:ext cx="6721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What  about the convergence or divergence of these series?  </a:t>
            </a:r>
          </a:p>
          <a:p>
            <a:pPr>
              <a:buFontTx/>
              <a:buChar char="•"/>
            </a:pPr>
            <a:r>
              <a:rPr lang="en-US"/>
              <a:t>What test should we use to confirm our intuition?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898525" y="4994275"/>
            <a:ext cx="6264275" cy="1200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should use the ratio test;  furthermore, we can use the similarity between the series to test them all at once.</a:t>
            </a:r>
          </a:p>
        </p:txBody>
      </p:sp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7772400" y="3733800"/>
          <a:ext cx="7556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7" name="Equation" r:id="rId13" imgW="438049" imgH="495245" progId="Equation.DSMT4">
                  <p:embed/>
                </p:oleObj>
              </mc:Choice>
              <mc:Fallback>
                <p:oleObj name="Equation" r:id="rId13" imgW="438049" imgH="495245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733800"/>
                        <a:ext cx="755650" cy="863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254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AutoShape 12"/>
          <p:cNvSpPr>
            <a:spLocks noChangeArrowheads="1"/>
          </p:cNvSpPr>
          <p:nvPr/>
        </p:nvSpPr>
        <p:spPr bwMode="auto">
          <a:xfrm rot="5400000">
            <a:off x="7467600" y="2438400"/>
            <a:ext cx="685800" cy="1600200"/>
          </a:xfrm>
          <a:custGeom>
            <a:avLst/>
            <a:gdLst>
              <a:gd name="T0" fmla="*/ 15220726 w 21600"/>
              <a:gd name="T1" fmla="*/ 0 h 21600"/>
              <a:gd name="T2" fmla="*/ 15220726 w 21600"/>
              <a:gd name="T3" fmla="*/ 66727223 h 21600"/>
              <a:gd name="T4" fmla="*/ 1163320 w 21600"/>
              <a:gd name="T5" fmla="*/ 118548144 h 21600"/>
              <a:gd name="T6" fmla="*/ 21774150 w 21600"/>
              <a:gd name="T7" fmla="*/ 3336364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950 h 21600"/>
              <a:gd name="T14" fmla="*/ 20393 w 21600"/>
              <a:gd name="T15" fmla="*/ 720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099" y="0"/>
                </a:lnTo>
                <a:lnTo>
                  <a:pt x="15099" y="4950"/>
                </a:lnTo>
                <a:lnTo>
                  <a:pt x="12427" y="4950"/>
                </a:lnTo>
                <a:cubicBezTo>
                  <a:pt x="5564" y="4950"/>
                  <a:pt x="0" y="8177"/>
                  <a:pt x="0" y="12158"/>
                </a:cubicBezTo>
                <a:lnTo>
                  <a:pt x="0" y="21600"/>
                </a:lnTo>
                <a:lnTo>
                  <a:pt x="2308" y="21600"/>
                </a:lnTo>
                <a:lnTo>
                  <a:pt x="2308" y="12158"/>
                </a:lnTo>
                <a:cubicBezTo>
                  <a:pt x="2308" y="9424"/>
                  <a:pt x="6838" y="7208"/>
                  <a:pt x="12427" y="7208"/>
                </a:cubicBezTo>
                <a:lnTo>
                  <a:pt x="15099" y="7208"/>
                </a:lnTo>
                <a:lnTo>
                  <a:pt x="15099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10253" name="AutoShape 13"/>
          <p:cNvSpPr>
            <a:spLocks noChangeArrowheads="1"/>
          </p:cNvSpPr>
          <p:nvPr/>
        </p:nvSpPr>
        <p:spPr bwMode="auto">
          <a:xfrm rot="5400000" flipH="1">
            <a:off x="7429500" y="4381500"/>
            <a:ext cx="762000" cy="1600200"/>
          </a:xfrm>
          <a:custGeom>
            <a:avLst/>
            <a:gdLst>
              <a:gd name="T0" fmla="*/ 18791028 w 21600"/>
              <a:gd name="T1" fmla="*/ 0 h 21600"/>
              <a:gd name="T2" fmla="*/ 18791028 w 21600"/>
              <a:gd name="T3" fmla="*/ 66727223 h 21600"/>
              <a:gd name="T4" fmla="*/ 1436194 w 21600"/>
              <a:gd name="T5" fmla="*/ 118548144 h 21600"/>
              <a:gd name="T6" fmla="*/ 26881666 w 21600"/>
              <a:gd name="T7" fmla="*/ 3336364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950 h 21600"/>
              <a:gd name="T14" fmla="*/ 20393 w 21600"/>
              <a:gd name="T15" fmla="*/ 720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099" y="0"/>
                </a:lnTo>
                <a:lnTo>
                  <a:pt x="15099" y="4950"/>
                </a:lnTo>
                <a:lnTo>
                  <a:pt x="12427" y="4950"/>
                </a:lnTo>
                <a:cubicBezTo>
                  <a:pt x="5564" y="4950"/>
                  <a:pt x="0" y="8177"/>
                  <a:pt x="0" y="12158"/>
                </a:cubicBezTo>
                <a:lnTo>
                  <a:pt x="0" y="21600"/>
                </a:lnTo>
                <a:lnTo>
                  <a:pt x="2308" y="21600"/>
                </a:lnTo>
                <a:lnTo>
                  <a:pt x="2308" y="12158"/>
                </a:lnTo>
                <a:cubicBezTo>
                  <a:pt x="2308" y="9424"/>
                  <a:pt x="6838" y="7208"/>
                  <a:pt x="12427" y="7208"/>
                </a:cubicBezTo>
                <a:lnTo>
                  <a:pt x="15099" y="7208"/>
                </a:lnTo>
                <a:lnTo>
                  <a:pt x="15099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build="p" autoUpdateAnimBg="0" advAuto="2000"/>
      <p:bldP spid="10250" grpId="0" animBg="1" autoUpdateAnimBg="0"/>
      <p:bldP spid="10252" grpId="0" animBg="1"/>
      <p:bldP spid="102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Power Series</a:t>
            </a:r>
          </a:p>
        </p:txBody>
      </p:sp>
      <p:sp>
        <p:nvSpPr>
          <p:cNvPr id="3081" name="Text Box 3"/>
          <p:cNvSpPr txBox="1">
            <a:spLocks noChangeArrowheads="1"/>
          </p:cNvSpPr>
          <p:nvPr/>
        </p:nvSpPr>
        <p:spPr bwMode="auto">
          <a:xfrm>
            <a:off x="746125" y="1870075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Now we consider a whole family of similar series: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838200" y="2619375"/>
          <a:ext cx="7556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" name="Equation" r:id="rId3" imgW="444307" imgH="507780" progId="Equation.DSMT4">
                  <p:embed/>
                </p:oleObj>
              </mc:Choice>
              <mc:Fallback>
                <p:oleObj name="Equation" r:id="rId3" imgW="444307" imgH="5077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19375"/>
                        <a:ext cx="75565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1905000" y="2566988"/>
          <a:ext cx="1122363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" name="Equation" r:id="rId5" imgW="660113" imgH="545863" progId="Equation.DSMT4">
                  <p:embed/>
                </p:oleObj>
              </mc:Choice>
              <mc:Fallback>
                <p:oleObj name="Equation" r:id="rId5" imgW="660113" imgH="54586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566988"/>
                        <a:ext cx="1122363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3124200" y="2540000"/>
          <a:ext cx="1144588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8" name="Equation" r:id="rId7" imgW="672808" imgH="545863" progId="Equation.DSMT4">
                  <p:embed/>
                </p:oleObj>
              </mc:Choice>
              <mc:Fallback>
                <p:oleObj name="Equation" r:id="rId7" imgW="672808" imgH="545863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540000"/>
                        <a:ext cx="1144588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4405313" y="2398713"/>
          <a:ext cx="11874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9" name="Equation" r:id="rId9" imgW="698197" imgH="634725" progId="Equation.DSMT4">
                  <p:embed/>
                </p:oleObj>
              </mc:Choice>
              <mc:Fallback>
                <p:oleObj name="Equation" r:id="rId9" imgW="698197" imgH="63472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5313" y="2398713"/>
                        <a:ext cx="118745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5715000" y="2614613"/>
          <a:ext cx="10588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0" name="Equation" r:id="rId11" imgW="622030" imgH="507780" progId="Equation.DSMT4">
                  <p:embed/>
                </p:oleObj>
              </mc:Choice>
              <mc:Fallback>
                <p:oleObj name="Equation" r:id="rId11" imgW="622030" imgH="5077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614613"/>
                        <a:ext cx="1058863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822325" y="3622675"/>
            <a:ext cx="6721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What  about the convergence or divergence of these series?  </a:t>
            </a:r>
          </a:p>
          <a:p>
            <a:pPr>
              <a:buFontTx/>
              <a:buChar char="•"/>
            </a:pPr>
            <a:r>
              <a:rPr lang="en-US"/>
              <a:t>What test should we use to confirm our intuition?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898525" y="4994275"/>
            <a:ext cx="6264275" cy="1200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remember that the ratio test applies only to series with positive terms---we will be testing for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absolute convergence!</a:t>
            </a:r>
          </a:p>
        </p:txBody>
      </p:sp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7772400" y="3733800"/>
          <a:ext cx="7556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1" name="Equation" r:id="rId13" imgW="438049" imgH="495245" progId="Equation.DSMT4">
                  <p:embed/>
                </p:oleObj>
              </mc:Choice>
              <mc:Fallback>
                <p:oleObj name="Equation" r:id="rId13" imgW="438049" imgH="495245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733800"/>
                        <a:ext cx="755650" cy="863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25400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" name="AutoShape 12"/>
          <p:cNvSpPr>
            <a:spLocks noChangeArrowheads="1"/>
          </p:cNvSpPr>
          <p:nvPr/>
        </p:nvSpPr>
        <p:spPr bwMode="auto">
          <a:xfrm rot="5400000">
            <a:off x="7467600" y="2438400"/>
            <a:ext cx="685800" cy="1600200"/>
          </a:xfrm>
          <a:custGeom>
            <a:avLst/>
            <a:gdLst>
              <a:gd name="T0" fmla="*/ 15220726 w 21600"/>
              <a:gd name="T1" fmla="*/ 0 h 21600"/>
              <a:gd name="T2" fmla="*/ 15220726 w 21600"/>
              <a:gd name="T3" fmla="*/ 66727223 h 21600"/>
              <a:gd name="T4" fmla="*/ 1163320 w 21600"/>
              <a:gd name="T5" fmla="*/ 118548144 h 21600"/>
              <a:gd name="T6" fmla="*/ 21774150 w 21600"/>
              <a:gd name="T7" fmla="*/ 3336364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950 h 21600"/>
              <a:gd name="T14" fmla="*/ 20393 w 21600"/>
              <a:gd name="T15" fmla="*/ 720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099" y="0"/>
                </a:lnTo>
                <a:lnTo>
                  <a:pt x="15099" y="4950"/>
                </a:lnTo>
                <a:lnTo>
                  <a:pt x="12427" y="4950"/>
                </a:lnTo>
                <a:cubicBezTo>
                  <a:pt x="5564" y="4950"/>
                  <a:pt x="0" y="8177"/>
                  <a:pt x="0" y="12158"/>
                </a:cubicBezTo>
                <a:lnTo>
                  <a:pt x="0" y="21600"/>
                </a:lnTo>
                <a:lnTo>
                  <a:pt x="2308" y="21600"/>
                </a:lnTo>
                <a:lnTo>
                  <a:pt x="2308" y="12158"/>
                </a:lnTo>
                <a:cubicBezTo>
                  <a:pt x="2308" y="9424"/>
                  <a:pt x="6838" y="7208"/>
                  <a:pt x="12427" y="7208"/>
                </a:cubicBezTo>
                <a:lnTo>
                  <a:pt x="15099" y="7208"/>
                </a:lnTo>
                <a:lnTo>
                  <a:pt x="15099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 rot="5400000" flipH="1">
            <a:off x="7429500" y="4381500"/>
            <a:ext cx="762000" cy="1600200"/>
          </a:xfrm>
          <a:custGeom>
            <a:avLst/>
            <a:gdLst>
              <a:gd name="T0" fmla="*/ 18791028 w 21600"/>
              <a:gd name="T1" fmla="*/ 0 h 21600"/>
              <a:gd name="T2" fmla="*/ 18791028 w 21600"/>
              <a:gd name="T3" fmla="*/ 66727223 h 21600"/>
              <a:gd name="T4" fmla="*/ 1436194 w 21600"/>
              <a:gd name="T5" fmla="*/ 118548144 h 21600"/>
              <a:gd name="T6" fmla="*/ 26881666 w 21600"/>
              <a:gd name="T7" fmla="*/ 3336364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950 h 21600"/>
              <a:gd name="T14" fmla="*/ 20393 w 21600"/>
              <a:gd name="T15" fmla="*/ 720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099" y="0"/>
                </a:lnTo>
                <a:lnTo>
                  <a:pt x="15099" y="4950"/>
                </a:lnTo>
                <a:lnTo>
                  <a:pt x="12427" y="4950"/>
                </a:lnTo>
                <a:cubicBezTo>
                  <a:pt x="5564" y="4950"/>
                  <a:pt x="0" y="8177"/>
                  <a:pt x="0" y="12158"/>
                </a:cubicBezTo>
                <a:lnTo>
                  <a:pt x="0" y="21600"/>
                </a:lnTo>
                <a:lnTo>
                  <a:pt x="2308" y="21600"/>
                </a:lnTo>
                <a:lnTo>
                  <a:pt x="2308" y="12158"/>
                </a:lnTo>
                <a:cubicBezTo>
                  <a:pt x="2308" y="9424"/>
                  <a:pt x="6838" y="7208"/>
                  <a:pt x="12427" y="7208"/>
                </a:cubicBezTo>
                <a:lnTo>
                  <a:pt x="15099" y="7208"/>
                </a:lnTo>
                <a:lnTo>
                  <a:pt x="15099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3"/>
          <p:cNvSpPr txBox="1">
            <a:spLocks noChangeArrowheads="1"/>
          </p:cNvSpPr>
          <p:nvPr/>
        </p:nvSpPr>
        <p:spPr bwMode="auto">
          <a:xfrm>
            <a:off x="441325" y="269875"/>
            <a:ext cx="230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How does it go?</a:t>
            </a:r>
            <a:r>
              <a:rPr lang="en-US"/>
              <a:t>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655888" y="265113"/>
            <a:ext cx="5491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We start by setting up the appropriate limit.</a:t>
            </a: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2327275" y="1443038"/>
          <a:ext cx="1852613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0" name="Equation" r:id="rId3" imgW="1320800" imgH="596900" progId="Equation.DSMT4">
                  <p:embed/>
                </p:oleObj>
              </mc:Choice>
              <mc:Fallback>
                <p:oleObj name="Equation" r:id="rId3" imgW="1320800" imgH="5969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7275" y="1443038"/>
                        <a:ext cx="1852613" cy="836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685800" y="1090613"/>
          <a:ext cx="1371600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1" name="Equation" r:id="rId5" imgW="977900" imgH="1041400" progId="Equation.DSMT4">
                  <p:embed/>
                </p:oleObj>
              </mc:Choice>
              <mc:Fallback>
                <p:oleObj name="Equation" r:id="rId5" imgW="977900" imgH="1041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090613"/>
                        <a:ext cx="1371600" cy="146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4267200" y="1506538"/>
          <a:ext cx="1087438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2" name="Equation" r:id="rId7" imgW="774364" imgH="482391" progId="Equation.DSMT4">
                  <p:embed/>
                </p:oleObj>
              </mc:Choice>
              <mc:Fallback>
                <p:oleObj name="Equation" r:id="rId7" imgW="774364" imgH="482391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506538"/>
                        <a:ext cx="1087438" cy="677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5422900" y="1646238"/>
          <a:ext cx="2667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3" name="Equation" r:id="rId9" imgW="126890" imgH="190335" progId="Equation.DSMT4">
                  <p:embed/>
                </p:oleObj>
              </mc:Choice>
              <mc:Fallback>
                <p:oleObj name="Equation" r:id="rId9" imgW="126890" imgH="190335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2900" y="1646238"/>
                        <a:ext cx="26670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81000" y="2743200"/>
            <a:ext cx="7772400" cy="2282825"/>
            <a:chOff x="240" y="1728"/>
            <a:chExt cx="4896" cy="1438"/>
          </a:xfrm>
        </p:grpSpPr>
        <p:sp>
          <p:nvSpPr>
            <p:cNvPr id="4110" name="Text Box 9"/>
            <p:cNvSpPr txBox="1">
              <a:spLocks noChangeArrowheads="1"/>
            </p:cNvSpPr>
            <p:nvPr/>
          </p:nvSpPr>
          <p:spPr bwMode="auto">
            <a:xfrm>
              <a:off x="240" y="1728"/>
              <a:ext cx="4896" cy="1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Since the limit is 0 which is less than 1, the ratio test tells us  that the series</a:t>
              </a:r>
            </a:p>
            <a:p>
              <a:endParaRPr lang="en-US"/>
            </a:p>
            <a:p>
              <a:endParaRPr lang="en-US"/>
            </a:p>
            <a:p>
              <a:endParaRPr lang="en-US"/>
            </a:p>
            <a:p>
              <a:r>
                <a:rPr lang="en-US"/>
                <a:t>converges absolutely for all values of </a:t>
              </a:r>
              <a:r>
                <a:rPr lang="en-US" i="1"/>
                <a:t>x</a:t>
              </a:r>
              <a:r>
                <a:rPr lang="en-US"/>
                <a:t>.</a:t>
              </a:r>
            </a:p>
          </p:txBody>
        </p:sp>
        <p:graphicFrame>
          <p:nvGraphicFramePr>
            <p:cNvPr id="4103" name="Object 10"/>
            <p:cNvGraphicFramePr>
              <a:graphicFrameLocks noChangeAspect="1"/>
            </p:cNvGraphicFramePr>
            <p:nvPr/>
          </p:nvGraphicFramePr>
          <p:xfrm>
            <a:off x="2448" y="2256"/>
            <a:ext cx="476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94" name="Equation" r:id="rId11" imgW="444240" imgH="507960" progId="Equation.DSMT4">
                    <p:embed/>
                  </p:oleObj>
                </mc:Choice>
                <mc:Fallback>
                  <p:oleObj name="Equation" r:id="rId11" imgW="444240" imgH="50796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8" y="2256"/>
                          <a:ext cx="476" cy="5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524000" y="685800"/>
            <a:ext cx="5767388" cy="830263"/>
            <a:chOff x="960" y="432"/>
            <a:chExt cx="3633" cy="523"/>
          </a:xfrm>
          <a:solidFill>
            <a:schemeClr val="accent1"/>
          </a:solidFill>
        </p:grpSpPr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>
              <a:off x="1683" y="589"/>
              <a:ext cx="96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960" y="432"/>
              <a:ext cx="3633" cy="523"/>
              <a:chOff x="960" y="432"/>
              <a:chExt cx="3633" cy="523"/>
            </a:xfrm>
            <a:grpFill/>
          </p:grpSpPr>
          <p:sp>
            <p:nvSpPr>
              <p:cNvPr id="7179" name="Freeform 11"/>
              <p:cNvSpPr>
                <a:spLocks/>
              </p:cNvSpPr>
              <p:nvPr/>
            </p:nvSpPr>
            <p:spPr bwMode="auto">
              <a:xfrm>
                <a:off x="960" y="550"/>
                <a:ext cx="768" cy="328"/>
              </a:xfrm>
              <a:custGeom>
                <a:avLst/>
                <a:gdLst>
                  <a:gd name="T0" fmla="*/ 0 w 768"/>
                  <a:gd name="T1" fmla="*/ 328 h 328"/>
                  <a:gd name="T2" fmla="*/ 336 w 768"/>
                  <a:gd name="T3" fmla="*/ 280 h 328"/>
                  <a:gd name="T4" fmla="*/ 528 w 768"/>
                  <a:gd name="T5" fmla="*/ 40 h 328"/>
                  <a:gd name="T6" fmla="*/ 720 w 768"/>
                  <a:gd name="T7" fmla="*/ 40 h 328"/>
                  <a:gd name="T8" fmla="*/ 768 w 768"/>
                  <a:gd name="T9" fmla="*/ 40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8" h="328">
                    <a:moveTo>
                      <a:pt x="0" y="328"/>
                    </a:moveTo>
                    <a:cubicBezTo>
                      <a:pt x="124" y="328"/>
                      <a:pt x="248" y="328"/>
                      <a:pt x="336" y="280"/>
                    </a:cubicBezTo>
                    <a:cubicBezTo>
                      <a:pt x="424" y="232"/>
                      <a:pt x="464" y="80"/>
                      <a:pt x="528" y="40"/>
                    </a:cubicBezTo>
                    <a:cubicBezTo>
                      <a:pt x="592" y="0"/>
                      <a:pt x="680" y="40"/>
                      <a:pt x="720" y="40"/>
                    </a:cubicBezTo>
                    <a:cubicBezTo>
                      <a:pt x="760" y="40"/>
                      <a:pt x="764" y="40"/>
                      <a:pt x="768" y="4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81" name="Text Box 13"/>
              <p:cNvSpPr txBox="1">
                <a:spLocks noChangeArrowheads="1"/>
              </p:cNvSpPr>
              <p:nvPr/>
            </p:nvSpPr>
            <p:spPr bwMode="auto">
              <a:xfrm>
                <a:off x="1776" y="432"/>
                <a:ext cx="2817" cy="523"/>
              </a:xfrm>
              <a:prstGeom prst="rect">
                <a:avLst/>
              </a:prstGeom>
              <a:grpFill/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Why the absolute values?</a:t>
                </a:r>
              </a:p>
              <a:p>
                <a:pPr>
                  <a:defRPr/>
                </a:pP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Why on the </a:t>
                </a:r>
                <a:r>
                  <a:rPr lang="en-US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  <a:r>
                  <a: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’s and not elsewhere?</a:t>
                </a:r>
              </a:p>
            </p:txBody>
          </p:sp>
        </p:grp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365125" y="5181600"/>
            <a:ext cx="6392863" cy="863600"/>
            <a:chOff x="230" y="3264"/>
            <a:chExt cx="4027" cy="544"/>
          </a:xfrm>
        </p:grpSpPr>
        <p:sp>
          <p:nvSpPr>
            <p:cNvPr id="4109" name="Text Box 19"/>
            <p:cNvSpPr txBox="1">
              <a:spLocks noChangeArrowheads="1"/>
            </p:cNvSpPr>
            <p:nvPr/>
          </p:nvSpPr>
          <p:spPr bwMode="auto">
            <a:xfrm>
              <a:off x="230" y="3386"/>
              <a:ext cx="40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The series              is an example of a power series.</a:t>
              </a:r>
            </a:p>
          </p:txBody>
        </p:sp>
        <p:graphicFrame>
          <p:nvGraphicFramePr>
            <p:cNvPr id="4102" name="Object 20"/>
            <p:cNvGraphicFramePr>
              <a:graphicFrameLocks noChangeAspect="1"/>
            </p:cNvGraphicFramePr>
            <p:nvPr/>
          </p:nvGraphicFramePr>
          <p:xfrm>
            <a:off x="1152" y="3264"/>
            <a:ext cx="476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95" name="Equation" r:id="rId13" imgW="444240" imgH="507960" progId="Equation.DSMT4">
                    <p:embed/>
                  </p:oleObj>
                </mc:Choice>
                <mc:Fallback>
                  <p:oleObj name="Equation" r:id="rId13" imgW="444240" imgH="50796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3264"/>
                          <a:ext cx="476" cy="5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What are Power Series?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09600" y="1295400"/>
            <a:ext cx="7178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It’s convenient to think of a power series as an infinite polynomial: 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85800" y="2286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Polynomials:  </a:t>
            </a:r>
            <a:endParaRPr lang="en-US" baseline="3000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62000" y="40386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Power Series: </a:t>
            </a:r>
            <a:endParaRPr lang="en-US" baseline="30000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762000" y="5410200"/>
          <a:ext cx="8053388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0" name="Equation" r:id="rId3" imgW="4635500" imgH="571500" progId="Equation.DSMT4">
                  <p:embed/>
                </p:oleObj>
              </mc:Choice>
              <mc:Fallback>
                <p:oleObj name="Equation" r:id="rId3" imgW="4635500" imgH="5715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410200"/>
                        <a:ext cx="8053388" cy="995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2246313" y="3352800"/>
          <a:ext cx="479742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1" name="Equation" r:id="rId5" imgW="2463800" imgH="368300" progId="Equation.DSMT4">
                  <p:embed/>
                </p:oleObj>
              </mc:Choice>
              <mc:Fallback>
                <p:oleObj name="Equation" r:id="rId5" imgW="2463800" imgH="3683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6313" y="3352800"/>
                        <a:ext cx="4797425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2259013" y="2855913"/>
          <a:ext cx="2471737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2" name="Equation" r:id="rId7" imgW="1270000" imgH="228600" progId="Equation.DSMT4">
                  <p:embed/>
                </p:oleObj>
              </mc:Choice>
              <mc:Fallback>
                <p:oleObj name="Equation" r:id="rId7" imgW="12700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013" y="2855913"/>
                        <a:ext cx="2471737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1828800" y="4495800"/>
          <a:ext cx="57150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3" name="Equation" r:id="rId9" imgW="2997200" imgH="495300" progId="Equation.DSMT4">
                  <p:embed/>
                </p:oleObj>
              </mc:Choice>
              <mc:Fallback>
                <p:oleObj name="Equation" r:id="rId9" imgW="2997200" imgH="4953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495800"/>
                        <a:ext cx="5715000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0" grpId="0" autoUpdateAnimBg="0"/>
      <p:bldP spid="410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general. . .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990600" y="1905000"/>
            <a:ext cx="7483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Definition:   A power series is a (family of) series of the form</a:t>
            </a:r>
          </a:p>
          <a:p>
            <a:endParaRPr lang="en-US"/>
          </a:p>
        </p:txBody>
      </p:sp>
      <p:graphicFrame>
        <p:nvGraphicFramePr>
          <p:cNvPr id="2048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733800" y="2530475"/>
          <a:ext cx="15716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3" imgW="904959" imgH="419054" progId="Equation.DSMT4">
                  <p:embed/>
                </p:oleObj>
              </mc:Choice>
              <mc:Fallback>
                <p:oleObj name="Equation" r:id="rId3" imgW="904959" imgH="419054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530475"/>
                        <a:ext cx="157162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974725" y="3470275"/>
            <a:ext cx="7331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 this case, we say that the power series is </a:t>
            </a:r>
            <a:r>
              <a:rPr lang="en-US">
                <a:solidFill>
                  <a:schemeClr val="tx2"/>
                </a:solidFill>
              </a:rPr>
              <a:t>based at </a:t>
            </a:r>
            <a:r>
              <a:rPr lang="en-US" i="1">
                <a:solidFill>
                  <a:schemeClr val="tx2"/>
                </a:solidFill>
              </a:rPr>
              <a:t>x</a:t>
            </a:r>
            <a:r>
              <a:rPr lang="en-US" i="1" baseline="-25000">
                <a:solidFill>
                  <a:schemeClr val="tx2"/>
                </a:solidFill>
              </a:rPr>
              <a:t>0</a:t>
            </a:r>
            <a:r>
              <a:rPr lang="en-US" i="1" baseline="-25000"/>
              <a:t> </a:t>
            </a:r>
            <a:r>
              <a:rPr lang="en-US"/>
              <a:t> or that it is </a:t>
            </a:r>
            <a:r>
              <a:rPr lang="en-US">
                <a:solidFill>
                  <a:schemeClr val="tx2"/>
                </a:solidFill>
              </a:rPr>
              <a:t>centered at </a:t>
            </a:r>
            <a:r>
              <a:rPr lang="en-US" i="1">
                <a:solidFill>
                  <a:schemeClr val="tx2"/>
                </a:solidFill>
              </a:rPr>
              <a:t>x</a:t>
            </a:r>
            <a:r>
              <a:rPr lang="en-US" i="1" baseline="-25000">
                <a:solidFill>
                  <a:schemeClr val="tx2"/>
                </a:solidFill>
              </a:rPr>
              <a:t>0</a:t>
            </a:r>
            <a:r>
              <a:rPr lang="en-US"/>
              <a:t>.  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1050925" y="4953000"/>
            <a:ext cx="6831013" cy="83026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can we say about convergence of power series? 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great deal, actually.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5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allAtOnce"/>
      <p:bldP spid="20512" grpId="0"/>
      <p:bldP spid="20513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6705600" cy="1371600"/>
          </a:xfrm>
        </p:spPr>
        <p:txBody>
          <a:bodyPr/>
          <a:lstStyle/>
          <a:p>
            <a:pPr eaLnBrk="1" hangingPunct="1"/>
            <a:r>
              <a:rPr lang="en-US" smtClean="0"/>
              <a:t>Checking for Convergence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0" y="1371600"/>
            <a:ext cx="6477000" cy="5276850"/>
            <a:chOff x="1104" y="0"/>
            <a:chExt cx="4080" cy="3324"/>
          </a:xfrm>
        </p:grpSpPr>
        <p:sp>
          <p:nvSpPr>
            <p:cNvPr id="19460" name="AutoShape 4"/>
            <p:cNvSpPr>
              <a:spLocks noChangeArrowheads="1"/>
            </p:cNvSpPr>
            <p:nvPr/>
          </p:nvSpPr>
          <p:spPr bwMode="auto">
            <a:xfrm>
              <a:off x="2688" y="0"/>
              <a:ext cx="2496" cy="1680"/>
            </a:xfrm>
            <a:prstGeom prst="cloudCallout">
              <a:avLst>
                <a:gd name="adj1" fmla="val -83333"/>
                <a:gd name="adj2" fmla="val 37620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461" name="Text Box 3"/>
            <p:cNvSpPr txBox="1">
              <a:spLocks noChangeArrowheads="1"/>
            </p:cNvSpPr>
            <p:nvPr/>
          </p:nvSpPr>
          <p:spPr bwMode="auto">
            <a:xfrm>
              <a:off x="3024" y="240"/>
              <a:ext cx="2064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I should  use the ratio test.  It is the test of choice when testing for convergence of power series!</a:t>
              </a:r>
            </a:p>
          </p:txBody>
        </p:sp>
        <p:pic>
          <p:nvPicPr>
            <p:cNvPr id="19462" name="Picture 6" descr="thinker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04" y="1248"/>
              <a:ext cx="625" cy="20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6705600" cy="1371600"/>
          </a:xfrm>
        </p:spPr>
        <p:txBody>
          <a:bodyPr/>
          <a:lstStyle/>
          <a:p>
            <a:pPr eaLnBrk="1" hangingPunct="1"/>
            <a:r>
              <a:rPr lang="en-US" smtClean="0"/>
              <a:t>Checking for Convergence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746125" y="2022475"/>
            <a:ext cx="4200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Checking on the convergence of </a:t>
            </a: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1981200" y="2514600"/>
          <a:ext cx="57150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1" name="Equation" r:id="rId3" imgW="2997200" imgH="495300" progId="Equation.DSMT4">
                  <p:embed/>
                </p:oleObj>
              </mc:Choice>
              <mc:Fallback>
                <p:oleObj name="Equation" r:id="rId3" imgW="2997200" imgH="4953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514600"/>
                        <a:ext cx="5715000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81000" y="3581400"/>
            <a:ext cx="5491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We start by setting up the appropriate limit.</a:t>
            </a:r>
          </a:p>
        </p:txBody>
      </p:sp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3878263" y="4648200"/>
          <a:ext cx="284162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2" name="Equation" r:id="rId5" imgW="203024" imgH="266469" progId="Equation.DSMT4">
                  <p:embed/>
                </p:oleObj>
              </mc:Choice>
              <mc:Fallback>
                <p:oleObj name="Equation" r:id="rId5" imgW="203024" imgH="266469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8263" y="4648200"/>
                        <a:ext cx="284162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381000" y="4419600"/>
          <a:ext cx="1781175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3" name="Equation" r:id="rId7" imgW="1270000" imgH="596900" progId="Equation.DSMT4">
                  <p:embed/>
                </p:oleObj>
              </mc:Choice>
              <mc:Fallback>
                <p:oleObj name="Equation" r:id="rId7" imgW="1270000" imgH="5969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19600"/>
                        <a:ext cx="1781175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6" name="Object 12"/>
          <p:cNvGraphicFramePr>
            <a:graphicFrameLocks noChangeAspect="1"/>
          </p:cNvGraphicFramePr>
          <p:nvPr/>
        </p:nvGraphicFramePr>
        <p:xfrm>
          <a:off x="2286000" y="4495800"/>
          <a:ext cx="158432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4" name="Equation" r:id="rId9" imgW="1130300" imgH="508000" progId="Equation.DSMT4">
                  <p:embed/>
                </p:oleObj>
              </mc:Choice>
              <mc:Fallback>
                <p:oleObj name="Equation" r:id="rId9" imgW="1130300" imgH="5080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495800"/>
                        <a:ext cx="1584325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648200" y="5181600"/>
            <a:ext cx="4206875" cy="1570038"/>
          </a:xfrm>
          <a:prstGeom prst="rect">
            <a:avLst/>
          </a:prstGeom>
          <a:solidFill>
            <a:schemeClr val="tx1"/>
          </a:solidFill>
          <a:ln w="254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The ratio test guarantees convergence provided that this limit is less than 1.  That is, when </a:t>
            </a:r>
            <a:r>
              <a:rPr lang="en-US" i="1">
                <a:solidFill>
                  <a:schemeClr val="hlink"/>
                </a:solidFill>
              </a:rPr>
              <a:t>|x</a:t>
            </a:r>
            <a:r>
              <a:rPr lang="en-US">
                <a:solidFill>
                  <a:schemeClr val="hlink"/>
                </a:solidFill>
              </a:rPr>
              <a:t>| &lt; 1. </a:t>
            </a: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 rot="10800000" flipH="1">
            <a:off x="3962400" y="5257800"/>
            <a:ext cx="533400" cy="762000"/>
          </a:xfrm>
          <a:custGeom>
            <a:avLst/>
            <a:gdLst>
              <a:gd name="T0" fmla="*/ 9207595 w 21600"/>
              <a:gd name="T1" fmla="*/ 0 h 21600"/>
              <a:gd name="T2" fmla="*/ 9207595 w 21600"/>
              <a:gd name="T3" fmla="*/ 15130885 h 21600"/>
              <a:gd name="T4" fmla="*/ 703718 w 21600"/>
              <a:gd name="T5" fmla="*/ 26881666 h 21600"/>
              <a:gd name="T6" fmla="*/ 13172018 w 21600"/>
              <a:gd name="T7" fmla="*/ 7565460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950 h 21600"/>
              <a:gd name="T14" fmla="*/ 20393 w 21600"/>
              <a:gd name="T15" fmla="*/ 720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099" y="0"/>
                </a:lnTo>
                <a:lnTo>
                  <a:pt x="15099" y="4950"/>
                </a:lnTo>
                <a:lnTo>
                  <a:pt x="12427" y="4950"/>
                </a:lnTo>
                <a:cubicBezTo>
                  <a:pt x="5564" y="4950"/>
                  <a:pt x="0" y="8177"/>
                  <a:pt x="0" y="12158"/>
                </a:cubicBezTo>
                <a:lnTo>
                  <a:pt x="0" y="21600"/>
                </a:lnTo>
                <a:lnTo>
                  <a:pt x="2308" y="21600"/>
                </a:lnTo>
                <a:lnTo>
                  <a:pt x="2308" y="12158"/>
                </a:lnTo>
                <a:cubicBezTo>
                  <a:pt x="2308" y="9424"/>
                  <a:pt x="6838" y="7208"/>
                  <a:pt x="12427" y="7208"/>
                </a:cubicBezTo>
                <a:lnTo>
                  <a:pt x="15099" y="7208"/>
                </a:lnTo>
                <a:lnTo>
                  <a:pt x="15099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" y="5867400"/>
            <a:ext cx="3962400" cy="585788"/>
            <a:chOff x="1066800" y="5410200"/>
            <a:chExt cx="3962401" cy="585788"/>
          </a:xfrm>
        </p:grpSpPr>
        <p:grpSp>
          <p:nvGrpSpPr>
            <p:cNvPr id="7183" name="Group 20"/>
            <p:cNvGrpSpPr>
              <a:grpSpLocks/>
            </p:cNvGrpSpPr>
            <p:nvPr/>
          </p:nvGrpSpPr>
          <p:grpSpPr bwMode="auto">
            <a:xfrm>
              <a:off x="2211388" y="5486400"/>
              <a:ext cx="1717675" cy="0"/>
              <a:chOff x="1872" y="3216"/>
              <a:chExt cx="1872" cy="0"/>
            </a:xfrm>
          </p:grpSpPr>
          <p:sp>
            <p:nvSpPr>
              <p:cNvPr id="7190" name="Line 10"/>
              <p:cNvSpPr>
                <a:spLocks noChangeShapeType="1"/>
              </p:cNvSpPr>
              <p:nvPr/>
            </p:nvSpPr>
            <p:spPr bwMode="auto">
              <a:xfrm>
                <a:off x="1872" y="3216"/>
                <a:ext cx="912" cy="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1" name="Line 16"/>
              <p:cNvSpPr>
                <a:spLocks noChangeShapeType="1"/>
              </p:cNvSpPr>
              <p:nvPr/>
            </p:nvSpPr>
            <p:spPr bwMode="auto">
              <a:xfrm>
                <a:off x="2832" y="3216"/>
                <a:ext cx="912" cy="0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7174" name="Object 9"/>
            <p:cNvGraphicFramePr>
              <a:graphicFrameLocks noChangeAspect="1"/>
            </p:cNvGraphicFramePr>
            <p:nvPr/>
          </p:nvGraphicFramePr>
          <p:xfrm>
            <a:off x="2944813" y="5678488"/>
            <a:ext cx="200025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05" name="Equation" r:id="rId11" imgW="126720" imgH="190440" progId="Equation.DSMT4">
                    <p:embed/>
                  </p:oleObj>
                </mc:Choice>
                <mc:Fallback>
                  <p:oleObj name="Equation" r:id="rId11" imgW="126720" imgH="19044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4813" y="5678488"/>
                          <a:ext cx="200025" cy="301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5" name="Object 12"/>
            <p:cNvGraphicFramePr>
              <a:graphicFrameLocks noChangeAspect="1"/>
            </p:cNvGraphicFramePr>
            <p:nvPr/>
          </p:nvGraphicFramePr>
          <p:xfrm>
            <a:off x="3957638" y="5688013"/>
            <a:ext cx="160337" cy="280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06" name="Equation" r:id="rId13" imgW="101520" imgH="177480" progId="Equation.DSMT4">
                    <p:embed/>
                  </p:oleObj>
                </mc:Choice>
                <mc:Fallback>
                  <p:oleObj name="Equation" r:id="rId13" imgW="101520" imgH="17748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7638" y="5688013"/>
                          <a:ext cx="160337" cy="2809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4" name="Line 8"/>
            <p:cNvSpPr>
              <a:spLocks noChangeShapeType="1"/>
            </p:cNvSpPr>
            <p:nvPr/>
          </p:nvSpPr>
          <p:spPr bwMode="auto">
            <a:xfrm>
              <a:off x="1198563" y="5486400"/>
              <a:ext cx="3830638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13"/>
            <p:cNvSpPr>
              <a:spLocks noChangeShapeType="1"/>
            </p:cNvSpPr>
            <p:nvPr/>
          </p:nvSpPr>
          <p:spPr bwMode="auto">
            <a:xfrm>
              <a:off x="4016375" y="5486400"/>
              <a:ext cx="101282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arrow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Oval 14"/>
            <p:cNvSpPr>
              <a:spLocks noChangeArrowheads="1"/>
            </p:cNvSpPr>
            <p:nvPr/>
          </p:nvSpPr>
          <p:spPr bwMode="auto">
            <a:xfrm>
              <a:off x="3886200" y="54102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Oval 15"/>
            <p:cNvSpPr>
              <a:spLocks noChangeArrowheads="1"/>
            </p:cNvSpPr>
            <p:nvPr/>
          </p:nvSpPr>
          <p:spPr bwMode="auto">
            <a:xfrm>
              <a:off x="2124075" y="5410200"/>
              <a:ext cx="161925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Line 17"/>
            <p:cNvSpPr>
              <a:spLocks noChangeShapeType="1"/>
            </p:cNvSpPr>
            <p:nvPr/>
          </p:nvSpPr>
          <p:spPr bwMode="auto">
            <a:xfrm>
              <a:off x="1066800" y="5486400"/>
              <a:ext cx="105727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Oval 19"/>
            <p:cNvSpPr>
              <a:spLocks noChangeArrowheads="1"/>
            </p:cNvSpPr>
            <p:nvPr/>
          </p:nvSpPr>
          <p:spPr bwMode="auto">
            <a:xfrm>
              <a:off x="2971800" y="54102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176" name="Object 13"/>
            <p:cNvGraphicFramePr>
              <a:graphicFrameLocks noChangeAspect="1"/>
            </p:cNvGraphicFramePr>
            <p:nvPr/>
          </p:nvGraphicFramePr>
          <p:xfrm>
            <a:off x="1981200" y="5715000"/>
            <a:ext cx="341312" cy="280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07" name="Equation" r:id="rId15" imgW="215640" imgH="177480" progId="Equation.DSMT4">
                    <p:embed/>
                  </p:oleObj>
                </mc:Choice>
                <mc:Fallback>
                  <p:oleObj name="Equation" r:id="rId15" imgW="215640" imgH="17748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1200" y="5715000"/>
                          <a:ext cx="341312" cy="280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utoUpdateAnimBg="0"/>
      <p:bldP spid="11273" grpId="0" autoUpdateAnimBg="0"/>
      <p:bldP spid="11277" grpId="0" animBg="1" autoUpdateAnimBg="0"/>
      <p:bldP spid="1127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1103</Words>
  <Application>Microsoft Office PowerPoint</Application>
  <PresentationFormat>On-screen Show (4:3)</PresentationFormat>
  <Paragraphs>124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Default Design</vt:lpstr>
      <vt:lpstr>Equation</vt:lpstr>
      <vt:lpstr>Power Series</vt:lpstr>
      <vt:lpstr>First some examples</vt:lpstr>
      <vt:lpstr>Power Series</vt:lpstr>
      <vt:lpstr>Power Series</vt:lpstr>
      <vt:lpstr>PowerPoint Presentation</vt:lpstr>
      <vt:lpstr>What are Power Series?</vt:lpstr>
      <vt:lpstr>In general. . .</vt:lpstr>
      <vt:lpstr>Checking for Convergence</vt:lpstr>
      <vt:lpstr>Checking for Convergence</vt:lpstr>
      <vt:lpstr>Checking for Convergence</vt:lpstr>
      <vt:lpstr>Checking for Convergence</vt:lpstr>
      <vt:lpstr>PowerPoint Presentation</vt:lpstr>
      <vt:lpstr>PowerPoint Presentation</vt:lpstr>
      <vt:lpstr>PowerPoint Presentation</vt:lpstr>
      <vt:lpstr>PowerPoint Presentation</vt:lpstr>
      <vt:lpstr> Convergence of Power Series</vt:lpstr>
      <vt:lpstr>PowerPoint Presentation</vt:lpstr>
      <vt:lpstr>Recap</vt:lpstr>
      <vt:lpstr>Conclusions</vt:lpstr>
      <vt:lpstr>Radius of Convergence vs. Interval of Convergence</vt:lpstr>
      <vt:lpstr>Radius of Convergence vs. Interval of Convergence</vt:lpstr>
      <vt:lpstr>PowerPoint Presentation</vt:lpstr>
      <vt:lpstr>PowerPoint Presentation</vt:lpstr>
      <vt:lpstr>PowerPoint Presentation</vt:lpstr>
    </vt:vector>
  </TitlesOfParts>
  <Company>Kenyon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Series</dc:title>
  <dc:creator>SchumacherC</dc:creator>
  <cp:lastModifiedBy>Library and Information Services</cp:lastModifiedBy>
  <cp:revision>138</cp:revision>
  <dcterms:created xsi:type="dcterms:W3CDTF">2003-12-03T10:32:09Z</dcterms:created>
  <dcterms:modified xsi:type="dcterms:W3CDTF">2011-12-02T13:37:45Z</dcterms:modified>
</cp:coreProperties>
</file>