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5" r:id="rId3"/>
    <p:sldId id="267" r:id="rId4"/>
    <p:sldId id="280" r:id="rId5"/>
    <p:sldId id="284" r:id="rId6"/>
    <p:sldId id="283" r:id="rId7"/>
    <p:sldId id="285" r:id="rId8"/>
    <p:sldId id="279" r:id="rId9"/>
    <p:sldId id="269" r:id="rId10"/>
    <p:sldId id="266" r:id="rId11"/>
    <p:sldId id="273" r:id="rId12"/>
    <p:sldId id="286" r:id="rId13"/>
    <p:sldId id="287" r:id="rId14"/>
    <p:sldId id="278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6613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0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60581-9B29-46EF-97BA-92CCCDB554CA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BFD47-31CC-40D3-B24B-EC9C482F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0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FD47-31CC-40D3-B24B-EC9C482F93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7D631-F36B-4701-8794-A05404715D89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A4652-471C-4BEF-BF12-6BD2A83403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6.gif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851648" cy="18288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900" dirty="0" smtClean="0"/>
              <a:t>Differential Equations Modeling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89154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A Brief Introduction</a:t>
            </a:r>
          </a:p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17526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537857" y="2057400"/>
            <a:ext cx="849085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>
            <a:stCxn id="13" idx="3"/>
            <a:endCxn id="28" idx="1"/>
          </p:cNvCxnSpPr>
          <p:nvPr/>
        </p:nvCxnSpPr>
        <p:spPr>
          <a:xfrm>
            <a:off x="4386942" y="2286000"/>
            <a:ext cx="1556658" cy="9188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43600" y="2743200"/>
            <a:ext cx="2895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Interaction terms---when hares and lynxes meet up, hares die and lynxes thrive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43000" y="2895600"/>
            <a:ext cx="783771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hape 47"/>
          <p:cNvCxnSpPr>
            <a:stCxn id="46" idx="2"/>
            <a:endCxn id="28" idx="1"/>
          </p:cNvCxnSpPr>
          <p:nvPr/>
        </p:nvCxnSpPr>
        <p:spPr>
          <a:xfrm rot="5400000" flipH="1" flipV="1">
            <a:off x="3665275" y="1074476"/>
            <a:ext cx="147935" cy="4408714"/>
          </a:xfrm>
          <a:prstGeom prst="bentConnector4">
            <a:avLst>
              <a:gd name="adj1" fmla="val -154527"/>
              <a:gd name="adj2" fmla="val 5444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8" grpId="0" animBg="1"/>
      <p:bldP spid="28" grpId="1" animBg="1"/>
      <p:bldP spid="46" grpId="0" animBg="1"/>
      <p:bldP spid="4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17526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9600" y="1905000"/>
            <a:ext cx="44957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the </a:t>
            </a:r>
            <a:r>
              <a:rPr lang="en-US" sz="2400" u="sng" dirty="0" smtClean="0"/>
              <a:t>product</a:t>
            </a:r>
            <a:r>
              <a:rPr lang="en-US" sz="2400" dirty="0" smtClean="0"/>
              <a:t>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/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The total possible number of meetings of hares and lynxes is the product of </a:t>
            </a:r>
            <a:r>
              <a:rPr lang="en-US" sz="2400" i="1" dirty="0" smtClean="0"/>
              <a:t>H</a:t>
            </a:r>
            <a:r>
              <a:rPr lang="en-US" sz="2400" dirty="0" smtClean="0"/>
              <a:t> and </a:t>
            </a:r>
            <a:r>
              <a:rPr lang="en-US" sz="2400" i="1" dirty="0" smtClean="0"/>
              <a:t>L</a:t>
            </a:r>
            <a:r>
              <a:rPr lang="en-US" sz="2400" dirty="0" smtClean="0"/>
              <a:t>. 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Coefficent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onstantia"/>
                <a:sym typeface="Euclid Symbol"/>
              </a:rPr>
              <a:t>α</a:t>
            </a:r>
            <a:r>
              <a:rPr lang="en-US" sz="2400" dirty="0" smtClean="0">
                <a:sym typeface="Euclid Symbol"/>
              </a:rPr>
              <a:t>  is the percentage of the total possible number of meetings in which a rabbit dies.</a:t>
            </a:r>
          </a:p>
          <a:p>
            <a:r>
              <a:rPr lang="en-US" sz="2400" dirty="0" smtClean="0">
                <a:sym typeface="Euclid Symbol"/>
              </a:rPr>
              <a:t>Coefficient </a:t>
            </a:r>
            <a:r>
              <a:rPr lang="el-GR" sz="2400" dirty="0" smtClean="0">
                <a:latin typeface="Constantia"/>
                <a:sym typeface="Euclid Symbol"/>
              </a:rPr>
              <a:t>β</a:t>
            </a:r>
            <a:r>
              <a:rPr lang="en-US" sz="2400" dirty="0" smtClean="0">
                <a:sym typeface="Euclid Symbol"/>
              </a:rPr>
              <a:t>?  (Not equal to </a:t>
            </a:r>
            <a:r>
              <a:rPr lang="el-GR" sz="2400" dirty="0" smtClean="0">
                <a:latin typeface="Constantia"/>
                <a:sym typeface="Euclid Symbol"/>
              </a:rPr>
              <a:t>α</a:t>
            </a:r>
            <a:r>
              <a:rPr lang="en-US" sz="2400" dirty="0" smtClean="0">
                <a:sym typeface="Euclid Symbol"/>
              </a:rPr>
              <a:t> !)</a:t>
            </a:r>
          </a:p>
          <a:p>
            <a:endParaRPr lang="en-US" sz="2400" dirty="0" smtClean="0">
              <a:sym typeface="Euclid Symbol"/>
            </a:endParaRPr>
          </a:p>
          <a:p>
            <a:r>
              <a:rPr lang="en-US" sz="2400" dirty="0" smtClean="0">
                <a:sym typeface="Euclid Symbol"/>
              </a:rPr>
              <a:t>Note:  </a:t>
            </a:r>
            <a:r>
              <a:rPr lang="el-GR" sz="2400" dirty="0" smtClean="0">
                <a:latin typeface="Constantia"/>
                <a:sym typeface="Euclid Symbol"/>
              </a:rPr>
              <a:t>α</a:t>
            </a:r>
            <a:r>
              <a:rPr lang="en-US" sz="2400" dirty="0" smtClean="0">
                <a:sym typeface="Euclid Symbol"/>
              </a:rPr>
              <a:t> </a:t>
            </a:r>
            <a:r>
              <a:rPr lang="en-US" sz="2400" dirty="0" smtClean="0">
                <a:latin typeface="Euclid"/>
                <a:sym typeface="Euclid Math Two"/>
              </a:rPr>
              <a:t>«</a:t>
            </a:r>
            <a:r>
              <a:rPr lang="en-US" sz="2400" dirty="0" smtClean="0">
                <a:sym typeface="Euclid Math Two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Two"/>
              </a:rPr>
              <a:t>1</a:t>
            </a:r>
            <a:r>
              <a:rPr lang="en-US" sz="2400" dirty="0" smtClean="0">
                <a:sym typeface="Euclid Math Two"/>
              </a:rPr>
              <a:t>;  </a:t>
            </a:r>
            <a:r>
              <a:rPr lang="el-GR" sz="2400" smtClean="0">
                <a:latin typeface="Constantia"/>
                <a:sym typeface="Euclid Symbol"/>
              </a:rPr>
              <a:t>β</a:t>
            </a:r>
            <a:r>
              <a:rPr lang="en-US" sz="2400" smtClean="0">
                <a:sym typeface="Euclid Symbol"/>
              </a:rPr>
              <a:t> </a:t>
            </a:r>
            <a:r>
              <a:rPr lang="en-US" sz="2400" dirty="0" smtClean="0">
                <a:latin typeface="Euclid"/>
                <a:sym typeface="Euclid Math Two"/>
              </a:rPr>
              <a:t>«</a:t>
            </a:r>
            <a:r>
              <a:rPr lang="en-US" sz="2400" dirty="0" smtClean="0">
                <a:sym typeface="Euclid Math Two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Euclid Math Two"/>
              </a:rPr>
              <a:t>1</a:t>
            </a:r>
            <a:r>
              <a:rPr lang="en-US" sz="2400" dirty="0" smtClean="0">
                <a:sym typeface="Euclid Math Two"/>
              </a:rPr>
              <a:t>. </a:t>
            </a:r>
            <a:endParaRPr lang="en-US" sz="2400" dirty="0"/>
          </a:p>
        </p:txBody>
      </p:sp>
      <p:pic>
        <p:nvPicPr>
          <p:cNvPr id="10" name="Picture 9" descr="ha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6962" y="2957784"/>
            <a:ext cx="936655" cy="731520"/>
          </a:xfrm>
          <a:prstGeom prst="rect">
            <a:avLst/>
          </a:prstGeom>
        </p:spPr>
      </p:pic>
      <p:pic>
        <p:nvPicPr>
          <p:cNvPr id="11" name="Picture 10" descr="lynx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0600" y="3977640"/>
            <a:ext cx="672000" cy="731520"/>
          </a:xfrm>
          <a:prstGeom prst="rect">
            <a:avLst/>
          </a:prstGeom>
        </p:spPr>
      </p:pic>
      <p:pic>
        <p:nvPicPr>
          <p:cNvPr id="12" name="Picture 11" descr="lynx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0600" y="5044440"/>
            <a:ext cx="672000" cy="731520"/>
          </a:xfrm>
          <a:prstGeom prst="rect">
            <a:avLst/>
          </a:prstGeom>
        </p:spPr>
      </p:pic>
      <p:pic>
        <p:nvPicPr>
          <p:cNvPr id="15" name="Picture 14" descr="ha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5600" y="5730240"/>
            <a:ext cx="936655" cy="731520"/>
          </a:xfrm>
          <a:prstGeom prst="rect">
            <a:avLst/>
          </a:prstGeom>
        </p:spPr>
      </p:pic>
      <p:pic>
        <p:nvPicPr>
          <p:cNvPr id="18" name="Picture 17" descr="ha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5600" y="4815840"/>
            <a:ext cx="936655" cy="731520"/>
          </a:xfrm>
          <a:prstGeom prst="rect">
            <a:avLst/>
          </a:prstGeom>
        </p:spPr>
      </p:pic>
      <p:pic>
        <p:nvPicPr>
          <p:cNvPr id="19" name="Picture 18" descr="ha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5600" y="3825240"/>
            <a:ext cx="936655" cy="731520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stCxn id="11" idx="3"/>
          </p:cNvCxnSpPr>
          <p:nvPr/>
        </p:nvCxnSpPr>
        <p:spPr>
          <a:xfrm flipV="1">
            <a:off x="1752600" y="3291840"/>
            <a:ext cx="1233000" cy="105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3"/>
            <a:endCxn id="19" idx="1"/>
          </p:cNvCxnSpPr>
          <p:nvPr/>
        </p:nvCxnSpPr>
        <p:spPr>
          <a:xfrm flipV="1">
            <a:off x="1752600" y="4191000"/>
            <a:ext cx="123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8" idx="1"/>
          </p:cNvCxnSpPr>
          <p:nvPr/>
        </p:nvCxnSpPr>
        <p:spPr>
          <a:xfrm>
            <a:off x="1752600" y="4343400"/>
            <a:ext cx="1233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5" idx="1"/>
          </p:cNvCxnSpPr>
          <p:nvPr/>
        </p:nvCxnSpPr>
        <p:spPr>
          <a:xfrm>
            <a:off x="1752600" y="4343400"/>
            <a:ext cx="1233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</p:cNvCxnSpPr>
          <p:nvPr/>
        </p:nvCxnSpPr>
        <p:spPr>
          <a:xfrm flipV="1">
            <a:off x="1752600" y="3291840"/>
            <a:ext cx="1246800" cy="21183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</p:cNvCxnSpPr>
          <p:nvPr/>
        </p:nvCxnSpPr>
        <p:spPr>
          <a:xfrm flipV="1">
            <a:off x="1752600" y="4191000"/>
            <a:ext cx="1233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</p:cNvCxnSpPr>
          <p:nvPr/>
        </p:nvCxnSpPr>
        <p:spPr>
          <a:xfrm flipV="1">
            <a:off x="1752600" y="5181600"/>
            <a:ext cx="1233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3"/>
          </p:cNvCxnSpPr>
          <p:nvPr/>
        </p:nvCxnSpPr>
        <p:spPr>
          <a:xfrm>
            <a:off x="1752600" y="5410200"/>
            <a:ext cx="1233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05200" y="20574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84384" y="28956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0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17526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943600" y="2743200"/>
            <a:ext cx="25146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“death term”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2895600"/>
            <a:ext cx="783771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hape 47"/>
          <p:cNvCxnSpPr>
            <a:stCxn id="46" idx="2"/>
            <a:endCxn id="28" idx="1"/>
          </p:cNvCxnSpPr>
          <p:nvPr/>
        </p:nvCxnSpPr>
        <p:spPr>
          <a:xfrm rot="5400000" flipH="1" flipV="1">
            <a:off x="4045159" y="1454360"/>
            <a:ext cx="378767" cy="3418114"/>
          </a:xfrm>
          <a:prstGeom prst="bentConnector4">
            <a:avLst>
              <a:gd name="adj1" fmla="val -60354"/>
              <a:gd name="adj2" fmla="val 55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17526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>
          <a:xfrm>
            <a:off x="4495800" y="2057400"/>
            <a:ext cx="1219200" cy="1066800"/>
          </a:xfrm>
          <a:prstGeom prst="rightArrow">
            <a:avLst>
              <a:gd name="adj1" fmla="val 64286"/>
              <a:gd name="adj2" fmla="val 36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Hares?</a:t>
            </a:r>
            <a:endParaRPr lang="en-US" dirty="0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6450013" y="2336800"/>
          <a:ext cx="16779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2336800"/>
                        <a:ext cx="167798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rot="16200000" flipH="1">
            <a:off x="990600" y="2819400"/>
            <a:ext cx="914400" cy="60960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028700" y="2781300"/>
            <a:ext cx="914400" cy="685800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2133600"/>
            <a:ext cx="3886200" cy="22860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91400" y="236220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800600"/>
            <a:ext cx="2438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Why is this coefficient negative?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Shape 18"/>
          <p:cNvCxnSpPr>
            <a:stCxn id="14" idx="4"/>
            <a:endCxn id="16" idx="1"/>
          </p:cNvCxnSpPr>
          <p:nvPr/>
        </p:nvCxnSpPr>
        <p:spPr>
          <a:xfrm rot="5400000">
            <a:off x="5572467" y="3038133"/>
            <a:ext cx="2304366" cy="1866900"/>
          </a:xfrm>
          <a:prstGeom prst="bentConnector4">
            <a:avLst>
              <a:gd name="adj1" fmla="val 42988"/>
              <a:gd name="adj2" fmla="val 1122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" y="4495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absence of Hares, the Lynxes die off at an exponential rate.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16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7200" y="3429000"/>
          <a:ext cx="4013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3" imgW="1930320" imgH="660240" progId="Equation.DSMT4">
                  <p:embed/>
                </p:oleObj>
              </mc:Choice>
              <mc:Fallback>
                <p:oleObj name="Equation" r:id="rId3" imgW="193032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4013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4615543" y="2699657"/>
            <a:ext cx="3810000" cy="3810000"/>
            <a:chOff x="3886200" y="2438400"/>
            <a:chExt cx="3810000" cy="3810000"/>
          </a:xfrm>
        </p:grpSpPr>
        <p:pic>
          <p:nvPicPr>
            <p:cNvPr id="20" name="Picture 19" descr="harelynxgraph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6200" y="2438400"/>
              <a:ext cx="3810000" cy="3810000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 rot="5400000" flipH="1" flipV="1">
              <a:off x="5856518" y="4191002"/>
              <a:ext cx="339634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67600" y="5758543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67600" y="4441371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78486" y="3799115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478486" y="313508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467600" y="5159828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533400" y="5105400"/>
          <a:ext cx="17462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174625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377927" y="57912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56156" y="45284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67042" y="51924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67042" y="38644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67042" y="32112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1" y="19812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Times New Roman" pitchFamily="18" charset="0"/>
              </a:rPr>
              <a:t>Taking some reasonable values for the parameters and some initial conditions, we have . . 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24800" y="2264228"/>
            <a:ext cx="7646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Hares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7575" y="2264227"/>
            <a:ext cx="8588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Lynxes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pSp>
        <p:nvGrpSpPr>
          <p:cNvPr id="3" name="Group 51"/>
          <p:cNvGrpSpPr/>
          <p:nvPr/>
        </p:nvGrpSpPr>
        <p:grpSpPr>
          <a:xfrm>
            <a:off x="4615543" y="2264227"/>
            <a:ext cx="4073954" cy="4245430"/>
            <a:chOff x="3886200" y="2002970"/>
            <a:chExt cx="4073954" cy="4245430"/>
          </a:xfrm>
        </p:grpSpPr>
        <p:pic>
          <p:nvPicPr>
            <p:cNvPr id="20" name="Picture 19" descr="harelynxgraph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200" y="2438400"/>
              <a:ext cx="3810000" cy="3810000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 rot="5400000" flipH="1" flipV="1">
              <a:off x="5856518" y="4191002"/>
              <a:ext cx="339634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467600" y="5758543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67600" y="4441371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78486" y="3799115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478486" y="3135086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467600" y="5159828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195457" y="2002971"/>
              <a:ext cx="7646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Hares</a:t>
              </a:r>
              <a:endPara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98232" y="2002970"/>
              <a:ext cx="8588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Lynxes</a:t>
              </a:r>
              <a:endPara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377927" y="57912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56156" y="45284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67042" y="51924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67042" y="38644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67042" y="32112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1981200"/>
            <a:ext cx="40386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What does this model predict about the populations of Lynxes and Hares</a:t>
            </a: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 in the short term?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in the long term?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r>
              <a:rPr lang="en-US" sz="2400" dirty="0" smtClean="0">
                <a:latin typeface="+mj-lt"/>
                <a:cs typeface="Times New Roman" pitchFamily="18" charset="0"/>
              </a:rPr>
              <a:t>Notice the way that the cycles “interact.”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276600" cy="2042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One of the only </a:t>
            </a:r>
            <a:r>
              <a:rPr lang="en-US" sz="2400" i="1" dirty="0" smtClean="0"/>
              <a:t>truly</a:t>
            </a:r>
            <a:r>
              <a:rPr lang="en-US" sz="2400" dirty="0" smtClean="0"/>
              <a:t> long-term sets of ecological data comes to us from the Hudson Bay Trading Company. </a:t>
            </a:r>
          </a:p>
        </p:txBody>
      </p:sp>
      <p:pic>
        <p:nvPicPr>
          <p:cNvPr id="5" name="Content Placeholder 4" descr="Image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22914" y="1371600"/>
            <a:ext cx="5146850" cy="2169655"/>
          </a:xfrm>
        </p:spPr>
      </p:pic>
      <p:sp>
        <p:nvSpPr>
          <p:cNvPr id="6" name="TextBox 5"/>
          <p:cNvSpPr txBox="1"/>
          <p:nvPr/>
        </p:nvSpPr>
        <p:spPr>
          <a:xfrm>
            <a:off x="457200" y="3657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kept very good records, for over a century, of the number of  lynx and hare pelts that they received from trappers in the region surrounding Hudson Bay.  </a:t>
            </a:r>
          </a:p>
          <a:p>
            <a:r>
              <a:rPr lang="en-US" sz="2400" dirty="0" smtClean="0"/>
              <a:t>This data clearly suggests periodic increases and decreases  in the hare-lynx populations.  </a:t>
            </a:r>
          </a:p>
          <a:p>
            <a:r>
              <a:rPr lang="en-US" sz="2400" dirty="0" smtClean="0"/>
              <a:t>Mathematical population models reproduce this natural cycling tendency in predator–prey systems.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3733800" cy="6858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Hares and Lynxes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44196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Single Population,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2672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does this Differential Equation say?</a:t>
            </a:r>
          </a:p>
          <a:p>
            <a:endParaRPr lang="en-US" sz="2400" dirty="0" smtClean="0"/>
          </a:p>
          <a:p>
            <a:r>
              <a:rPr lang="en-US" sz="2400" dirty="0" smtClean="0"/>
              <a:t>What does it predict?</a:t>
            </a:r>
          </a:p>
          <a:p>
            <a:endParaRPr lang="en-US" sz="2400" dirty="0" smtClean="0"/>
          </a:p>
          <a:p>
            <a:r>
              <a:rPr lang="en-US" sz="2400" dirty="0" smtClean="0"/>
              <a:t>What are its limitations?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2590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Simplest Model:   The growth rate of the population </a:t>
            </a:r>
            <a:r>
              <a:rPr lang="en-US" sz="2400" i="1" dirty="0" smtClean="0"/>
              <a:t>P</a:t>
            </a:r>
            <a:r>
              <a:rPr lang="en-US" sz="2400" dirty="0" smtClean="0"/>
              <a:t> is proportional to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524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controls the rate at which a population grows?</a:t>
            </a:r>
          </a:p>
          <a:p>
            <a:r>
              <a:rPr lang="en-US" sz="2400" dirty="0" smtClean="0"/>
              <a:t>The size of the population!</a:t>
            </a:r>
          </a:p>
        </p:txBody>
      </p:sp>
      <p:sp>
        <p:nvSpPr>
          <p:cNvPr id="20" name="Freeform 19"/>
          <p:cNvSpPr/>
          <p:nvPr/>
        </p:nvSpPr>
        <p:spPr>
          <a:xfrm>
            <a:off x="4801324" y="3657601"/>
            <a:ext cx="1675675" cy="2502920"/>
          </a:xfrm>
          <a:custGeom>
            <a:avLst/>
            <a:gdLst>
              <a:gd name="connsiteX0" fmla="*/ 0 w 981528"/>
              <a:gd name="connsiteY0" fmla="*/ 673100 h 673100"/>
              <a:gd name="connsiteX1" fmla="*/ 544286 w 981528"/>
              <a:gd name="connsiteY1" fmla="*/ 498929 h 673100"/>
              <a:gd name="connsiteX2" fmla="*/ 914400 w 981528"/>
              <a:gd name="connsiteY2" fmla="*/ 74386 h 673100"/>
              <a:gd name="connsiteX3" fmla="*/ 947057 w 981528"/>
              <a:gd name="connsiteY3" fmla="*/ 52615 h 673100"/>
              <a:gd name="connsiteX0" fmla="*/ 0 w 947057"/>
              <a:gd name="connsiteY0" fmla="*/ 620485 h 620485"/>
              <a:gd name="connsiteX1" fmla="*/ 544286 w 947057"/>
              <a:gd name="connsiteY1" fmla="*/ 446314 h 620485"/>
              <a:gd name="connsiteX2" fmla="*/ 947057 w 947057"/>
              <a:gd name="connsiteY2" fmla="*/ 0 h 620485"/>
              <a:gd name="connsiteX0" fmla="*/ 0 w 947057"/>
              <a:gd name="connsiteY0" fmla="*/ 620485 h 620485"/>
              <a:gd name="connsiteX1" fmla="*/ 473324 w 947057"/>
              <a:gd name="connsiteY1" fmla="*/ 491148 h 620485"/>
              <a:gd name="connsiteX2" fmla="*/ 947057 w 947057"/>
              <a:gd name="connsiteY2" fmla="*/ 0 h 620485"/>
              <a:gd name="connsiteX0" fmla="*/ 0 w 947057"/>
              <a:gd name="connsiteY0" fmla="*/ 620485 h 620485"/>
              <a:gd name="connsiteX1" fmla="*/ 473324 w 947057"/>
              <a:gd name="connsiteY1" fmla="*/ 491148 h 620485"/>
              <a:gd name="connsiteX2" fmla="*/ 947057 w 947057"/>
              <a:gd name="connsiteY2" fmla="*/ 0 h 620485"/>
              <a:gd name="connsiteX0" fmla="*/ 0 w 947057"/>
              <a:gd name="connsiteY0" fmla="*/ 620485 h 620485"/>
              <a:gd name="connsiteX1" fmla="*/ 516391 w 947057"/>
              <a:gd name="connsiteY1" fmla="*/ 491148 h 620485"/>
              <a:gd name="connsiteX2" fmla="*/ 947057 w 947057"/>
              <a:gd name="connsiteY2" fmla="*/ 0 h 620485"/>
              <a:gd name="connsiteX0" fmla="*/ 0 w 947057"/>
              <a:gd name="connsiteY0" fmla="*/ 620485 h 620485"/>
              <a:gd name="connsiteX1" fmla="*/ 516391 w 947057"/>
              <a:gd name="connsiteY1" fmla="*/ 491148 h 620485"/>
              <a:gd name="connsiteX2" fmla="*/ 947057 w 947057"/>
              <a:gd name="connsiteY2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57" h="620485">
                <a:moveTo>
                  <a:pt x="0" y="620485"/>
                </a:moveTo>
                <a:cubicBezTo>
                  <a:pt x="195943" y="583292"/>
                  <a:pt x="305543" y="580031"/>
                  <a:pt x="516391" y="491148"/>
                </a:cubicBezTo>
                <a:cubicBezTo>
                  <a:pt x="727239" y="402265"/>
                  <a:pt x="863147" y="92982"/>
                  <a:pt x="947057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21"/>
          <p:cNvGrpSpPr/>
          <p:nvPr/>
        </p:nvGrpSpPr>
        <p:grpSpPr>
          <a:xfrm>
            <a:off x="4800600" y="4114800"/>
            <a:ext cx="3276600" cy="2362994"/>
            <a:chOff x="456406" y="3505994"/>
            <a:chExt cx="3582194" cy="2362994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-723900" y="4686300"/>
              <a:ext cx="2362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57200" y="5867400"/>
              <a:ext cx="3581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267200" y="6019800"/>
            <a:ext cx="609600" cy="369332"/>
            <a:chOff x="4267200" y="6019800"/>
            <a:chExt cx="609600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4267200" y="60198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724400" y="609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476999" y="4800600"/>
          <a:ext cx="162827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6999" y="4800600"/>
                        <a:ext cx="162827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172200" y="5486400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“Exponential Growth”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3435244"/>
                <a:ext cx="18566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𝑟𝑃</m:t>
                      </m:r>
                    </m:oMath>
                  </m:oMathPara>
                </a14:m>
                <a:endParaRPr lang="en-US" sz="36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35244"/>
                <a:ext cx="185666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/>
      <p:bldP spid="15" grpId="0" uiExpand="1" build="p"/>
      <p:bldP spid="20" grpId="0" animBg="1"/>
      <p:bldP spid="2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5800" y="1752600"/>
          <a:ext cx="26892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2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68922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419600" y="3733800"/>
            <a:ext cx="4345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i="1" dirty="0" smtClean="0"/>
              <a:t>P</a:t>
            </a:r>
            <a:r>
              <a:rPr lang="en-US" sz="2000" dirty="0" smtClean="0"/>
              <a:t> is very small compared to </a:t>
            </a:r>
            <a:r>
              <a:rPr lang="en-US" sz="2000" i="1" dirty="0" smtClean="0"/>
              <a:t>C</a:t>
            </a:r>
            <a:r>
              <a:rPr lang="en-US" sz="2000" dirty="0" smtClean="0"/>
              <a:t>, then 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083175" y="4191000"/>
          <a:ext cx="8969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4191000"/>
                        <a:ext cx="89693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419601" y="4953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population of grows exponentially.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7818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Single Population, Better Model 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21"/>
          <p:cNvGrpSpPr/>
          <p:nvPr/>
        </p:nvGrpSpPr>
        <p:grpSpPr>
          <a:xfrm>
            <a:off x="762000" y="3505994"/>
            <a:ext cx="3276600" cy="2362994"/>
            <a:chOff x="456406" y="3505994"/>
            <a:chExt cx="3582194" cy="2362994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-723900" y="4686300"/>
              <a:ext cx="2362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57200" y="5867400"/>
              <a:ext cx="3581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 rot="16200000">
            <a:off x="287705" y="5413669"/>
            <a:ext cx="461665" cy="3023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2725" y="4931229"/>
            <a:ext cx="866264" cy="620485"/>
          </a:xfrm>
          <a:custGeom>
            <a:avLst/>
            <a:gdLst>
              <a:gd name="connsiteX0" fmla="*/ 0 w 981528"/>
              <a:gd name="connsiteY0" fmla="*/ 673100 h 673100"/>
              <a:gd name="connsiteX1" fmla="*/ 544286 w 981528"/>
              <a:gd name="connsiteY1" fmla="*/ 498929 h 673100"/>
              <a:gd name="connsiteX2" fmla="*/ 914400 w 981528"/>
              <a:gd name="connsiteY2" fmla="*/ 74386 h 673100"/>
              <a:gd name="connsiteX3" fmla="*/ 947057 w 981528"/>
              <a:gd name="connsiteY3" fmla="*/ 52615 h 673100"/>
              <a:gd name="connsiteX0" fmla="*/ 0 w 947057"/>
              <a:gd name="connsiteY0" fmla="*/ 620485 h 620485"/>
              <a:gd name="connsiteX1" fmla="*/ 544286 w 947057"/>
              <a:gd name="connsiteY1" fmla="*/ 446314 h 620485"/>
              <a:gd name="connsiteX2" fmla="*/ 947057 w 947057"/>
              <a:gd name="connsiteY2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57" h="620485">
                <a:moveTo>
                  <a:pt x="0" y="620485"/>
                </a:moveTo>
                <a:cubicBezTo>
                  <a:pt x="195943" y="583292"/>
                  <a:pt x="386443" y="549728"/>
                  <a:pt x="544286" y="446314"/>
                </a:cubicBezTo>
                <a:cubicBezTo>
                  <a:pt x="702129" y="342900"/>
                  <a:pt x="863147" y="92982"/>
                  <a:pt x="947057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3810000" y="1524000"/>
            <a:ext cx="26670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Better model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133600" y="1828800"/>
            <a:ext cx="1219200" cy="838200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709" name="Object 4"/>
          <p:cNvGraphicFramePr>
            <a:graphicFrameLocks noChangeAspect="1"/>
          </p:cNvGraphicFramePr>
          <p:nvPr/>
        </p:nvGraphicFramePr>
        <p:xfrm>
          <a:off x="5988050" y="4391025"/>
          <a:ext cx="12763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4"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4391025"/>
                        <a:ext cx="12763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23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5800" y="1752600"/>
          <a:ext cx="26892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7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68922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419600" y="3733800"/>
            <a:ext cx="4345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i="1" dirty="0" smtClean="0"/>
              <a:t>P</a:t>
            </a:r>
            <a:r>
              <a:rPr lang="en-US" sz="2000" dirty="0" smtClean="0"/>
              <a:t> is very small compared to </a:t>
            </a:r>
            <a:r>
              <a:rPr lang="en-US" sz="2000" i="1" dirty="0" smtClean="0"/>
              <a:t>C</a:t>
            </a:r>
            <a:r>
              <a:rPr lang="en-US" sz="2000" dirty="0" smtClean="0"/>
              <a:t>, then 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083175" y="4191000"/>
          <a:ext cx="8969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8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4191000"/>
                        <a:ext cx="89693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419601" y="4953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population of grows exponentially.  . . .  for a while!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7818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Single Population, Better Model 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762000" y="3505994"/>
            <a:ext cx="3276600" cy="2362994"/>
            <a:chOff x="456406" y="3505994"/>
            <a:chExt cx="3582194" cy="2362994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-723900" y="4686300"/>
              <a:ext cx="2362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57200" y="5867400"/>
              <a:ext cx="3581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 rot="16200000">
            <a:off x="287705" y="5413669"/>
            <a:ext cx="461665" cy="3023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2725" y="4931229"/>
            <a:ext cx="866264" cy="620485"/>
          </a:xfrm>
          <a:custGeom>
            <a:avLst/>
            <a:gdLst>
              <a:gd name="connsiteX0" fmla="*/ 0 w 981528"/>
              <a:gd name="connsiteY0" fmla="*/ 673100 h 673100"/>
              <a:gd name="connsiteX1" fmla="*/ 544286 w 981528"/>
              <a:gd name="connsiteY1" fmla="*/ 498929 h 673100"/>
              <a:gd name="connsiteX2" fmla="*/ 914400 w 981528"/>
              <a:gd name="connsiteY2" fmla="*/ 74386 h 673100"/>
              <a:gd name="connsiteX3" fmla="*/ 947057 w 981528"/>
              <a:gd name="connsiteY3" fmla="*/ 52615 h 673100"/>
              <a:gd name="connsiteX0" fmla="*/ 0 w 947057"/>
              <a:gd name="connsiteY0" fmla="*/ 620485 h 620485"/>
              <a:gd name="connsiteX1" fmla="*/ 544286 w 947057"/>
              <a:gd name="connsiteY1" fmla="*/ 446314 h 620485"/>
              <a:gd name="connsiteX2" fmla="*/ 947057 w 947057"/>
              <a:gd name="connsiteY2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57" h="620485">
                <a:moveTo>
                  <a:pt x="0" y="620485"/>
                </a:moveTo>
                <a:cubicBezTo>
                  <a:pt x="195943" y="583292"/>
                  <a:pt x="386443" y="549728"/>
                  <a:pt x="544286" y="446314"/>
                </a:cubicBezTo>
                <a:cubicBezTo>
                  <a:pt x="702129" y="342900"/>
                  <a:pt x="863147" y="92982"/>
                  <a:pt x="947057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3810000" y="1524000"/>
            <a:ext cx="26670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Better model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133600" y="1828800"/>
            <a:ext cx="1219200" cy="838200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709" name="Object 4"/>
          <p:cNvGraphicFramePr>
            <a:graphicFrameLocks noChangeAspect="1"/>
          </p:cNvGraphicFramePr>
          <p:nvPr/>
        </p:nvGraphicFramePr>
        <p:xfrm>
          <a:off x="5988050" y="4391025"/>
          <a:ext cx="12763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9"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4391025"/>
                        <a:ext cx="12763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5800" y="1752600"/>
          <a:ext cx="26892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68922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44196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Single Population,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287705" y="5413669"/>
            <a:ext cx="461665" cy="3023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3810000" y="1524000"/>
            <a:ext cx="26670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Better model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3352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 the other hand, as </a:t>
            </a:r>
            <a:r>
              <a:rPr lang="en-US" sz="2000" i="1" dirty="0" smtClean="0"/>
              <a:t>P</a:t>
            </a:r>
            <a:r>
              <a:rPr lang="en-US" sz="2000" dirty="0" smtClean="0"/>
              <a:t> nears </a:t>
            </a:r>
            <a:r>
              <a:rPr lang="en-US" sz="2000" i="1" dirty="0" smtClean="0"/>
              <a:t>C</a:t>
            </a:r>
            <a:r>
              <a:rPr lang="en-US" sz="2000" dirty="0" smtClean="0"/>
              <a:t>,  the population growth slows down 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953000" y="4343400"/>
          <a:ext cx="29575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43400"/>
                        <a:ext cx="295751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19601" y="51816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 the population stops growing altogether.  </a:t>
            </a:r>
          </a:p>
          <a:p>
            <a:r>
              <a:rPr lang="en-US" sz="2000" dirty="0" smtClean="0"/>
              <a:t>The graph levels out at </a:t>
            </a:r>
            <a:r>
              <a:rPr lang="en-US" sz="2000" i="1" dirty="0" smtClean="0"/>
              <a:t>P</a:t>
            </a:r>
            <a:r>
              <a:rPr lang="en-US" sz="2000" dirty="0" smtClean="0"/>
              <a:t>=</a:t>
            </a:r>
            <a:r>
              <a:rPr lang="en-US" sz="2000" i="1" dirty="0" smtClean="0"/>
              <a:t>C</a:t>
            </a:r>
            <a:r>
              <a:rPr lang="en-US" sz="2000" dirty="0" smtClean="0"/>
              <a:t>.</a:t>
            </a:r>
          </a:p>
        </p:txBody>
      </p:sp>
      <p:grpSp>
        <p:nvGrpSpPr>
          <p:cNvPr id="17" name="Group 21"/>
          <p:cNvGrpSpPr/>
          <p:nvPr/>
        </p:nvGrpSpPr>
        <p:grpSpPr>
          <a:xfrm>
            <a:off x="762000" y="3505994"/>
            <a:ext cx="3276600" cy="2362994"/>
            <a:chOff x="456406" y="3505994"/>
            <a:chExt cx="3582194" cy="2362994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-723900" y="4686300"/>
              <a:ext cx="2362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57200" y="5867400"/>
              <a:ext cx="3581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762725" y="4931229"/>
            <a:ext cx="866264" cy="620485"/>
          </a:xfrm>
          <a:custGeom>
            <a:avLst/>
            <a:gdLst>
              <a:gd name="connsiteX0" fmla="*/ 0 w 981528"/>
              <a:gd name="connsiteY0" fmla="*/ 673100 h 673100"/>
              <a:gd name="connsiteX1" fmla="*/ 544286 w 981528"/>
              <a:gd name="connsiteY1" fmla="*/ 498929 h 673100"/>
              <a:gd name="connsiteX2" fmla="*/ 914400 w 981528"/>
              <a:gd name="connsiteY2" fmla="*/ 74386 h 673100"/>
              <a:gd name="connsiteX3" fmla="*/ 947057 w 981528"/>
              <a:gd name="connsiteY3" fmla="*/ 52615 h 673100"/>
              <a:gd name="connsiteX0" fmla="*/ 0 w 947057"/>
              <a:gd name="connsiteY0" fmla="*/ 620485 h 620485"/>
              <a:gd name="connsiteX1" fmla="*/ 544286 w 947057"/>
              <a:gd name="connsiteY1" fmla="*/ 446314 h 620485"/>
              <a:gd name="connsiteX2" fmla="*/ 947057 w 947057"/>
              <a:gd name="connsiteY2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57" h="620485">
                <a:moveTo>
                  <a:pt x="0" y="620485"/>
                </a:moveTo>
                <a:cubicBezTo>
                  <a:pt x="195943" y="583292"/>
                  <a:pt x="386443" y="549728"/>
                  <a:pt x="544286" y="446314"/>
                </a:cubicBezTo>
                <a:cubicBezTo>
                  <a:pt x="702129" y="342900"/>
                  <a:pt x="863147" y="92982"/>
                  <a:pt x="947057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62000" y="3810000"/>
            <a:ext cx="3200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232985" y="3680305"/>
            <a:ext cx="492443" cy="263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438399" y="3847171"/>
            <a:ext cx="1297260" cy="103324"/>
          </a:xfrm>
          <a:custGeom>
            <a:avLst/>
            <a:gdLst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7" fmla="*/ 2107581 w 2107581"/>
              <a:gd name="connsiteY7" fmla="*/ 0 h 1081668"/>
              <a:gd name="connsiteX0" fmla="*/ 0 w 1750742"/>
              <a:gd name="connsiteY0" fmla="*/ 479502 h 479502"/>
              <a:gd name="connsiteX1" fmla="*/ 189571 w 1750742"/>
              <a:gd name="connsiteY1" fmla="*/ 245327 h 479502"/>
              <a:gd name="connsiteX2" fmla="*/ 356839 w 1750742"/>
              <a:gd name="connsiteY2" fmla="*/ 122663 h 479502"/>
              <a:gd name="connsiteX3" fmla="*/ 814039 w 1750742"/>
              <a:gd name="connsiteY3" fmla="*/ 33453 h 479502"/>
              <a:gd name="connsiteX4" fmla="*/ 1750742 w 1750742"/>
              <a:gd name="connsiteY4" fmla="*/ 0 h 479502"/>
              <a:gd name="connsiteX5" fmla="*/ 1750742 w 1750742"/>
              <a:gd name="connsiteY5" fmla="*/ 0 h 479502"/>
              <a:gd name="connsiteX6" fmla="*/ 1750742 w 1750742"/>
              <a:gd name="connsiteY6" fmla="*/ 0 h 479502"/>
              <a:gd name="connsiteX0" fmla="*/ 0 w 1561171"/>
              <a:gd name="connsiteY0" fmla="*/ 245327 h 245327"/>
              <a:gd name="connsiteX1" fmla="*/ 167268 w 1561171"/>
              <a:gd name="connsiteY1" fmla="*/ 122663 h 245327"/>
              <a:gd name="connsiteX2" fmla="*/ 624468 w 1561171"/>
              <a:gd name="connsiteY2" fmla="*/ 33453 h 245327"/>
              <a:gd name="connsiteX3" fmla="*/ 1561171 w 1561171"/>
              <a:gd name="connsiteY3" fmla="*/ 0 h 245327"/>
              <a:gd name="connsiteX4" fmla="*/ 1561171 w 1561171"/>
              <a:gd name="connsiteY4" fmla="*/ 0 h 245327"/>
              <a:gd name="connsiteX5" fmla="*/ 1561171 w 1561171"/>
              <a:gd name="connsiteY5" fmla="*/ 0 h 245327"/>
              <a:gd name="connsiteX0" fmla="*/ 0 w 1393903"/>
              <a:gd name="connsiteY0" fmla="*/ 122663 h 122663"/>
              <a:gd name="connsiteX1" fmla="*/ 457200 w 1393903"/>
              <a:gd name="connsiteY1" fmla="*/ 33453 h 122663"/>
              <a:gd name="connsiteX2" fmla="*/ 1393903 w 1393903"/>
              <a:gd name="connsiteY2" fmla="*/ 0 h 122663"/>
              <a:gd name="connsiteX3" fmla="*/ 1393903 w 1393903"/>
              <a:gd name="connsiteY3" fmla="*/ 0 h 122663"/>
              <a:gd name="connsiteX4" fmla="*/ 1393903 w 1393903"/>
              <a:gd name="connsiteY4" fmla="*/ 0 h 122663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16954"/>
              <a:gd name="connsiteX1" fmla="*/ 60093 w 1357354"/>
              <a:gd name="connsiteY1" fmla="*/ 103324 h 116954"/>
              <a:gd name="connsiteX2" fmla="*/ 420651 w 1357354"/>
              <a:gd name="connsiteY2" fmla="*/ 33453 h 116954"/>
              <a:gd name="connsiteX3" fmla="*/ 1357354 w 1357354"/>
              <a:gd name="connsiteY3" fmla="*/ 0 h 116954"/>
              <a:gd name="connsiteX4" fmla="*/ 1357354 w 1357354"/>
              <a:gd name="connsiteY4" fmla="*/ 0 h 116954"/>
              <a:gd name="connsiteX5" fmla="*/ 1357354 w 1357354"/>
              <a:gd name="connsiteY5" fmla="*/ 0 h 116954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28860"/>
              <a:gd name="connsiteX1" fmla="*/ 60093 w 1357354"/>
              <a:gd name="connsiteY1" fmla="*/ 115230 h 128860"/>
              <a:gd name="connsiteX2" fmla="*/ 420651 w 1357354"/>
              <a:gd name="connsiteY2" fmla="*/ 33453 h 128860"/>
              <a:gd name="connsiteX3" fmla="*/ 1357354 w 1357354"/>
              <a:gd name="connsiteY3" fmla="*/ 0 h 128860"/>
              <a:gd name="connsiteX4" fmla="*/ 1357354 w 1357354"/>
              <a:gd name="connsiteY4" fmla="*/ 0 h 128860"/>
              <a:gd name="connsiteX5" fmla="*/ 1357354 w 1357354"/>
              <a:gd name="connsiteY5" fmla="*/ 0 h 128860"/>
              <a:gd name="connsiteX0" fmla="*/ 62475 w 1359735"/>
              <a:gd name="connsiteY0" fmla="*/ 115230 h 119335"/>
              <a:gd name="connsiteX1" fmla="*/ 60093 w 1359735"/>
              <a:gd name="connsiteY1" fmla="*/ 105705 h 119335"/>
              <a:gd name="connsiteX2" fmla="*/ 423032 w 1359735"/>
              <a:gd name="connsiteY2" fmla="*/ 33453 h 119335"/>
              <a:gd name="connsiteX3" fmla="*/ 1359735 w 1359735"/>
              <a:gd name="connsiteY3" fmla="*/ 0 h 119335"/>
              <a:gd name="connsiteX4" fmla="*/ 1359735 w 1359735"/>
              <a:gd name="connsiteY4" fmla="*/ 0 h 119335"/>
              <a:gd name="connsiteX5" fmla="*/ 1359735 w 1359735"/>
              <a:gd name="connsiteY5" fmla="*/ 0 h 119335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28861"/>
              <a:gd name="connsiteX1" fmla="*/ 60093 w 1357354"/>
              <a:gd name="connsiteY1" fmla="*/ 115231 h 128861"/>
              <a:gd name="connsiteX2" fmla="*/ 420651 w 1357354"/>
              <a:gd name="connsiteY2" fmla="*/ 33453 h 128861"/>
              <a:gd name="connsiteX3" fmla="*/ 1357354 w 1357354"/>
              <a:gd name="connsiteY3" fmla="*/ 0 h 128861"/>
              <a:gd name="connsiteX4" fmla="*/ 1357354 w 1357354"/>
              <a:gd name="connsiteY4" fmla="*/ 0 h 128861"/>
              <a:gd name="connsiteX5" fmla="*/ 1357354 w 1357354"/>
              <a:gd name="connsiteY5" fmla="*/ 0 h 128861"/>
              <a:gd name="connsiteX0" fmla="*/ 406633 w 1703893"/>
              <a:gd name="connsiteY0" fmla="*/ 115230 h 128861"/>
              <a:gd name="connsiteX1" fmla="*/ 406632 w 1703893"/>
              <a:gd name="connsiteY1" fmla="*/ 115231 h 128861"/>
              <a:gd name="connsiteX2" fmla="*/ 767190 w 1703893"/>
              <a:gd name="connsiteY2" fmla="*/ 33453 h 128861"/>
              <a:gd name="connsiteX3" fmla="*/ 1703893 w 1703893"/>
              <a:gd name="connsiteY3" fmla="*/ 0 h 128861"/>
              <a:gd name="connsiteX4" fmla="*/ 1703893 w 1703893"/>
              <a:gd name="connsiteY4" fmla="*/ 0 h 128861"/>
              <a:gd name="connsiteX5" fmla="*/ 1703893 w 1703893"/>
              <a:gd name="connsiteY5" fmla="*/ 0 h 128861"/>
              <a:gd name="connsiteX0" fmla="*/ 406633 w 1703893"/>
              <a:gd name="connsiteY0" fmla="*/ 115230 h 145530"/>
              <a:gd name="connsiteX1" fmla="*/ 406632 w 1703893"/>
              <a:gd name="connsiteY1" fmla="*/ 115231 h 145530"/>
              <a:gd name="connsiteX2" fmla="*/ 767190 w 1703893"/>
              <a:gd name="connsiteY2" fmla="*/ 33453 h 145530"/>
              <a:gd name="connsiteX3" fmla="*/ 1703893 w 1703893"/>
              <a:gd name="connsiteY3" fmla="*/ 0 h 145530"/>
              <a:gd name="connsiteX4" fmla="*/ 1703893 w 1703893"/>
              <a:gd name="connsiteY4" fmla="*/ 0 h 145530"/>
              <a:gd name="connsiteX5" fmla="*/ 1703893 w 1703893"/>
              <a:gd name="connsiteY5" fmla="*/ 0 h 145530"/>
              <a:gd name="connsiteX0" fmla="*/ 1 w 1297261"/>
              <a:gd name="connsiteY0" fmla="*/ 115230 h 145530"/>
              <a:gd name="connsiteX1" fmla="*/ 0 w 1297261"/>
              <a:gd name="connsiteY1" fmla="*/ 115231 h 145530"/>
              <a:gd name="connsiteX2" fmla="*/ 360558 w 1297261"/>
              <a:gd name="connsiteY2" fmla="*/ 33453 h 145530"/>
              <a:gd name="connsiteX3" fmla="*/ 1297261 w 1297261"/>
              <a:gd name="connsiteY3" fmla="*/ 0 h 145530"/>
              <a:gd name="connsiteX4" fmla="*/ 1297261 w 1297261"/>
              <a:gd name="connsiteY4" fmla="*/ 0 h 145530"/>
              <a:gd name="connsiteX5" fmla="*/ 1297261 w 1297261"/>
              <a:gd name="connsiteY5" fmla="*/ 0 h 145530"/>
              <a:gd name="connsiteX0" fmla="*/ 162487 w 1459747"/>
              <a:gd name="connsiteY0" fmla="*/ 115230 h 157436"/>
              <a:gd name="connsiteX1" fmla="*/ 162486 w 1459747"/>
              <a:gd name="connsiteY1" fmla="*/ 115231 h 157436"/>
              <a:gd name="connsiteX2" fmla="*/ 523044 w 1459747"/>
              <a:gd name="connsiteY2" fmla="*/ 33453 h 157436"/>
              <a:gd name="connsiteX3" fmla="*/ 1459747 w 1459747"/>
              <a:gd name="connsiteY3" fmla="*/ 0 h 157436"/>
              <a:gd name="connsiteX4" fmla="*/ 1459747 w 1459747"/>
              <a:gd name="connsiteY4" fmla="*/ 0 h 157436"/>
              <a:gd name="connsiteX5" fmla="*/ 1459747 w 1459747"/>
              <a:gd name="connsiteY5" fmla="*/ 0 h 157436"/>
              <a:gd name="connsiteX0" fmla="*/ 162487 w 1459747"/>
              <a:gd name="connsiteY0" fmla="*/ 115230 h 150292"/>
              <a:gd name="connsiteX1" fmla="*/ 162486 w 1459747"/>
              <a:gd name="connsiteY1" fmla="*/ 108087 h 150292"/>
              <a:gd name="connsiteX2" fmla="*/ 523044 w 1459747"/>
              <a:gd name="connsiteY2" fmla="*/ 33453 h 150292"/>
              <a:gd name="connsiteX3" fmla="*/ 1459747 w 1459747"/>
              <a:gd name="connsiteY3" fmla="*/ 0 h 150292"/>
              <a:gd name="connsiteX4" fmla="*/ 1459747 w 1459747"/>
              <a:gd name="connsiteY4" fmla="*/ 0 h 150292"/>
              <a:gd name="connsiteX5" fmla="*/ 1459747 w 1459747"/>
              <a:gd name="connsiteY5" fmla="*/ 0 h 150292"/>
              <a:gd name="connsiteX0" fmla="*/ 243450 w 1540710"/>
              <a:gd name="connsiteY0" fmla="*/ 115230 h 207441"/>
              <a:gd name="connsiteX1" fmla="*/ 243449 w 1540710"/>
              <a:gd name="connsiteY1" fmla="*/ 108087 h 207441"/>
              <a:gd name="connsiteX2" fmla="*/ 604007 w 1540710"/>
              <a:gd name="connsiteY2" fmla="*/ 33453 h 207441"/>
              <a:gd name="connsiteX3" fmla="*/ 1540710 w 1540710"/>
              <a:gd name="connsiteY3" fmla="*/ 0 h 207441"/>
              <a:gd name="connsiteX4" fmla="*/ 1540710 w 1540710"/>
              <a:gd name="connsiteY4" fmla="*/ 0 h 207441"/>
              <a:gd name="connsiteX5" fmla="*/ 1540710 w 1540710"/>
              <a:gd name="connsiteY5" fmla="*/ 0 h 207441"/>
              <a:gd name="connsiteX0" fmla="*/ 26756 w 1324016"/>
              <a:gd name="connsiteY0" fmla="*/ 115230 h 450329"/>
              <a:gd name="connsiteX1" fmla="*/ 26755 w 1324016"/>
              <a:gd name="connsiteY1" fmla="*/ 108087 h 450329"/>
              <a:gd name="connsiteX2" fmla="*/ 387313 w 1324016"/>
              <a:gd name="connsiteY2" fmla="*/ 33453 h 450329"/>
              <a:gd name="connsiteX3" fmla="*/ 1324016 w 1324016"/>
              <a:gd name="connsiteY3" fmla="*/ 0 h 450329"/>
              <a:gd name="connsiteX4" fmla="*/ 1324016 w 1324016"/>
              <a:gd name="connsiteY4" fmla="*/ 0 h 450329"/>
              <a:gd name="connsiteX5" fmla="*/ 1324016 w 1324016"/>
              <a:gd name="connsiteY5" fmla="*/ 0 h 450329"/>
              <a:gd name="connsiteX0" fmla="*/ 255355 w 1552615"/>
              <a:gd name="connsiteY0" fmla="*/ 115230 h 457472"/>
              <a:gd name="connsiteX1" fmla="*/ 26755 w 1552615"/>
              <a:gd name="connsiteY1" fmla="*/ 115230 h 457472"/>
              <a:gd name="connsiteX2" fmla="*/ 615912 w 1552615"/>
              <a:gd name="connsiteY2" fmla="*/ 33453 h 457472"/>
              <a:gd name="connsiteX3" fmla="*/ 1552615 w 1552615"/>
              <a:gd name="connsiteY3" fmla="*/ 0 h 457472"/>
              <a:gd name="connsiteX4" fmla="*/ 1552615 w 1552615"/>
              <a:gd name="connsiteY4" fmla="*/ 0 h 457472"/>
              <a:gd name="connsiteX5" fmla="*/ 1552615 w 1552615"/>
              <a:gd name="connsiteY5" fmla="*/ 0 h 457472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3 w 1357353"/>
              <a:gd name="connsiteY0" fmla="*/ 115230 h 128859"/>
              <a:gd name="connsiteX1" fmla="*/ 60093 w 1357353"/>
              <a:gd name="connsiteY1" fmla="*/ 115229 h 128859"/>
              <a:gd name="connsiteX2" fmla="*/ 420650 w 1357353"/>
              <a:gd name="connsiteY2" fmla="*/ 33453 h 128859"/>
              <a:gd name="connsiteX3" fmla="*/ 1357353 w 1357353"/>
              <a:gd name="connsiteY3" fmla="*/ 0 h 128859"/>
              <a:gd name="connsiteX4" fmla="*/ 1357353 w 1357353"/>
              <a:gd name="connsiteY4" fmla="*/ 0 h 128859"/>
              <a:gd name="connsiteX5" fmla="*/ 1357353 w 1357353"/>
              <a:gd name="connsiteY5" fmla="*/ 0 h 128859"/>
              <a:gd name="connsiteX0" fmla="*/ 212492 w 1509752"/>
              <a:gd name="connsiteY0" fmla="*/ 115230 h 205059"/>
              <a:gd name="connsiteX1" fmla="*/ 60093 w 1509752"/>
              <a:gd name="connsiteY1" fmla="*/ 191429 h 205059"/>
              <a:gd name="connsiteX2" fmla="*/ 573049 w 1509752"/>
              <a:gd name="connsiteY2" fmla="*/ 33453 h 205059"/>
              <a:gd name="connsiteX3" fmla="*/ 1509752 w 1509752"/>
              <a:gd name="connsiteY3" fmla="*/ 0 h 205059"/>
              <a:gd name="connsiteX4" fmla="*/ 1509752 w 1509752"/>
              <a:gd name="connsiteY4" fmla="*/ 0 h 205059"/>
              <a:gd name="connsiteX5" fmla="*/ 1509752 w 1509752"/>
              <a:gd name="connsiteY5" fmla="*/ 0 h 205059"/>
              <a:gd name="connsiteX0" fmla="*/ 212492 w 1509752"/>
              <a:gd name="connsiteY0" fmla="*/ 103324 h 203074"/>
              <a:gd name="connsiteX1" fmla="*/ 60093 w 1509752"/>
              <a:gd name="connsiteY1" fmla="*/ 191429 h 203074"/>
              <a:gd name="connsiteX2" fmla="*/ 573049 w 1509752"/>
              <a:gd name="connsiteY2" fmla="*/ 33453 h 203074"/>
              <a:gd name="connsiteX3" fmla="*/ 1509752 w 1509752"/>
              <a:gd name="connsiteY3" fmla="*/ 0 h 203074"/>
              <a:gd name="connsiteX4" fmla="*/ 1509752 w 1509752"/>
              <a:gd name="connsiteY4" fmla="*/ 0 h 203074"/>
              <a:gd name="connsiteX5" fmla="*/ 1509752 w 1509752"/>
              <a:gd name="connsiteY5" fmla="*/ 0 h 203074"/>
              <a:gd name="connsiteX0" fmla="*/ 0 w 1297260"/>
              <a:gd name="connsiteY0" fmla="*/ 103324 h 103324"/>
              <a:gd name="connsiteX1" fmla="*/ 360557 w 1297260"/>
              <a:gd name="connsiteY1" fmla="*/ 33453 h 103324"/>
              <a:gd name="connsiteX2" fmla="*/ 1297260 w 1297260"/>
              <a:gd name="connsiteY2" fmla="*/ 0 h 103324"/>
              <a:gd name="connsiteX3" fmla="*/ 1297260 w 1297260"/>
              <a:gd name="connsiteY3" fmla="*/ 0 h 103324"/>
              <a:gd name="connsiteX4" fmla="*/ 1297260 w 1297260"/>
              <a:gd name="connsiteY4" fmla="*/ 0 h 103324"/>
              <a:gd name="connsiteX0" fmla="*/ 0 w 1297260"/>
              <a:gd name="connsiteY0" fmla="*/ 103324 h 103324"/>
              <a:gd name="connsiteX1" fmla="*/ 360557 w 1297260"/>
              <a:gd name="connsiteY1" fmla="*/ 33453 h 103324"/>
              <a:gd name="connsiteX2" fmla="*/ 1297260 w 1297260"/>
              <a:gd name="connsiteY2" fmla="*/ 0 h 103324"/>
              <a:gd name="connsiteX3" fmla="*/ 1297260 w 1297260"/>
              <a:gd name="connsiteY3" fmla="*/ 0 h 103324"/>
              <a:gd name="connsiteX4" fmla="*/ 1297260 w 1297260"/>
              <a:gd name="connsiteY4" fmla="*/ 0 h 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7260" h="103324">
                <a:moveTo>
                  <a:pt x="0" y="103324"/>
                </a:moveTo>
                <a:cubicBezTo>
                  <a:pt x="146554" y="43524"/>
                  <a:pt x="144347" y="50674"/>
                  <a:pt x="360557" y="33453"/>
                </a:cubicBezTo>
                <a:cubicBezTo>
                  <a:pt x="576767" y="16232"/>
                  <a:pt x="1297260" y="0"/>
                  <a:pt x="1297260" y="0"/>
                </a:cubicBezTo>
                <a:lnTo>
                  <a:pt x="1297260" y="0"/>
                </a:lnTo>
                <a:lnTo>
                  <a:pt x="1297260" y="0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28077" y="3950493"/>
            <a:ext cx="810321" cy="985490"/>
          </a:xfrm>
          <a:custGeom>
            <a:avLst/>
            <a:gdLst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7" fmla="*/ 2107581 w 2107581"/>
              <a:gd name="connsiteY7" fmla="*/ 0 h 1081668"/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0" fmla="*/ 0 w 1170878"/>
              <a:gd name="connsiteY0" fmla="*/ 1048215 h 1048215"/>
              <a:gd name="connsiteX1" fmla="*/ 356839 w 1170878"/>
              <a:gd name="connsiteY1" fmla="*/ 446049 h 1048215"/>
              <a:gd name="connsiteX2" fmla="*/ 546410 w 1170878"/>
              <a:gd name="connsiteY2" fmla="*/ 211874 h 1048215"/>
              <a:gd name="connsiteX3" fmla="*/ 713678 w 1170878"/>
              <a:gd name="connsiteY3" fmla="*/ 89210 h 1048215"/>
              <a:gd name="connsiteX4" fmla="*/ 1170878 w 1170878"/>
              <a:gd name="connsiteY4" fmla="*/ 0 h 1048215"/>
              <a:gd name="connsiteX0" fmla="*/ 0 w 713678"/>
              <a:gd name="connsiteY0" fmla="*/ 959005 h 959005"/>
              <a:gd name="connsiteX1" fmla="*/ 356839 w 713678"/>
              <a:gd name="connsiteY1" fmla="*/ 356839 h 959005"/>
              <a:gd name="connsiteX2" fmla="*/ 546410 w 713678"/>
              <a:gd name="connsiteY2" fmla="*/ 122664 h 959005"/>
              <a:gd name="connsiteX3" fmla="*/ 713678 w 713678"/>
              <a:gd name="connsiteY3" fmla="*/ 0 h 959005"/>
              <a:gd name="connsiteX0" fmla="*/ 0 w 546410"/>
              <a:gd name="connsiteY0" fmla="*/ 836341 h 836341"/>
              <a:gd name="connsiteX1" fmla="*/ 356839 w 546410"/>
              <a:gd name="connsiteY1" fmla="*/ 234175 h 836341"/>
              <a:gd name="connsiteX2" fmla="*/ 546410 w 546410"/>
              <a:gd name="connsiteY2" fmla="*/ 0 h 836341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0321"/>
              <a:gd name="connsiteY0" fmla="*/ 985490 h 985490"/>
              <a:gd name="connsiteX1" fmla="*/ 356839 w 810321"/>
              <a:gd name="connsiteY1" fmla="*/ 383324 h 985490"/>
              <a:gd name="connsiteX2" fmla="*/ 810321 w 810321"/>
              <a:gd name="connsiteY2" fmla="*/ 0 h 98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321" h="985490">
                <a:moveTo>
                  <a:pt x="0" y="985490"/>
                </a:moveTo>
                <a:cubicBezTo>
                  <a:pt x="132885" y="754102"/>
                  <a:pt x="221786" y="547572"/>
                  <a:pt x="356839" y="383324"/>
                </a:cubicBezTo>
                <a:cubicBezTo>
                  <a:pt x="491892" y="219076"/>
                  <a:pt x="570971" y="106366"/>
                  <a:pt x="810321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uiExpand="1" build="p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5800" y="1752600"/>
          <a:ext cx="26892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268922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44196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Single Population,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287705" y="5413669"/>
            <a:ext cx="461665" cy="3023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3810000" y="1524000"/>
            <a:ext cx="26670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Logistic Growth</a:t>
            </a:r>
            <a:endParaRPr lang="en-US" sz="2400" dirty="0"/>
          </a:p>
        </p:txBody>
      </p:sp>
      <p:grpSp>
        <p:nvGrpSpPr>
          <p:cNvPr id="2" name="Group 21"/>
          <p:cNvGrpSpPr/>
          <p:nvPr/>
        </p:nvGrpSpPr>
        <p:grpSpPr>
          <a:xfrm>
            <a:off x="762000" y="3505994"/>
            <a:ext cx="3276600" cy="2362994"/>
            <a:chOff x="456406" y="3505994"/>
            <a:chExt cx="3582194" cy="2362994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-723900" y="4686300"/>
              <a:ext cx="2362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57200" y="5867400"/>
              <a:ext cx="3581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762725" y="4931229"/>
            <a:ext cx="866264" cy="620485"/>
          </a:xfrm>
          <a:custGeom>
            <a:avLst/>
            <a:gdLst>
              <a:gd name="connsiteX0" fmla="*/ 0 w 981528"/>
              <a:gd name="connsiteY0" fmla="*/ 673100 h 673100"/>
              <a:gd name="connsiteX1" fmla="*/ 544286 w 981528"/>
              <a:gd name="connsiteY1" fmla="*/ 498929 h 673100"/>
              <a:gd name="connsiteX2" fmla="*/ 914400 w 981528"/>
              <a:gd name="connsiteY2" fmla="*/ 74386 h 673100"/>
              <a:gd name="connsiteX3" fmla="*/ 947057 w 981528"/>
              <a:gd name="connsiteY3" fmla="*/ 52615 h 673100"/>
              <a:gd name="connsiteX0" fmla="*/ 0 w 947057"/>
              <a:gd name="connsiteY0" fmla="*/ 620485 h 620485"/>
              <a:gd name="connsiteX1" fmla="*/ 544286 w 947057"/>
              <a:gd name="connsiteY1" fmla="*/ 446314 h 620485"/>
              <a:gd name="connsiteX2" fmla="*/ 947057 w 947057"/>
              <a:gd name="connsiteY2" fmla="*/ 0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57" h="620485">
                <a:moveTo>
                  <a:pt x="0" y="620485"/>
                </a:moveTo>
                <a:cubicBezTo>
                  <a:pt x="195943" y="583292"/>
                  <a:pt x="386443" y="549728"/>
                  <a:pt x="544286" y="446314"/>
                </a:cubicBezTo>
                <a:cubicBezTo>
                  <a:pt x="702129" y="342900"/>
                  <a:pt x="863147" y="92982"/>
                  <a:pt x="947057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62000" y="3810000"/>
            <a:ext cx="3200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232985" y="3680305"/>
            <a:ext cx="492443" cy="263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438399" y="3847171"/>
            <a:ext cx="1297260" cy="103324"/>
          </a:xfrm>
          <a:custGeom>
            <a:avLst/>
            <a:gdLst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7" fmla="*/ 2107581 w 2107581"/>
              <a:gd name="connsiteY7" fmla="*/ 0 h 1081668"/>
              <a:gd name="connsiteX0" fmla="*/ 0 w 1750742"/>
              <a:gd name="connsiteY0" fmla="*/ 479502 h 479502"/>
              <a:gd name="connsiteX1" fmla="*/ 189571 w 1750742"/>
              <a:gd name="connsiteY1" fmla="*/ 245327 h 479502"/>
              <a:gd name="connsiteX2" fmla="*/ 356839 w 1750742"/>
              <a:gd name="connsiteY2" fmla="*/ 122663 h 479502"/>
              <a:gd name="connsiteX3" fmla="*/ 814039 w 1750742"/>
              <a:gd name="connsiteY3" fmla="*/ 33453 h 479502"/>
              <a:gd name="connsiteX4" fmla="*/ 1750742 w 1750742"/>
              <a:gd name="connsiteY4" fmla="*/ 0 h 479502"/>
              <a:gd name="connsiteX5" fmla="*/ 1750742 w 1750742"/>
              <a:gd name="connsiteY5" fmla="*/ 0 h 479502"/>
              <a:gd name="connsiteX6" fmla="*/ 1750742 w 1750742"/>
              <a:gd name="connsiteY6" fmla="*/ 0 h 479502"/>
              <a:gd name="connsiteX0" fmla="*/ 0 w 1561171"/>
              <a:gd name="connsiteY0" fmla="*/ 245327 h 245327"/>
              <a:gd name="connsiteX1" fmla="*/ 167268 w 1561171"/>
              <a:gd name="connsiteY1" fmla="*/ 122663 h 245327"/>
              <a:gd name="connsiteX2" fmla="*/ 624468 w 1561171"/>
              <a:gd name="connsiteY2" fmla="*/ 33453 h 245327"/>
              <a:gd name="connsiteX3" fmla="*/ 1561171 w 1561171"/>
              <a:gd name="connsiteY3" fmla="*/ 0 h 245327"/>
              <a:gd name="connsiteX4" fmla="*/ 1561171 w 1561171"/>
              <a:gd name="connsiteY4" fmla="*/ 0 h 245327"/>
              <a:gd name="connsiteX5" fmla="*/ 1561171 w 1561171"/>
              <a:gd name="connsiteY5" fmla="*/ 0 h 245327"/>
              <a:gd name="connsiteX0" fmla="*/ 0 w 1393903"/>
              <a:gd name="connsiteY0" fmla="*/ 122663 h 122663"/>
              <a:gd name="connsiteX1" fmla="*/ 457200 w 1393903"/>
              <a:gd name="connsiteY1" fmla="*/ 33453 h 122663"/>
              <a:gd name="connsiteX2" fmla="*/ 1393903 w 1393903"/>
              <a:gd name="connsiteY2" fmla="*/ 0 h 122663"/>
              <a:gd name="connsiteX3" fmla="*/ 1393903 w 1393903"/>
              <a:gd name="connsiteY3" fmla="*/ 0 h 122663"/>
              <a:gd name="connsiteX4" fmla="*/ 1393903 w 1393903"/>
              <a:gd name="connsiteY4" fmla="*/ 0 h 122663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16954"/>
              <a:gd name="connsiteX1" fmla="*/ 60093 w 1357354"/>
              <a:gd name="connsiteY1" fmla="*/ 103324 h 116954"/>
              <a:gd name="connsiteX2" fmla="*/ 420651 w 1357354"/>
              <a:gd name="connsiteY2" fmla="*/ 33453 h 116954"/>
              <a:gd name="connsiteX3" fmla="*/ 1357354 w 1357354"/>
              <a:gd name="connsiteY3" fmla="*/ 0 h 116954"/>
              <a:gd name="connsiteX4" fmla="*/ 1357354 w 1357354"/>
              <a:gd name="connsiteY4" fmla="*/ 0 h 116954"/>
              <a:gd name="connsiteX5" fmla="*/ 1357354 w 1357354"/>
              <a:gd name="connsiteY5" fmla="*/ 0 h 116954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28860"/>
              <a:gd name="connsiteX1" fmla="*/ 60093 w 1357354"/>
              <a:gd name="connsiteY1" fmla="*/ 115230 h 128860"/>
              <a:gd name="connsiteX2" fmla="*/ 420651 w 1357354"/>
              <a:gd name="connsiteY2" fmla="*/ 33453 h 128860"/>
              <a:gd name="connsiteX3" fmla="*/ 1357354 w 1357354"/>
              <a:gd name="connsiteY3" fmla="*/ 0 h 128860"/>
              <a:gd name="connsiteX4" fmla="*/ 1357354 w 1357354"/>
              <a:gd name="connsiteY4" fmla="*/ 0 h 128860"/>
              <a:gd name="connsiteX5" fmla="*/ 1357354 w 1357354"/>
              <a:gd name="connsiteY5" fmla="*/ 0 h 128860"/>
              <a:gd name="connsiteX0" fmla="*/ 62475 w 1359735"/>
              <a:gd name="connsiteY0" fmla="*/ 115230 h 119335"/>
              <a:gd name="connsiteX1" fmla="*/ 60093 w 1359735"/>
              <a:gd name="connsiteY1" fmla="*/ 105705 h 119335"/>
              <a:gd name="connsiteX2" fmla="*/ 423032 w 1359735"/>
              <a:gd name="connsiteY2" fmla="*/ 33453 h 119335"/>
              <a:gd name="connsiteX3" fmla="*/ 1359735 w 1359735"/>
              <a:gd name="connsiteY3" fmla="*/ 0 h 119335"/>
              <a:gd name="connsiteX4" fmla="*/ 1359735 w 1359735"/>
              <a:gd name="connsiteY4" fmla="*/ 0 h 119335"/>
              <a:gd name="connsiteX5" fmla="*/ 1359735 w 1359735"/>
              <a:gd name="connsiteY5" fmla="*/ 0 h 119335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4 w 1357354"/>
              <a:gd name="connsiteY0" fmla="*/ 115230 h 128861"/>
              <a:gd name="connsiteX1" fmla="*/ 60093 w 1357354"/>
              <a:gd name="connsiteY1" fmla="*/ 115231 h 128861"/>
              <a:gd name="connsiteX2" fmla="*/ 420651 w 1357354"/>
              <a:gd name="connsiteY2" fmla="*/ 33453 h 128861"/>
              <a:gd name="connsiteX3" fmla="*/ 1357354 w 1357354"/>
              <a:gd name="connsiteY3" fmla="*/ 0 h 128861"/>
              <a:gd name="connsiteX4" fmla="*/ 1357354 w 1357354"/>
              <a:gd name="connsiteY4" fmla="*/ 0 h 128861"/>
              <a:gd name="connsiteX5" fmla="*/ 1357354 w 1357354"/>
              <a:gd name="connsiteY5" fmla="*/ 0 h 128861"/>
              <a:gd name="connsiteX0" fmla="*/ 406633 w 1703893"/>
              <a:gd name="connsiteY0" fmla="*/ 115230 h 128861"/>
              <a:gd name="connsiteX1" fmla="*/ 406632 w 1703893"/>
              <a:gd name="connsiteY1" fmla="*/ 115231 h 128861"/>
              <a:gd name="connsiteX2" fmla="*/ 767190 w 1703893"/>
              <a:gd name="connsiteY2" fmla="*/ 33453 h 128861"/>
              <a:gd name="connsiteX3" fmla="*/ 1703893 w 1703893"/>
              <a:gd name="connsiteY3" fmla="*/ 0 h 128861"/>
              <a:gd name="connsiteX4" fmla="*/ 1703893 w 1703893"/>
              <a:gd name="connsiteY4" fmla="*/ 0 h 128861"/>
              <a:gd name="connsiteX5" fmla="*/ 1703893 w 1703893"/>
              <a:gd name="connsiteY5" fmla="*/ 0 h 128861"/>
              <a:gd name="connsiteX0" fmla="*/ 406633 w 1703893"/>
              <a:gd name="connsiteY0" fmla="*/ 115230 h 145530"/>
              <a:gd name="connsiteX1" fmla="*/ 406632 w 1703893"/>
              <a:gd name="connsiteY1" fmla="*/ 115231 h 145530"/>
              <a:gd name="connsiteX2" fmla="*/ 767190 w 1703893"/>
              <a:gd name="connsiteY2" fmla="*/ 33453 h 145530"/>
              <a:gd name="connsiteX3" fmla="*/ 1703893 w 1703893"/>
              <a:gd name="connsiteY3" fmla="*/ 0 h 145530"/>
              <a:gd name="connsiteX4" fmla="*/ 1703893 w 1703893"/>
              <a:gd name="connsiteY4" fmla="*/ 0 h 145530"/>
              <a:gd name="connsiteX5" fmla="*/ 1703893 w 1703893"/>
              <a:gd name="connsiteY5" fmla="*/ 0 h 145530"/>
              <a:gd name="connsiteX0" fmla="*/ 1 w 1297261"/>
              <a:gd name="connsiteY0" fmla="*/ 115230 h 145530"/>
              <a:gd name="connsiteX1" fmla="*/ 0 w 1297261"/>
              <a:gd name="connsiteY1" fmla="*/ 115231 h 145530"/>
              <a:gd name="connsiteX2" fmla="*/ 360558 w 1297261"/>
              <a:gd name="connsiteY2" fmla="*/ 33453 h 145530"/>
              <a:gd name="connsiteX3" fmla="*/ 1297261 w 1297261"/>
              <a:gd name="connsiteY3" fmla="*/ 0 h 145530"/>
              <a:gd name="connsiteX4" fmla="*/ 1297261 w 1297261"/>
              <a:gd name="connsiteY4" fmla="*/ 0 h 145530"/>
              <a:gd name="connsiteX5" fmla="*/ 1297261 w 1297261"/>
              <a:gd name="connsiteY5" fmla="*/ 0 h 145530"/>
              <a:gd name="connsiteX0" fmla="*/ 162487 w 1459747"/>
              <a:gd name="connsiteY0" fmla="*/ 115230 h 157436"/>
              <a:gd name="connsiteX1" fmla="*/ 162486 w 1459747"/>
              <a:gd name="connsiteY1" fmla="*/ 115231 h 157436"/>
              <a:gd name="connsiteX2" fmla="*/ 523044 w 1459747"/>
              <a:gd name="connsiteY2" fmla="*/ 33453 h 157436"/>
              <a:gd name="connsiteX3" fmla="*/ 1459747 w 1459747"/>
              <a:gd name="connsiteY3" fmla="*/ 0 h 157436"/>
              <a:gd name="connsiteX4" fmla="*/ 1459747 w 1459747"/>
              <a:gd name="connsiteY4" fmla="*/ 0 h 157436"/>
              <a:gd name="connsiteX5" fmla="*/ 1459747 w 1459747"/>
              <a:gd name="connsiteY5" fmla="*/ 0 h 157436"/>
              <a:gd name="connsiteX0" fmla="*/ 162487 w 1459747"/>
              <a:gd name="connsiteY0" fmla="*/ 115230 h 150292"/>
              <a:gd name="connsiteX1" fmla="*/ 162486 w 1459747"/>
              <a:gd name="connsiteY1" fmla="*/ 108087 h 150292"/>
              <a:gd name="connsiteX2" fmla="*/ 523044 w 1459747"/>
              <a:gd name="connsiteY2" fmla="*/ 33453 h 150292"/>
              <a:gd name="connsiteX3" fmla="*/ 1459747 w 1459747"/>
              <a:gd name="connsiteY3" fmla="*/ 0 h 150292"/>
              <a:gd name="connsiteX4" fmla="*/ 1459747 w 1459747"/>
              <a:gd name="connsiteY4" fmla="*/ 0 h 150292"/>
              <a:gd name="connsiteX5" fmla="*/ 1459747 w 1459747"/>
              <a:gd name="connsiteY5" fmla="*/ 0 h 150292"/>
              <a:gd name="connsiteX0" fmla="*/ 243450 w 1540710"/>
              <a:gd name="connsiteY0" fmla="*/ 115230 h 207441"/>
              <a:gd name="connsiteX1" fmla="*/ 243449 w 1540710"/>
              <a:gd name="connsiteY1" fmla="*/ 108087 h 207441"/>
              <a:gd name="connsiteX2" fmla="*/ 604007 w 1540710"/>
              <a:gd name="connsiteY2" fmla="*/ 33453 h 207441"/>
              <a:gd name="connsiteX3" fmla="*/ 1540710 w 1540710"/>
              <a:gd name="connsiteY3" fmla="*/ 0 h 207441"/>
              <a:gd name="connsiteX4" fmla="*/ 1540710 w 1540710"/>
              <a:gd name="connsiteY4" fmla="*/ 0 h 207441"/>
              <a:gd name="connsiteX5" fmla="*/ 1540710 w 1540710"/>
              <a:gd name="connsiteY5" fmla="*/ 0 h 207441"/>
              <a:gd name="connsiteX0" fmla="*/ 26756 w 1324016"/>
              <a:gd name="connsiteY0" fmla="*/ 115230 h 450329"/>
              <a:gd name="connsiteX1" fmla="*/ 26755 w 1324016"/>
              <a:gd name="connsiteY1" fmla="*/ 108087 h 450329"/>
              <a:gd name="connsiteX2" fmla="*/ 387313 w 1324016"/>
              <a:gd name="connsiteY2" fmla="*/ 33453 h 450329"/>
              <a:gd name="connsiteX3" fmla="*/ 1324016 w 1324016"/>
              <a:gd name="connsiteY3" fmla="*/ 0 h 450329"/>
              <a:gd name="connsiteX4" fmla="*/ 1324016 w 1324016"/>
              <a:gd name="connsiteY4" fmla="*/ 0 h 450329"/>
              <a:gd name="connsiteX5" fmla="*/ 1324016 w 1324016"/>
              <a:gd name="connsiteY5" fmla="*/ 0 h 450329"/>
              <a:gd name="connsiteX0" fmla="*/ 255355 w 1552615"/>
              <a:gd name="connsiteY0" fmla="*/ 115230 h 457472"/>
              <a:gd name="connsiteX1" fmla="*/ 26755 w 1552615"/>
              <a:gd name="connsiteY1" fmla="*/ 115230 h 457472"/>
              <a:gd name="connsiteX2" fmla="*/ 615912 w 1552615"/>
              <a:gd name="connsiteY2" fmla="*/ 33453 h 457472"/>
              <a:gd name="connsiteX3" fmla="*/ 1552615 w 1552615"/>
              <a:gd name="connsiteY3" fmla="*/ 0 h 457472"/>
              <a:gd name="connsiteX4" fmla="*/ 1552615 w 1552615"/>
              <a:gd name="connsiteY4" fmla="*/ 0 h 457472"/>
              <a:gd name="connsiteX5" fmla="*/ 1552615 w 1552615"/>
              <a:gd name="connsiteY5" fmla="*/ 0 h 457472"/>
              <a:gd name="connsiteX0" fmla="*/ 0 w 1297260"/>
              <a:gd name="connsiteY0" fmla="*/ 115230 h 115230"/>
              <a:gd name="connsiteX1" fmla="*/ 360557 w 1297260"/>
              <a:gd name="connsiteY1" fmla="*/ 33453 h 115230"/>
              <a:gd name="connsiteX2" fmla="*/ 1297260 w 1297260"/>
              <a:gd name="connsiteY2" fmla="*/ 0 h 115230"/>
              <a:gd name="connsiteX3" fmla="*/ 1297260 w 1297260"/>
              <a:gd name="connsiteY3" fmla="*/ 0 h 115230"/>
              <a:gd name="connsiteX4" fmla="*/ 1297260 w 1297260"/>
              <a:gd name="connsiteY4" fmla="*/ 0 h 115230"/>
              <a:gd name="connsiteX0" fmla="*/ 60093 w 1357353"/>
              <a:gd name="connsiteY0" fmla="*/ 115230 h 128859"/>
              <a:gd name="connsiteX1" fmla="*/ 60093 w 1357353"/>
              <a:gd name="connsiteY1" fmla="*/ 115229 h 128859"/>
              <a:gd name="connsiteX2" fmla="*/ 420650 w 1357353"/>
              <a:gd name="connsiteY2" fmla="*/ 33453 h 128859"/>
              <a:gd name="connsiteX3" fmla="*/ 1357353 w 1357353"/>
              <a:gd name="connsiteY3" fmla="*/ 0 h 128859"/>
              <a:gd name="connsiteX4" fmla="*/ 1357353 w 1357353"/>
              <a:gd name="connsiteY4" fmla="*/ 0 h 128859"/>
              <a:gd name="connsiteX5" fmla="*/ 1357353 w 1357353"/>
              <a:gd name="connsiteY5" fmla="*/ 0 h 128859"/>
              <a:gd name="connsiteX0" fmla="*/ 212492 w 1509752"/>
              <a:gd name="connsiteY0" fmla="*/ 115230 h 205059"/>
              <a:gd name="connsiteX1" fmla="*/ 60093 w 1509752"/>
              <a:gd name="connsiteY1" fmla="*/ 191429 h 205059"/>
              <a:gd name="connsiteX2" fmla="*/ 573049 w 1509752"/>
              <a:gd name="connsiteY2" fmla="*/ 33453 h 205059"/>
              <a:gd name="connsiteX3" fmla="*/ 1509752 w 1509752"/>
              <a:gd name="connsiteY3" fmla="*/ 0 h 205059"/>
              <a:gd name="connsiteX4" fmla="*/ 1509752 w 1509752"/>
              <a:gd name="connsiteY4" fmla="*/ 0 h 205059"/>
              <a:gd name="connsiteX5" fmla="*/ 1509752 w 1509752"/>
              <a:gd name="connsiteY5" fmla="*/ 0 h 205059"/>
              <a:gd name="connsiteX0" fmla="*/ 212492 w 1509752"/>
              <a:gd name="connsiteY0" fmla="*/ 103324 h 203074"/>
              <a:gd name="connsiteX1" fmla="*/ 60093 w 1509752"/>
              <a:gd name="connsiteY1" fmla="*/ 191429 h 203074"/>
              <a:gd name="connsiteX2" fmla="*/ 573049 w 1509752"/>
              <a:gd name="connsiteY2" fmla="*/ 33453 h 203074"/>
              <a:gd name="connsiteX3" fmla="*/ 1509752 w 1509752"/>
              <a:gd name="connsiteY3" fmla="*/ 0 h 203074"/>
              <a:gd name="connsiteX4" fmla="*/ 1509752 w 1509752"/>
              <a:gd name="connsiteY4" fmla="*/ 0 h 203074"/>
              <a:gd name="connsiteX5" fmla="*/ 1509752 w 1509752"/>
              <a:gd name="connsiteY5" fmla="*/ 0 h 203074"/>
              <a:gd name="connsiteX0" fmla="*/ 0 w 1297260"/>
              <a:gd name="connsiteY0" fmla="*/ 103324 h 103324"/>
              <a:gd name="connsiteX1" fmla="*/ 360557 w 1297260"/>
              <a:gd name="connsiteY1" fmla="*/ 33453 h 103324"/>
              <a:gd name="connsiteX2" fmla="*/ 1297260 w 1297260"/>
              <a:gd name="connsiteY2" fmla="*/ 0 h 103324"/>
              <a:gd name="connsiteX3" fmla="*/ 1297260 w 1297260"/>
              <a:gd name="connsiteY3" fmla="*/ 0 h 103324"/>
              <a:gd name="connsiteX4" fmla="*/ 1297260 w 1297260"/>
              <a:gd name="connsiteY4" fmla="*/ 0 h 103324"/>
              <a:gd name="connsiteX0" fmla="*/ 0 w 1297260"/>
              <a:gd name="connsiteY0" fmla="*/ 103324 h 103324"/>
              <a:gd name="connsiteX1" fmla="*/ 360557 w 1297260"/>
              <a:gd name="connsiteY1" fmla="*/ 33453 h 103324"/>
              <a:gd name="connsiteX2" fmla="*/ 1297260 w 1297260"/>
              <a:gd name="connsiteY2" fmla="*/ 0 h 103324"/>
              <a:gd name="connsiteX3" fmla="*/ 1297260 w 1297260"/>
              <a:gd name="connsiteY3" fmla="*/ 0 h 103324"/>
              <a:gd name="connsiteX4" fmla="*/ 1297260 w 1297260"/>
              <a:gd name="connsiteY4" fmla="*/ 0 h 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7260" h="103324">
                <a:moveTo>
                  <a:pt x="0" y="103324"/>
                </a:moveTo>
                <a:cubicBezTo>
                  <a:pt x="146554" y="43524"/>
                  <a:pt x="144347" y="50674"/>
                  <a:pt x="360557" y="33453"/>
                </a:cubicBezTo>
                <a:cubicBezTo>
                  <a:pt x="576767" y="16232"/>
                  <a:pt x="1297260" y="0"/>
                  <a:pt x="1297260" y="0"/>
                </a:cubicBezTo>
                <a:lnTo>
                  <a:pt x="1297260" y="0"/>
                </a:lnTo>
                <a:lnTo>
                  <a:pt x="1297260" y="0"/>
                </a:ln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28077" y="3950493"/>
            <a:ext cx="810321" cy="985490"/>
          </a:xfrm>
          <a:custGeom>
            <a:avLst/>
            <a:gdLst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7" fmla="*/ 2107581 w 2107581"/>
              <a:gd name="connsiteY7" fmla="*/ 0 h 1081668"/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6" fmla="*/ 2107581 w 2107581"/>
              <a:gd name="connsiteY6" fmla="*/ 0 h 1081668"/>
              <a:gd name="connsiteX0" fmla="*/ 0 w 2107581"/>
              <a:gd name="connsiteY0" fmla="*/ 1081668 h 1081668"/>
              <a:gd name="connsiteX1" fmla="*/ 356839 w 2107581"/>
              <a:gd name="connsiteY1" fmla="*/ 479502 h 1081668"/>
              <a:gd name="connsiteX2" fmla="*/ 546410 w 2107581"/>
              <a:gd name="connsiteY2" fmla="*/ 245327 h 1081668"/>
              <a:gd name="connsiteX3" fmla="*/ 713678 w 2107581"/>
              <a:gd name="connsiteY3" fmla="*/ 122663 h 1081668"/>
              <a:gd name="connsiteX4" fmla="*/ 1170878 w 2107581"/>
              <a:gd name="connsiteY4" fmla="*/ 33453 h 1081668"/>
              <a:gd name="connsiteX5" fmla="*/ 2107581 w 2107581"/>
              <a:gd name="connsiteY5" fmla="*/ 0 h 1081668"/>
              <a:gd name="connsiteX0" fmla="*/ 0 w 1170878"/>
              <a:gd name="connsiteY0" fmla="*/ 1048215 h 1048215"/>
              <a:gd name="connsiteX1" fmla="*/ 356839 w 1170878"/>
              <a:gd name="connsiteY1" fmla="*/ 446049 h 1048215"/>
              <a:gd name="connsiteX2" fmla="*/ 546410 w 1170878"/>
              <a:gd name="connsiteY2" fmla="*/ 211874 h 1048215"/>
              <a:gd name="connsiteX3" fmla="*/ 713678 w 1170878"/>
              <a:gd name="connsiteY3" fmla="*/ 89210 h 1048215"/>
              <a:gd name="connsiteX4" fmla="*/ 1170878 w 1170878"/>
              <a:gd name="connsiteY4" fmla="*/ 0 h 1048215"/>
              <a:gd name="connsiteX0" fmla="*/ 0 w 713678"/>
              <a:gd name="connsiteY0" fmla="*/ 959005 h 959005"/>
              <a:gd name="connsiteX1" fmla="*/ 356839 w 713678"/>
              <a:gd name="connsiteY1" fmla="*/ 356839 h 959005"/>
              <a:gd name="connsiteX2" fmla="*/ 546410 w 713678"/>
              <a:gd name="connsiteY2" fmla="*/ 122664 h 959005"/>
              <a:gd name="connsiteX3" fmla="*/ 713678 w 713678"/>
              <a:gd name="connsiteY3" fmla="*/ 0 h 959005"/>
              <a:gd name="connsiteX0" fmla="*/ 0 w 546410"/>
              <a:gd name="connsiteY0" fmla="*/ 836341 h 836341"/>
              <a:gd name="connsiteX1" fmla="*/ 356839 w 546410"/>
              <a:gd name="connsiteY1" fmla="*/ 234175 h 836341"/>
              <a:gd name="connsiteX2" fmla="*/ 546410 w 546410"/>
              <a:gd name="connsiteY2" fmla="*/ 0 h 836341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0322"/>
              <a:gd name="connsiteY0" fmla="*/ 966439 h 966439"/>
              <a:gd name="connsiteX1" fmla="*/ 356839 w 810322"/>
              <a:gd name="connsiteY1" fmla="*/ 364273 h 966439"/>
              <a:gd name="connsiteX2" fmla="*/ 810322 w 810322"/>
              <a:gd name="connsiteY2" fmla="*/ 0 h 966439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5084"/>
              <a:gd name="connsiteY0" fmla="*/ 983108 h 983108"/>
              <a:gd name="connsiteX1" fmla="*/ 356839 w 815084"/>
              <a:gd name="connsiteY1" fmla="*/ 380942 h 983108"/>
              <a:gd name="connsiteX2" fmla="*/ 815084 w 815084"/>
              <a:gd name="connsiteY2" fmla="*/ 0 h 983108"/>
              <a:gd name="connsiteX0" fmla="*/ 0 w 810321"/>
              <a:gd name="connsiteY0" fmla="*/ 985490 h 985490"/>
              <a:gd name="connsiteX1" fmla="*/ 356839 w 810321"/>
              <a:gd name="connsiteY1" fmla="*/ 383324 h 985490"/>
              <a:gd name="connsiteX2" fmla="*/ 810321 w 810321"/>
              <a:gd name="connsiteY2" fmla="*/ 0 h 98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321" h="985490">
                <a:moveTo>
                  <a:pt x="0" y="985490"/>
                </a:moveTo>
                <a:cubicBezTo>
                  <a:pt x="132885" y="754102"/>
                  <a:pt x="221786" y="547572"/>
                  <a:pt x="356839" y="383324"/>
                </a:cubicBezTo>
                <a:cubicBezTo>
                  <a:pt x="491892" y="219076"/>
                  <a:pt x="570971" y="106366"/>
                  <a:pt x="810321" y="0"/>
                </a:cubicBezTo>
              </a:path>
            </a:pathLst>
          </a:cu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37338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 is called the carrying capacity of the environment.  It is the number of individuals that the environment can sustain before overcrowding and hunger limit the size of the population.  </a:t>
            </a:r>
          </a:p>
          <a:p>
            <a:endParaRPr lang="en-US" sz="2000" dirty="0" smtClean="0"/>
          </a:p>
          <a:p>
            <a:r>
              <a:rPr lang="en-US" sz="2000" dirty="0" smtClean="0"/>
              <a:t>This model of population growth is called “logistic growth.”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572000" y="38862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862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676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interacting populations: </a:t>
            </a:r>
          </a:p>
          <a:p>
            <a:r>
              <a:rPr lang="en-US" sz="2400" dirty="0" smtClean="0"/>
              <a:t>Prey population--- “hares” ---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/>
              <a:t> = number of hares  </a:t>
            </a:r>
          </a:p>
          <a:p>
            <a:r>
              <a:rPr lang="en-US" sz="2400" dirty="0" smtClean="0"/>
              <a:t>Predator population --- “lynxes” --- </a:t>
            </a:r>
            <a:r>
              <a:rPr lang="en-US" sz="2400" i="1" dirty="0" smtClean="0"/>
              <a:t>L</a:t>
            </a:r>
            <a:r>
              <a:rPr lang="en-US" sz="2400" dirty="0" smtClean="0"/>
              <a:t> = number of lynxes.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8100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Robert M. May described a system of differential equations that models the interaction between the two species. 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550229" y="4114800"/>
            <a:ext cx="533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48200" y="5943600"/>
            <a:ext cx="4209870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rates at which H and L are changing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7" name="Shape 16"/>
          <p:cNvCxnSpPr>
            <a:stCxn id="11" idx="1"/>
            <a:endCxn id="12" idx="1"/>
          </p:cNvCxnSpPr>
          <p:nvPr/>
        </p:nvCxnSpPr>
        <p:spPr>
          <a:xfrm rot="10800000" flipH="1" flipV="1">
            <a:off x="4550228" y="4800600"/>
            <a:ext cx="97971" cy="1327666"/>
          </a:xfrm>
          <a:prstGeom prst="bentConnector3">
            <a:avLst>
              <a:gd name="adj1" fmla="val -2333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629400" cy="914400"/>
          </a:xfrm>
          <a:gradFill flip="none" rotWithShape="1">
            <a:gsLst>
              <a:gs pos="0">
                <a:schemeClr val="accent3">
                  <a:lumMod val="20000"/>
                  <a:lumOff val="80000"/>
                  <a:alpha val="8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 scaled="0"/>
            <a:tileRect r="-100000" b="-100000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4000" dirty="0" smtClean="0"/>
              <a:t>A Simple Predator-Prey Model.</a:t>
            </a:r>
            <a:endParaRPr lang="en-US" sz="40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1752600"/>
          <a:ext cx="40497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3" imgW="1625400" imgH="660240" progId="Equation.DSMT4">
                  <p:embed/>
                </p:oleObj>
              </mc:Choice>
              <mc:Fallback>
                <p:oleObj name="Equation" r:id="rId3" imgW="16254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0497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328057" y="1676400"/>
            <a:ext cx="1981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>
            <a:stCxn id="13" idx="1"/>
            <a:endCxn id="28" idx="1"/>
          </p:cNvCxnSpPr>
          <p:nvPr/>
        </p:nvCxnSpPr>
        <p:spPr>
          <a:xfrm rot="10800000" flipV="1">
            <a:off x="990601" y="2247899"/>
            <a:ext cx="337457" cy="2009865"/>
          </a:xfrm>
          <a:prstGeom prst="bentConnector3">
            <a:avLst>
              <a:gd name="adj1" fmla="val 1677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3657600"/>
            <a:ext cx="28956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Logistic growth term---in the absence of lynxes, the hare population grows Logistically.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495800" y="2057400"/>
            <a:ext cx="1219200" cy="1066800"/>
          </a:xfrm>
          <a:prstGeom prst="rightArrow">
            <a:avLst>
              <a:gd name="adj1" fmla="val 64286"/>
              <a:gd name="adj2" fmla="val 36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Lynxes?</a:t>
            </a:r>
            <a:endParaRPr lang="en-US" dirty="0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845629" y="2046514"/>
          <a:ext cx="28892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5" imgW="1180800" imgH="431640" progId="Equation.DSMT4">
                  <p:embed/>
                </p:oleObj>
              </mc:Choice>
              <mc:Fallback>
                <p:oleObj name="Equation" r:id="rId5" imgW="118080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629" y="2046514"/>
                        <a:ext cx="28892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rot="16200000" flipH="1">
            <a:off x="3429000" y="1981200"/>
            <a:ext cx="914400" cy="60960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467100" y="1943100"/>
            <a:ext cx="914400" cy="685800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971800"/>
            <a:ext cx="2743200" cy="30480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8" grpId="0" animBg="1"/>
      <p:bldP spid="28" grpId="1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582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Equation</vt:lpstr>
      <vt:lpstr>Differential Equations Modeling </vt:lpstr>
      <vt:lpstr>Hares and Lynxes</vt:lpstr>
      <vt:lpstr>Single Population, P</vt:lpstr>
      <vt:lpstr>Single Population, Better Model </vt:lpstr>
      <vt:lpstr>Single Population, Better Model </vt:lpstr>
      <vt:lpstr>Single Population, P</vt:lpstr>
      <vt:lpstr>Single Population, P</vt:lpstr>
      <vt:lpstr>A Simple Predator-Prey Model.</vt:lpstr>
      <vt:lpstr>A Simple Predator-Prey Model.</vt:lpstr>
      <vt:lpstr>A Simple Predator-Prey Model.</vt:lpstr>
      <vt:lpstr>A Simple Predator-Prey Model.</vt:lpstr>
      <vt:lpstr>A Simple Predator-Prey Model.</vt:lpstr>
      <vt:lpstr>A Simple Predator-Prey Model.</vt:lpstr>
      <vt:lpstr>A Simple Predator-Prey Model.</vt:lpstr>
      <vt:lpstr>A Simple Predator-Prey Model.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S. Schumacher</dc:creator>
  <cp:lastModifiedBy>Library and Information Services</cp:lastModifiedBy>
  <cp:revision>257</cp:revision>
  <dcterms:created xsi:type="dcterms:W3CDTF">2009-02-08T13:50:56Z</dcterms:created>
  <dcterms:modified xsi:type="dcterms:W3CDTF">2012-01-24T15:21:41Z</dcterms:modified>
</cp:coreProperties>
</file>