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01" r:id="rId2"/>
  </p:sldMasterIdLst>
  <p:sldIdLst>
    <p:sldId id="256" r:id="rId3"/>
    <p:sldId id="291" r:id="rId4"/>
    <p:sldId id="292" r:id="rId5"/>
    <p:sldId id="269" r:id="rId6"/>
    <p:sldId id="270" r:id="rId7"/>
    <p:sldId id="273" r:id="rId8"/>
    <p:sldId id="271" r:id="rId9"/>
    <p:sldId id="272" r:id="rId10"/>
    <p:sldId id="274" r:id="rId11"/>
    <p:sldId id="279" r:id="rId12"/>
    <p:sldId id="280" r:id="rId13"/>
    <p:sldId id="290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00"/>
    <a:srgbClr val="FFFF66"/>
    <a:srgbClr val="99FFCC"/>
    <a:srgbClr val="CCFF99"/>
    <a:srgbClr val="CCFF66"/>
    <a:srgbClr val="0099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101" d="100"/>
          <a:sy n="101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89C8-2231-4999-94CC-E39580300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EE96-7C4C-4186-A12E-AF93E2FB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997D6-C579-402E-AE22-BFD1F9455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D1DB-4F3B-4DB7-8304-1845B102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5FB69-A8C8-4AF1-B0D0-ECC4F6EE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BA19-3A67-4CE4-8047-216B3736D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96C5-37CF-4934-AF6B-CDC63433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7C54-CF94-453B-912B-828A92117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9599-50EF-4583-90C7-3A49AAD2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1399-18EB-4C2E-B425-3E8D37F4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E2FE-8944-41B0-93A0-E74B70AC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0F9A-1DE1-4C4D-BC13-1DEDC951D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8FCA7-7E38-408E-8CB5-D88618908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2862-14C0-4936-A33A-964FC393A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446D-3611-4291-B681-5A95F9B8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9E1C-7670-4BE3-84DB-07AFF8D3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27BE9-240C-404E-9A60-C69A4D1DC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E657-2F73-4529-BC6D-BA65D91CB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DF58-D5FA-4C0E-86C5-3FFF1D610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1CD4-E9F0-43C4-81DE-F68F218A7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2349-AE6A-4D4F-A7D7-08327F835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AE190-FFDC-48F9-BFD4-0D788D463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8188-FCF0-4C80-99BB-C0E7CC57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99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017720C-5CCA-498E-8924-197D32B9D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99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9E6A8EA-E0B1-46DF-B51B-BBAA6A28C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/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/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819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rgbClr val="FFFF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FFFF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FFFF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FFFF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FFFF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>
                <a:solidFill>
                  <a:schemeClr val="hlink"/>
                </a:solidFill>
              </a:rPr>
              <a:t>The Implicit Function Theorem---Part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Equations in two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85813" y="1524000"/>
            <a:ext cx="3286125" cy="2863850"/>
            <a:chOff x="495" y="960"/>
            <a:chExt cx="2070" cy="1804"/>
          </a:xfrm>
        </p:grpSpPr>
        <p:grpSp>
          <p:nvGrpSpPr>
            <p:cNvPr id="6172" name="Group 3"/>
            <p:cNvGrpSpPr>
              <a:grpSpLocks/>
            </p:cNvGrpSpPr>
            <p:nvPr/>
          </p:nvGrpSpPr>
          <p:grpSpPr bwMode="auto">
            <a:xfrm>
              <a:off x="495" y="960"/>
              <a:ext cx="2070" cy="1500"/>
              <a:chOff x="495" y="960"/>
              <a:chExt cx="2070" cy="1500"/>
            </a:xfrm>
          </p:grpSpPr>
          <p:sp>
            <p:nvSpPr>
              <p:cNvPr id="133124" name="Freeform 4"/>
              <p:cNvSpPr>
                <a:spLocks/>
              </p:cNvSpPr>
              <p:nvPr/>
            </p:nvSpPr>
            <p:spPr bwMode="auto">
              <a:xfrm>
                <a:off x="495" y="1137"/>
                <a:ext cx="2070" cy="1323"/>
              </a:xfrm>
              <a:custGeom>
                <a:avLst/>
                <a:gdLst/>
                <a:ahLst/>
                <a:cxnLst>
                  <a:cxn ang="0">
                    <a:pos x="5" y="1119"/>
                  </a:cxn>
                  <a:cxn ang="0">
                    <a:pos x="0" y="1323"/>
                  </a:cxn>
                  <a:cxn ang="0">
                    <a:pos x="485" y="1263"/>
                  </a:cxn>
                  <a:cxn ang="0">
                    <a:pos x="951" y="1182"/>
                  </a:cxn>
                  <a:cxn ang="0">
                    <a:pos x="2065" y="1171"/>
                  </a:cxn>
                  <a:cxn ang="0">
                    <a:pos x="2069" y="927"/>
                  </a:cxn>
                  <a:cxn ang="0">
                    <a:pos x="2069" y="639"/>
                  </a:cxn>
                  <a:cxn ang="0">
                    <a:pos x="2069" y="351"/>
                  </a:cxn>
                  <a:cxn ang="0">
                    <a:pos x="2069" y="255"/>
                  </a:cxn>
                  <a:cxn ang="0">
                    <a:pos x="2069" y="111"/>
                  </a:cxn>
                  <a:cxn ang="0">
                    <a:pos x="1781" y="111"/>
                  </a:cxn>
                  <a:cxn ang="0">
                    <a:pos x="1205" y="15"/>
                  </a:cxn>
                  <a:cxn ang="0">
                    <a:pos x="567" y="21"/>
                  </a:cxn>
                  <a:cxn ang="0">
                    <a:pos x="5" y="111"/>
                  </a:cxn>
                  <a:cxn ang="0">
                    <a:pos x="5" y="351"/>
                  </a:cxn>
                  <a:cxn ang="0">
                    <a:pos x="5" y="831"/>
                  </a:cxn>
                  <a:cxn ang="0">
                    <a:pos x="5" y="1119"/>
                  </a:cxn>
                </a:cxnLst>
                <a:rect l="0" t="0" r="r" b="b"/>
                <a:pathLst>
                  <a:path w="2070" h="1323">
                    <a:moveTo>
                      <a:pt x="5" y="1119"/>
                    </a:moveTo>
                    <a:cubicBezTo>
                      <a:pt x="4" y="1201"/>
                      <a:pt x="8" y="1191"/>
                      <a:pt x="0" y="1323"/>
                    </a:cubicBezTo>
                    <a:cubicBezTo>
                      <a:pt x="138" y="1296"/>
                      <a:pt x="327" y="1286"/>
                      <a:pt x="485" y="1263"/>
                    </a:cubicBezTo>
                    <a:cubicBezTo>
                      <a:pt x="643" y="1240"/>
                      <a:pt x="688" y="1197"/>
                      <a:pt x="951" y="1182"/>
                    </a:cubicBezTo>
                    <a:cubicBezTo>
                      <a:pt x="1214" y="1167"/>
                      <a:pt x="1879" y="1213"/>
                      <a:pt x="2065" y="1171"/>
                    </a:cubicBezTo>
                    <a:cubicBezTo>
                      <a:pt x="2069" y="953"/>
                      <a:pt x="2068" y="1016"/>
                      <a:pt x="2069" y="927"/>
                    </a:cubicBezTo>
                    <a:cubicBezTo>
                      <a:pt x="2070" y="838"/>
                      <a:pt x="2069" y="735"/>
                      <a:pt x="2069" y="639"/>
                    </a:cubicBezTo>
                    <a:cubicBezTo>
                      <a:pt x="2069" y="543"/>
                      <a:pt x="2069" y="415"/>
                      <a:pt x="2069" y="351"/>
                    </a:cubicBezTo>
                    <a:cubicBezTo>
                      <a:pt x="2069" y="287"/>
                      <a:pt x="2069" y="295"/>
                      <a:pt x="2069" y="255"/>
                    </a:cubicBezTo>
                    <a:cubicBezTo>
                      <a:pt x="2069" y="215"/>
                      <a:pt x="2069" y="199"/>
                      <a:pt x="2069" y="111"/>
                    </a:cubicBezTo>
                    <a:cubicBezTo>
                      <a:pt x="1965" y="107"/>
                      <a:pt x="1925" y="127"/>
                      <a:pt x="1781" y="111"/>
                    </a:cubicBezTo>
                    <a:cubicBezTo>
                      <a:pt x="1637" y="95"/>
                      <a:pt x="1407" y="30"/>
                      <a:pt x="1205" y="15"/>
                    </a:cubicBezTo>
                    <a:cubicBezTo>
                      <a:pt x="1003" y="0"/>
                      <a:pt x="767" y="5"/>
                      <a:pt x="567" y="21"/>
                    </a:cubicBezTo>
                    <a:cubicBezTo>
                      <a:pt x="367" y="37"/>
                      <a:pt x="98" y="56"/>
                      <a:pt x="5" y="111"/>
                    </a:cubicBezTo>
                    <a:cubicBezTo>
                      <a:pt x="9" y="219"/>
                      <a:pt x="5" y="231"/>
                      <a:pt x="5" y="351"/>
                    </a:cubicBezTo>
                    <a:cubicBezTo>
                      <a:pt x="5" y="471"/>
                      <a:pt x="5" y="703"/>
                      <a:pt x="5" y="831"/>
                    </a:cubicBezTo>
                    <a:cubicBezTo>
                      <a:pt x="5" y="959"/>
                      <a:pt x="5" y="1039"/>
                      <a:pt x="5" y="111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alpha val="42000"/>
                    </a:schemeClr>
                  </a:gs>
                  <a:gs pos="100000">
                    <a:schemeClr val="accent1">
                      <a:gamma/>
                      <a:shade val="78824"/>
                      <a:invGamma/>
                      <a:alpha val="42000"/>
                    </a:schemeClr>
                  </a:gs>
                </a:gsLst>
                <a:lin ang="5400000" scaled="1"/>
              </a:gradFill>
              <a:ln w="28575" cmpd="sng">
                <a:solidFill>
                  <a:srgbClr val="99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4" name="Freeform 5"/>
              <p:cNvSpPr>
                <a:spLocks/>
              </p:cNvSpPr>
              <p:nvPr/>
            </p:nvSpPr>
            <p:spPr bwMode="auto">
              <a:xfrm>
                <a:off x="500" y="1968"/>
                <a:ext cx="960" cy="360"/>
              </a:xfrm>
              <a:custGeom>
                <a:avLst/>
                <a:gdLst>
                  <a:gd name="T0" fmla="*/ 0 w 912"/>
                  <a:gd name="T1" fmla="*/ 0 h 720"/>
                  <a:gd name="T2" fmla="*/ 556 w 912"/>
                  <a:gd name="T3" fmla="*/ 96 h 720"/>
                  <a:gd name="T4" fmla="*/ 960 w 912"/>
                  <a:gd name="T5" fmla="*/ 360 h 720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720"/>
                  <a:gd name="T11" fmla="*/ 912 w 912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720">
                    <a:moveTo>
                      <a:pt x="0" y="0"/>
                    </a:moveTo>
                    <a:cubicBezTo>
                      <a:pt x="188" y="36"/>
                      <a:pt x="376" y="72"/>
                      <a:pt x="528" y="192"/>
                    </a:cubicBezTo>
                    <a:cubicBezTo>
                      <a:pt x="680" y="312"/>
                      <a:pt x="848" y="632"/>
                      <a:pt x="912" y="72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5" name="Group 6"/>
              <p:cNvGrpSpPr>
                <a:grpSpLocks/>
              </p:cNvGrpSpPr>
              <p:nvPr/>
            </p:nvGrpSpPr>
            <p:grpSpPr bwMode="auto">
              <a:xfrm>
                <a:off x="646" y="1152"/>
                <a:ext cx="1918" cy="788"/>
                <a:chOff x="578" y="816"/>
                <a:chExt cx="1918" cy="1892"/>
              </a:xfrm>
            </p:grpSpPr>
            <p:sp>
              <p:nvSpPr>
                <p:cNvPr id="6188" name="Freeform 7"/>
                <p:cNvSpPr>
                  <a:spLocks/>
                </p:cNvSpPr>
                <p:nvPr/>
              </p:nvSpPr>
              <p:spPr bwMode="auto">
                <a:xfrm>
                  <a:off x="578" y="847"/>
                  <a:ext cx="1901" cy="1861"/>
                </a:xfrm>
                <a:custGeom>
                  <a:avLst/>
                  <a:gdLst>
                    <a:gd name="T0" fmla="*/ 408 w 1901"/>
                    <a:gd name="T1" fmla="*/ 0 h 1861"/>
                    <a:gd name="T2" fmla="*/ 59 w 1901"/>
                    <a:gd name="T3" fmla="*/ 384 h 1861"/>
                    <a:gd name="T4" fmla="*/ 94 w 1901"/>
                    <a:gd name="T5" fmla="*/ 977 h 1861"/>
                    <a:gd name="T6" fmla="*/ 622 w 1901"/>
                    <a:gd name="T7" fmla="*/ 1265 h 1861"/>
                    <a:gd name="T8" fmla="*/ 958 w 1901"/>
                    <a:gd name="T9" fmla="*/ 1553 h 1861"/>
                    <a:gd name="T10" fmla="*/ 1202 w 1901"/>
                    <a:gd name="T11" fmla="*/ 1806 h 1861"/>
                    <a:gd name="T12" fmla="*/ 1560 w 1901"/>
                    <a:gd name="T13" fmla="*/ 1815 h 1861"/>
                    <a:gd name="T14" fmla="*/ 1901 w 1901"/>
                    <a:gd name="T15" fmla="*/ 1527 h 18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901"/>
                    <a:gd name="T25" fmla="*/ 0 h 1861"/>
                    <a:gd name="T26" fmla="*/ 1901 w 1901"/>
                    <a:gd name="T27" fmla="*/ 1861 h 186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901" h="1861">
                      <a:moveTo>
                        <a:pt x="408" y="0"/>
                      </a:moveTo>
                      <a:cubicBezTo>
                        <a:pt x="350" y="64"/>
                        <a:pt x="111" y="221"/>
                        <a:pt x="59" y="384"/>
                      </a:cubicBezTo>
                      <a:cubicBezTo>
                        <a:pt x="7" y="547"/>
                        <a:pt x="0" y="830"/>
                        <a:pt x="94" y="977"/>
                      </a:cubicBezTo>
                      <a:cubicBezTo>
                        <a:pt x="188" y="1124"/>
                        <a:pt x="478" y="1169"/>
                        <a:pt x="622" y="1265"/>
                      </a:cubicBezTo>
                      <a:cubicBezTo>
                        <a:pt x="766" y="1361"/>
                        <a:pt x="861" y="1463"/>
                        <a:pt x="958" y="1553"/>
                      </a:cubicBezTo>
                      <a:cubicBezTo>
                        <a:pt x="1055" y="1643"/>
                        <a:pt x="1102" y="1762"/>
                        <a:pt x="1202" y="1806"/>
                      </a:cubicBezTo>
                      <a:cubicBezTo>
                        <a:pt x="1302" y="1850"/>
                        <a:pt x="1444" y="1861"/>
                        <a:pt x="1560" y="1815"/>
                      </a:cubicBezTo>
                      <a:cubicBezTo>
                        <a:pt x="1676" y="1769"/>
                        <a:pt x="1830" y="1587"/>
                        <a:pt x="1901" y="1527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8"/>
                <p:cNvSpPr>
                  <a:spLocks/>
                </p:cNvSpPr>
                <p:nvPr/>
              </p:nvSpPr>
              <p:spPr bwMode="auto">
                <a:xfrm>
                  <a:off x="1632" y="816"/>
                  <a:ext cx="864" cy="816"/>
                </a:xfrm>
                <a:custGeom>
                  <a:avLst/>
                  <a:gdLst>
                    <a:gd name="T0" fmla="*/ 0 w 864"/>
                    <a:gd name="T1" fmla="*/ 0 h 816"/>
                    <a:gd name="T2" fmla="*/ 240 w 864"/>
                    <a:gd name="T3" fmla="*/ 192 h 816"/>
                    <a:gd name="T4" fmla="*/ 384 w 864"/>
                    <a:gd name="T5" fmla="*/ 528 h 816"/>
                    <a:gd name="T6" fmla="*/ 720 w 864"/>
                    <a:gd name="T7" fmla="*/ 672 h 816"/>
                    <a:gd name="T8" fmla="*/ 864 w 864"/>
                    <a:gd name="T9" fmla="*/ 816 h 8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4"/>
                    <a:gd name="T16" fmla="*/ 0 h 816"/>
                    <a:gd name="T17" fmla="*/ 864 w 864"/>
                    <a:gd name="T18" fmla="*/ 816 h 8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4" h="816">
                      <a:moveTo>
                        <a:pt x="0" y="0"/>
                      </a:moveTo>
                      <a:cubicBezTo>
                        <a:pt x="88" y="52"/>
                        <a:pt x="176" y="104"/>
                        <a:pt x="240" y="192"/>
                      </a:cubicBezTo>
                      <a:cubicBezTo>
                        <a:pt x="304" y="280"/>
                        <a:pt x="304" y="448"/>
                        <a:pt x="384" y="528"/>
                      </a:cubicBezTo>
                      <a:cubicBezTo>
                        <a:pt x="464" y="608"/>
                        <a:pt x="640" y="624"/>
                        <a:pt x="720" y="672"/>
                      </a:cubicBezTo>
                      <a:cubicBezTo>
                        <a:pt x="800" y="720"/>
                        <a:pt x="840" y="792"/>
                        <a:pt x="864" y="816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76" name="Freeform 9"/>
              <p:cNvSpPr>
                <a:spLocks/>
              </p:cNvSpPr>
              <p:nvPr/>
            </p:nvSpPr>
            <p:spPr bwMode="auto">
              <a:xfrm>
                <a:off x="500" y="2257"/>
                <a:ext cx="480" cy="143"/>
              </a:xfrm>
              <a:custGeom>
                <a:avLst/>
                <a:gdLst>
                  <a:gd name="T0" fmla="*/ 0 w 480"/>
                  <a:gd name="T1" fmla="*/ 3 h 344"/>
                  <a:gd name="T2" fmla="*/ 288 w 480"/>
                  <a:gd name="T3" fmla="*/ 23 h 344"/>
                  <a:gd name="T4" fmla="*/ 480 w 480"/>
                  <a:gd name="T5" fmla="*/ 143 h 344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344"/>
                  <a:gd name="T11" fmla="*/ 480 w 480"/>
                  <a:gd name="T12" fmla="*/ 344 h 3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344">
                    <a:moveTo>
                      <a:pt x="0" y="8"/>
                    </a:moveTo>
                    <a:cubicBezTo>
                      <a:pt x="104" y="4"/>
                      <a:pt x="208" y="0"/>
                      <a:pt x="288" y="56"/>
                    </a:cubicBezTo>
                    <a:cubicBezTo>
                      <a:pt x="368" y="112"/>
                      <a:pt x="448" y="296"/>
                      <a:pt x="480" y="34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7" name="Group 10"/>
              <p:cNvGrpSpPr>
                <a:grpSpLocks/>
              </p:cNvGrpSpPr>
              <p:nvPr/>
            </p:nvGrpSpPr>
            <p:grpSpPr bwMode="auto">
              <a:xfrm>
                <a:off x="500" y="1248"/>
                <a:ext cx="2064" cy="949"/>
                <a:chOff x="432" y="816"/>
                <a:chExt cx="2064" cy="2278"/>
              </a:xfrm>
            </p:grpSpPr>
            <p:sp>
              <p:nvSpPr>
                <p:cNvPr id="6186" name="Freeform 11"/>
                <p:cNvSpPr>
                  <a:spLocks/>
                </p:cNvSpPr>
                <p:nvPr/>
              </p:nvSpPr>
              <p:spPr bwMode="auto">
                <a:xfrm>
                  <a:off x="432" y="1440"/>
                  <a:ext cx="2064" cy="1654"/>
                </a:xfrm>
                <a:custGeom>
                  <a:avLst/>
                  <a:gdLst>
                    <a:gd name="T0" fmla="*/ 0 w 2064"/>
                    <a:gd name="T1" fmla="*/ 0 h 1654"/>
                    <a:gd name="T2" fmla="*/ 144 w 2064"/>
                    <a:gd name="T3" fmla="*/ 576 h 1654"/>
                    <a:gd name="T4" fmla="*/ 672 w 2064"/>
                    <a:gd name="T5" fmla="*/ 864 h 1654"/>
                    <a:gd name="T6" fmla="*/ 1008 w 2064"/>
                    <a:gd name="T7" fmla="*/ 1152 h 1654"/>
                    <a:gd name="T8" fmla="*/ 1244 w 2064"/>
                    <a:gd name="T9" fmla="*/ 1492 h 1654"/>
                    <a:gd name="T10" fmla="*/ 1601 w 2064"/>
                    <a:gd name="T11" fmla="*/ 1641 h 1654"/>
                    <a:gd name="T12" fmla="*/ 2064 w 2064"/>
                    <a:gd name="T13" fmla="*/ 1414 h 16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64"/>
                    <a:gd name="T22" fmla="*/ 0 h 1654"/>
                    <a:gd name="T23" fmla="*/ 2064 w 2064"/>
                    <a:gd name="T24" fmla="*/ 1654 h 16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64" h="1654">
                      <a:moveTo>
                        <a:pt x="0" y="0"/>
                      </a:moveTo>
                      <a:cubicBezTo>
                        <a:pt x="16" y="216"/>
                        <a:pt x="32" y="432"/>
                        <a:pt x="144" y="576"/>
                      </a:cubicBezTo>
                      <a:cubicBezTo>
                        <a:pt x="256" y="720"/>
                        <a:pt x="528" y="768"/>
                        <a:pt x="672" y="864"/>
                      </a:cubicBezTo>
                      <a:cubicBezTo>
                        <a:pt x="816" y="960"/>
                        <a:pt x="913" y="1047"/>
                        <a:pt x="1008" y="1152"/>
                      </a:cubicBezTo>
                      <a:cubicBezTo>
                        <a:pt x="1103" y="1257"/>
                        <a:pt x="1145" y="1411"/>
                        <a:pt x="1244" y="1492"/>
                      </a:cubicBezTo>
                      <a:cubicBezTo>
                        <a:pt x="1343" y="1573"/>
                        <a:pt x="1464" y="1654"/>
                        <a:pt x="1601" y="1641"/>
                      </a:cubicBezTo>
                      <a:cubicBezTo>
                        <a:pt x="1738" y="1628"/>
                        <a:pt x="1968" y="1461"/>
                        <a:pt x="2064" y="141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7" name="Freeform 12"/>
                <p:cNvSpPr>
                  <a:spLocks/>
                </p:cNvSpPr>
                <p:nvPr/>
              </p:nvSpPr>
              <p:spPr bwMode="auto">
                <a:xfrm>
                  <a:off x="2208" y="816"/>
                  <a:ext cx="288" cy="384"/>
                </a:xfrm>
                <a:custGeom>
                  <a:avLst/>
                  <a:gdLst>
                    <a:gd name="T0" fmla="*/ 0 w 288"/>
                    <a:gd name="T1" fmla="*/ 0 h 384"/>
                    <a:gd name="T2" fmla="*/ 48 w 288"/>
                    <a:gd name="T3" fmla="*/ 192 h 384"/>
                    <a:gd name="T4" fmla="*/ 288 w 288"/>
                    <a:gd name="T5" fmla="*/ 384 h 38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384"/>
                    <a:gd name="T11" fmla="*/ 288 w 288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384">
                      <a:moveTo>
                        <a:pt x="0" y="0"/>
                      </a:moveTo>
                      <a:cubicBezTo>
                        <a:pt x="0" y="64"/>
                        <a:pt x="0" y="128"/>
                        <a:pt x="48" y="192"/>
                      </a:cubicBezTo>
                      <a:cubicBezTo>
                        <a:pt x="96" y="256"/>
                        <a:pt x="248" y="352"/>
                        <a:pt x="288" y="38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133" name="Freeform 13"/>
              <p:cNvSpPr>
                <a:spLocks/>
              </p:cNvSpPr>
              <p:nvPr/>
            </p:nvSpPr>
            <p:spPr bwMode="auto">
              <a:xfrm>
                <a:off x="863" y="1104"/>
                <a:ext cx="1515" cy="586"/>
              </a:xfrm>
              <a:custGeom>
                <a:avLst/>
                <a:gdLst/>
                <a:ahLst/>
                <a:cxnLst>
                  <a:cxn ang="0">
                    <a:pos x="261" y="33"/>
                  </a:cxn>
                  <a:cxn ang="0">
                    <a:pos x="680" y="77"/>
                  </a:cxn>
                  <a:cxn ang="0">
                    <a:pos x="863" y="382"/>
                  </a:cxn>
                  <a:cxn ang="0">
                    <a:pos x="981" y="605"/>
                  </a:cxn>
                  <a:cxn ang="0">
                    <a:pos x="1365" y="701"/>
                  </a:cxn>
                  <a:cxn ang="0">
                    <a:pos x="1509" y="989"/>
                  </a:cxn>
                  <a:cxn ang="0">
                    <a:pos x="1326" y="1308"/>
                  </a:cxn>
                  <a:cxn ang="0">
                    <a:pos x="916" y="1342"/>
                  </a:cxn>
                  <a:cxn ang="0">
                    <a:pos x="689" y="924"/>
                  </a:cxn>
                  <a:cxn ang="0">
                    <a:pos x="113" y="758"/>
                  </a:cxn>
                  <a:cxn ang="0">
                    <a:pos x="25" y="278"/>
                  </a:cxn>
                  <a:cxn ang="0">
                    <a:pos x="261" y="33"/>
                  </a:cxn>
                </a:cxnLst>
                <a:rect l="0" t="0" r="r" b="b"/>
                <a:pathLst>
                  <a:path w="1515" h="1406">
                    <a:moveTo>
                      <a:pt x="261" y="33"/>
                    </a:moveTo>
                    <a:cubicBezTo>
                      <a:pt x="370" y="0"/>
                      <a:pt x="580" y="19"/>
                      <a:pt x="680" y="77"/>
                    </a:cubicBezTo>
                    <a:cubicBezTo>
                      <a:pt x="780" y="135"/>
                      <a:pt x="813" y="294"/>
                      <a:pt x="863" y="382"/>
                    </a:cubicBezTo>
                    <a:cubicBezTo>
                      <a:pt x="913" y="470"/>
                      <a:pt x="897" y="552"/>
                      <a:pt x="981" y="605"/>
                    </a:cubicBezTo>
                    <a:cubicBezTo>
                      <a:pt x="1065" y="658"/>
                      <a:pt x="1277" y="637"/>
                      <a:pt x="1365" y="701"/>
                    </a:cubicBezTo>
                    <a:cubicBezTo>
                      <a:pt x="1453" y="765"/>
                      <a:pt x="1515" y="888"/>
                      <a:pt x="1509" y="989"/>
                    </a:cubicBezTo>
                    <a:cubicBezTo>
                      <a:pt x="1503" y="1090"/>
                      <a:pt x="1425" y="1249"/>
                      <a:pt x="1326" y="1308"/>
                    </a:cubicBezTo>
                    <a:cubicBezTo>
                      <a:pt x="1227" y="1367"/>
                      <a:pt x="1022" y="1406"/>
                      <a:pt x="916" y="1342"/>
                    </a:cubicBezTo>
                    <a:cubicBezTo>
                      <a:pt x="810" y="1278"/>
                      <a:pt x="823" y="1021"/>
                      <a:pt x="689" y="924"/>
                    </a:cubicBezTo>
                    <a:cubicBezTo>
                      <a:pt x="555" y="827"/>
                      <a:pt x="224" y="866"/>
                      <a:pt x="113" y="758"/>
                    </a:cubicBezTo>
                    <a:cubicBezTo>
                      <a:pt x="2" y="650"/>
                      <a:pt x="0" y="399"/>
                      <a:pt x="25" y="278"/>
                    </a:cubicBezTo>
                    <a:cubicBezTo>
                      <a:pt x="50" y="157"/>
                      <a:pt x="166" y="43"/>
                      <a:pt x="261" y="3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shade val="94118"/>
                      <a:invGamma/>
                      <a:alpha val="50000"/>
                    </a:schemeClr>
                  </a:gs>
                </a:gsLst>
                <a:lin ang="5400000" scaled="1"/>
              </a:gradFill>
              <a:ln w="38100" cmpd="sng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6179" name="Group 14"/>
              <p:cNvGrpSpPr>
                <a:grpSpLocks/>
              </p:cNvGrpSpPr>
              <p:nvPr/>
            </p:nvGrpSpPr>
            <p:grpSpPr bwMode="auto">
              <a:xfrm>
                <a:off x="944" y="1056"/>
                <a:ext cx="1299" cy="503"/>
                <a:chOff x="3420" y="432"/>
                <a:chExt cx="1299" cy="503"/>
              </a:xfrm>
            </p:grpSpPr>
            <p:sp>
              <p:nvSpPr>
                <p:cNvPr id="133135" name="Freeform 15"/>
                <p:cNvSpPr>
                  <a:spLocks/>
                </p:cNvSpPr>
                <p:nvPr/>
              </p:nvSpPr>
              <p:spPr bwMode="auto">
                <a:xfrm>
                  <a:off x="3420" y="432"/>
                  <a:ext cx="779" cy="282"/>
                </a:xfrm>
                <a:custGeom>
                  <a:avLst/>
                  <a:gdLst/>
                  <a:ahLst/>
                  <a:cxnLst>
                    <a:cxn ang="0">
                      <a:pos x="197" y="64"/>
                    </a:cxn>
                    <a:cxn ang="0">
                      <a:pos x="75" y="130"/>
                    </a:cxn>
                    <a:cxn ang="0">
                      <a:pos x="9" y="400"/>
                    </a:cxn>
                    <a:cxn ang="0">
                      <a:pos x="128" y="593"/>
                    </a:cxn>
                    <a:cxn ang="0">
                      <a:pos x="322" y="668"/>
                    </a:cxn>
                    <a:cxn ang="0">
                      <a:pos x="721" y="602"/>
                    </a:cxn>
                    <a:cxn ang="0">
                      <a:pos x="669" y="218"/>
                    </a:cxn>
                    <a:cxn ang="0">
                      <a:pos x="407" y="26"/>
                    </a:cxn>
                    <a:cxn ang="0">
                      <a:pos x="197" y="64"/>
                    </a:cxn>
                  </a:cxnLst>
                  <a:rect l="0" t="0" r="r" b="b"/>
                  <a:pathLst>
                    <a:path w="779" h="677">
                      <a:moveTo>
                        <a:pt x="197" y="64"/>
                      </a:moveTo>
                      <a:cubicBezTo>
                        <a:pt x="141" y="78"/>
                        <a:pt x="106" y="74"/>
                        <a:pt x="75" y="130"/>
                      </a:cubicBezTo>
                      <a:cubicBezTo>
                        <a:pt x="44" y="186"/>
                        <a:pt x="0" y="323"/>
                        <a:pt x="9" y="400"/>
                      </a:cubicBezTo>
                      <a:cubicBezTo>
                        <a:pt x="18" y="477"/>
                        <a:pt x="76" y="548"/>
                        <a:pt x="128" y="593"/>
                      </a:cubicBezTo>
                      <a:cubicBezTo>
                        <a:pt x="180" y="638"/>
                        <a:pt x="223" y="667"/>
                        <a:pt x="322" y="668"/>
                      </a:cubicBezTo>
                      <a:cubicBezTo>
                        <a:pt x="421" y="669"/>
                        <a:pt x="663" y="677"/>
                        <a:pt x="721" y="602"/>
                      </a:cubicBezTo>
                      <a:cubicBezTo>
                        <a:pt x="779" y="527"/>
                        <a:pt x="721" y="314"/>
                        <a:pt x="669" y="218"/>
                      </a:cubicBezTo>
                      <a:cubicBezTo>
                        <a:pt x="617" y="122"/>
                        <a:pt x="486" y="52"/>
                        <a:pt x="407" y="26"/>
                      </a:cubicBezTo>
                      <a:cubicBezTo>
                        <a:pt x="328" y="0"/>
                        <a:pt x="241" y="56"/>
                        <a:pt x="197" y="6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alpha val="48000"/>
                      </a:schemeClr>
                    </a:gs>
                    <a:gs pos="100000">
                      <a:schemeClr val="accent1">
                        <a:gamma/>
                        <a:shade val="87843"/>
                        <a:invGamma/>
                        <a:alpha val="50000"/>
                      </a:schemeClr>
                    </a:gs>
                  </a:gsLst>
                  <a:lin ang="540000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136" name="Freeform 16"/>
                <p:cNvSpPr>
                  <a:spLocks/>
                </p:cNvSpPr>
                <p:nvPr/>
              </p:nvSpPr>
              <p:spPr bwMode="auto">
                <a:xfrm>
                  <a:off x="4168" y="682"/>
                  <a:ext cx="551" cy="253"/>
                </a:xfrm>
                <a:custGeom>
                  <a:avLst/>
                  <a:gdLst/>
                  <a:ahLst/>
                  <a:cxnLst>
                    <a:cxn ang="0">
                      <a:pos x="95" y="26"/>
                    </a:cxn>
                    <a:cxn ang="0">
                      <a:pos x="14" y="250"/>
                    </a:cxn>
                    <a:cxn ang="0">
                      <a:pos x="180" y="559"/>
                    </a:cxn>
                    <a:cxn ang="0">
                      <a:pos x="427" y="532"/>
                    </a:cxn>
                    <a:cxn ang="0">
                      <a:pos x="545" y="378"/>
                    </a:cxn>
                    <a:cxn ang="0">
                      <a:pos x="462" y="96"/>
                    </a:cxn>
                    <a:cxn ang="0">
                      <a:pos x="95" y="26"/>
                    </a:cxn>
                  </a:cxnLst>
                  <a:rect l="0" t="0" r="r" b="b"/>
                  <a:pathLst>
                    <a:path w="551" h="606">
                      <a:moveTo>
                        <a:pt x="95" y="26"/>
                      </a:moveTo>
                      <a:cubicBezTo>
                        <a:pt x="20" y="52"/>
                        <a:pt x="0" y="161"/>
                        <a:pt x="14" y="250"/>
                      </a:cubicBezTo>
                      <a:cubicBezTo>
                        <a:pt x="28" y="339"/>
                        <a:pt x="111" y="512"/>
                        <a:pt x="180" y="559"/>
                      </a:cubicBezTo>
                      <a:cubicBezTo>
                        <a:pt x="249" y="606"/>
                        <a:pt x="366" y="562"/>
                        <a:pt x="427" y="532"/>
                      </a:cubicBezTo>
                      <a:cubicBezTo>
                        <a:pt x="488" y="502"/>
                        <a:pt x="539" y="451"/>
                        <a:pt x="545" y="378"/>
                      </a:cubicBezTo>
                      <a:cubicBezTo>
                        <a:pt x="551" y="305"/>
                        <a:pt x="537" y="155"/>
                        <a:pt x="462" y="96"/>
                      </a:cubicBezTo>
                      <a:cubicBezTo>
                        <a:pt x="387" y="37"/>
                        <a:pt x="170" y="0"/>
                        <a:pt x="95" y="26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alpha val="48000"/>
                      </a:schemeClr>
                    </a:gs>
                    <a:gs pos="100000">
                      <a:schemeClr val="accent1">
                        <a:gamma/>
                        <a:shade val="87843"/>
                        <a:invGamma/>
                        <a:alpha val="50000"/>
                      </a:schemeClr>
                    </a:gs>
                  </a:gsLst>
                  <a:lin ang="540000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6180" name="Group 17"/>
              <p:cNvGrpSpPr>
                <a:grpSpLocks/>
              </p:cNvGrpSpPr>
              <p:nvPr/>
            </p:nvGrpSpPr>
            <p:grpSpPr bwMode="auto">
              <a:xfrm>
                <a:off x="1028" y="1008"/>
                <a:ext cx="1142" cy="397"/>
                <a:chOff x="3504" y="384"/>
                <a:chExt cx="1142" cy="397"/>
              </a:xfrm>
            </p:grpSpPr>
            <p:sp>
              <p:nvSpPr>
                <p:cNvPr id="133138" name="Freeform 18"/>
                <p:cNvSpPr>
                  <a:spLocks/>
                </p:cNvSpPr>
                <p:nvPr/>
              </p:nvSpPr>
              <p:spPr bwMode="auto">
                <a:xfrm>
                  <a:off x="3504" y="384"/>
                  <a:ext cx="552" cy="200"/>
                </a:xfrm>
                <a:custGeom>
                  <a:avLst/>
                  <a:gdLst/>
                  <a:ahLst/>
                  <a:cxnLst>
                    <a:cxn ang="0">
                      <a:pos x="160" y="24"/>
                    </a:cxn>
                    <a:cxn ang="0">
                      <a:pos x="16" y="264"/>
                    </a:cxn>
                    <a:cxn ang="0">
                      <a:pos x="256" y="456"/>
                    </a:cxn>
                    <a:cxn ang="0">
                      <a:pos x="496" y="408"/>
                    </a:cxn>
                    <a:cxn ang="0">
                      <a:pos x="496" y="120"/>
                    </a:cxn>
                    <a:cxn ang="0">
                      <a:pos x="160" y="24"/>
                    </a:cxn>
                  </a:cxnLst>
                  <a:rect l="0" t="0" r="r" b="b"/>
                  <a:pathLst>
                    <a:path w="552" h="480">
                      <a:moveTo>
                        <a:pt x="160" y="24"/>
                      </a:moveTo>
                      <a:cubicBezTo>
                        <a:pt x="80" y="48"/>
                        <a:pt x="0" y="192"/>
                        <a:pt x="16" y="264"/>
                      </a:cubicBezTo>
                      <a:cubicBezTo>
                        <a:pt x="32" y="336"/>
                        <a:pt x="176" y="432"/>
                        <a:pt x="256" y="456"/>
                      </a:cubicBezTo>
                      <a:cubicBezTo>
                        <a:pt x="336" y="480"/>
                        <a:pt x="456" y="464"/>
                        <a:pt x="496" y="408"/>
                      </a:cubicBezTo>
                      <a:cubicBezTo>
                        <a:pt x="536" y="352"/>
                        <a:pt x="552" y="184"/>
                        <a:pt x="496" y="120"/>
                      </a:cubicBezTo>
                      <a:cubicBezTo>
                        <a:pt x="440" y="56"/>
                        <a:pt x="240" y="0"/>
                        <a:pt x="160" y="2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alpha val="52000"/>
                      </a:schemeClr>
                    </a:gs>
                    <a:gs pos="100000">
                      <a:schemeClr val="accent1">
                        <a:gamma/>
                        <a:shade val="84706"/>
                        <a:invGamma/>
                        <a:alpha val="50000"/>
                      </a:schemeClr>
                    </a:gs>
                  </a:gsLst>
                  <a:lin ang="540000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139" name="Freeform 19"/>
                <p:cNvSpPr>
                  <a:spLocks/>
                </p:cNvSpPr>
                <p:nvPr/>
              </p:nvSpPr>
              <p:spPr bwMode="auto">
                <a:xfrm>
                  <a:off x="4274" y="633"/>
                  <a:ext cx="372" cy="148"/>
                </a:xfrm>
                <a:custGeom>
                  <a:avLst/>
                  <a:gdLst/>
                  <a:ahLst/>
                  <a:cxnLst>
                    <a:cxn ang="0">
                      <a:pos x="85" y="1"/>
                    </a:cxn>
                    <a:cxn ang="0">
                      <a:pos x="4" y="133"/>
                    </a:cxn>
                    <a:cxn ang="0">
                      <a:pos x="111" y="341"/>
                    </a:cxn>
                    <a:cxn ang="0">
                      <a:pos x="347" y="219"/>
                    </a:cxn>
                    <a:cxn ang="0">
                      <a:pos x="260" y="36"/>
                    </a:cxn>
                    <a:cxn ang="0">
                      <a:pos x="85" y="1"/>
                    </a:cxn>
                  </a:cxnLst>
                  <a:rect l="0" t="0" r="r" b="b"/>
                  <a:pathLst>
                    <a:path w="372" h="355">
                      <a:moveTo>
                        <a:pt x="85" y="1"/>
                      </a:moveTo>
                      <a:cubicBezTo>
                        <a:pt x="44" y="26"/>
                        <a:pt x="0" y="76"/>
                        <a:pt x="4" y="133"/>
                      </a:cubicBezTo>
                      <a:cubicBezTo>
                        <a:pt x="8" y="190"/>
                        <a:pt x="54" y="327"/>
                        <a:pt x="111" y="341"/>
                      </a:cubicBezTo>
                      <a:cubicBezTo>
                        <a:pt x="168" y="355"/>
                        <a:pt x="322" y="270"/>
                        <a:pt x="347" y="219"/>
                      </a:cubicBezTo>
                      <a:cubicBezTo>
                        <a:pt x="372" y="168"/>
                        <a:pt x="304" y="72"/>
                        <a:pt x="260" y="36"/>
                      </a:cubicBezTo>
                      <a:cubicBezTo>
                        <a:pt x="216" y="0"/>
                        <a:pt x="121" y="8"/>
                        <a:pt x="85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alpha val="52000"/>
                      </a:schemeClr>
                    </a:gs>
                    <a:gs pos="100000">
                      <a:schemeClr val="accent1">
                        <a:gamma/>
                        <a:shade val="84706"/>
                        <a:invGamma/>
                        <a:alpha val="50000"/>
                      </a:schemeClr>
                    </a:gs>
                  </a:gsLst>
                  <a:lin ang="540000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33140" name="Freeform 20"/>
              <p:cNvSpPr>
                <a:spLocks/>
              </p:cNvSpPr>
              <p:nvPr/>
            </p:nvSpPr>
            <p:spPr bwMode="auto">
              <a:xfrm>
                <a:off x="1172" y="960"/>
                <a:ext cx="288" cy="100"/>
              </a:xfrm>
              <a:custGeom>
                <a:avLst/>
                <a:gdLst/>
                <a:ahLst/>
                <a:cxnLst>
                  <a:cxn ang="0">
                    <a:pos x="160" y="24"/>
                  </a:cxn>
                  <a:cxn ang="0">
                    <a:pos x="16" y="264"/>
                  </a:cxn>
                  <a:cxn ang="0">
                    <a:pos x="256" y="456"/>
                  </a:cxn>
                  <a:cxn ang="0">
                    <a:pos x="496" y="408"/>
                  </a:cxn>
                  <a:cxn ang="0">
                    <a:pos x="496" y="120"/>
                  </a:cxn>
                  <a:cxn ang="0">
                    <a:pos x="160" y="24"/>
                  </a:cxn>
                </a:cxnLst>
                <a:rect l="0" t="0" r="r" b="b"/>
                <a:pathLst>
                  <a:path w="552" h="480">
                    <a:moveTo>
                      <a:pt x="160" y="24"/>
                    </a:moveTo>
                    <a:cubicBezTo>
                      <a:pt x="80" y="48"/>
                      <a:pt x="0" y="192"/>
                      <a:pt x="16" y="264"/>
                    </a:cubicBezTo>
                    <a:cubicBezTo>
                      <a:pt x="32" y="336"/>
                      <a:pt x="176" y="432"/>
                      <a:pt x="256" y="456"/>
                    </a:cubicBezTo>
                    <a:cubicBezTo>
                      <a:pt x="336" y="480"/>
                      <a:pt x="456" y="464"/>
                      <a:pt x="496" y="408"/>
                    </a:cubicBezTo>
                    <a:cubicBezTo>
                      <a:pt x="536" y="352"/>
                      <a:pt x="552" y="184"/>
                      <a:pt x="496" y="120"/>
                    </a:cubicBezTo>
                    <a:cubicBezTo>
                      <a:pt x="440" y="56"/>
                      <a:pt x="240" y="0"/>
                      <a:pt x="160" y="2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84706"/>
                      <a:invGamma/>
                      <a:alpha val="55000"/>
                    </a:schemeClr>
                  </a:gs>
                  <a:gs pos="100000">
                    <a:schemeClr val="accent1">
                      <a:alpha val="52000"/>
                    </a:schemeClr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aphicFrame>
          <p:nvGraphicFramePr>
            <p:cNvPr id="6147" name="Object 21"/>
            <p:cNvGraphicFramePr>
              <a:graphicFrameLocks noChangeAspect="1"/>
            </p:cNvGraphicFramePr>
            <p:nvPr/>
          </p:nvGraphicFramePr>
          <p:xfrm>
            <a:off x="1125" y="2548"/>
            <a:ext cx="856" cy="216"/>
          </p:xfrm>
          <a:graphic>
            <a:graphicData uri="http://schemas.openxmlformats.org/presentationml/2006/ole">
              <p:oleObj spid="_x0000_s6147" name="Equation" r:id="rId3" imgW="1358640" imgH="342720" progId="Equation.3">
                <p:embed/>
              </p:oleObj>
            </a:graphicData>
          </a:graphic>
        </p:graphicFrame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286000" y="876300"/>
            <a:ext cx="1739900" cy="1333500"/>
            <a:chOff x="1440" y="552"/>
            <a:chExt cx="1096" cy="840"/>
          </a:xfrm>
        </p:grpSpPr>
        <p:graphicFrame>
          <p:nvGraphicFramePr>
            <p:cNvPr id="6146" name="Object 23"/>
            <p:cNvGraphicFramePr>
              <a:graphicFrameLocks noChangeAspect="1"/>
            </p:cNvGraphicFramePr>
            <p:nvPr/>
          </p:nvGraphicFramePr>
          <p:xfrm>
            <a:off x="1680" y="552"/>
            <a:ext cx="856" cy="216"/>
          </p:xfrm>
          <a:graphic>
            <a:graphicData uri="http://schemas.openxmlformats.org/presentationml/2006/ole">
              <p:oleObj spid="_x0000_s6146" name="Equation" r:id="rId4" imgW="1358640" imgH="342720" progId="Equation.3">
                <p:embed/>
              </p:oleObj>
            </a:graphicData>
          </a:graphic>
        </p:graphicFrame>
        <p:sp>
          <p:nvSpPr>
            <p:cNvPr id="6171" name="Line 24"/>
            <p:cNvSpPr>
              <a:spLocks noChangeShapeType="1"/>
            </p:cNvSpPr>
            <p:nvPr/>
          </p:nvSpPr>
          <p:spPr bwMode="auto">
            <a:xfrm flipH="1">
              <a:off x="1440" y="816"/>
              <a:ext cx="480" cy="5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572000" y="1371600"/>
            <a:ext cx="3657600" cy="3429000"/>
            <a:chOff x="2880" y="864"/>
            <a:chExt cx="2304" cy="2160"/>
          </a:xfrm>
        </p:grpSpPr>
        <p:sp>
          <p:nvSpPr>
            <p:cNvPr id="6154" name="Rectangle 26"/>
            <p:cNvSpPr>
              <a:spLocks noChangeArrowheads="1"/>
            </p:cNvSpPr>
            <p:nvPr/>
          </p:nvSpPr>
          <p:spPr bwMode="auto">
            <a:xfrm>
              <a:off x="3120" y="864"/>
              <a:ext cx="2064" cy="1920"/>
            </a:xfrm>
            <a:prstGeom prst="rect">
              <a:avLst/>
            </a:prstGeom>
            <a:solidFill>
              <a:srgbClr val="4B76FF"/>
            </a:solidFill>
            <a:ln w="28575">
              <a:solidFill>
                <a:srgbClr val="99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Freeform 27"/>
            <p:cNvSpPr>
              <a:spLocks/>
            </p:cNvSpPr>
            <p:nvPr/>
          </p:nvSpPr>
          <p:spPr bwMode="auto">
            <a:xfrm>
              <a:off x="3483" y="1080"/>
              <a:ext cx="1515" cy="1172"/>
            </a:xfrm>
            <a:custGeom>
              <a:avLst/>
              <a:gdLst>
                <a:gd name="T0" fmla="*/ 261 w 1515"/>
                <a:gd name="T1" fmla="*/ 28 h 1406"/>
                <a:gd name="T2" fmla="*/ 680 w 1515"/>
                <a:gd name="T3" fmla="*/ 64 h 1406"/>
                <a:gd name="T4" fmla="*/ 863 w 1515"/>
                <a:gd name="T5" fmla="*/ 318 h 1406"/>
                <a:gd name="T6" fmla="*/ 981 w 1515"/>
                <a:gd name="T7" fmla="*/ 504 h 1406"/>
                <a:gd name="T8" fmla="*/ 1365 w 1515"/>
                <a:gd name="T9" fmla="*/ 584 h 1406"/>
                <a:gd name="T10" fmla="*/ 1509 w 1515"/>
                <a:gd name="T11" fmla="*/ 824 h 1406"/>
                <a:gd name="T12" fmla="*/ 1326 w 1515"/>
                <a:gd name="T13" fmla="*/ 1090 h 1406"/>
                <a:gd name="T14" fmla="*/ 916 w 1515"/>
                <a:gd name="T15" fmla="*/ 1119 h 1406"/>
                <a:gd name="T16" fmla="*/ 689 w 1515"/>
                <a:gd name="T17" fmla="*/ 770 h 1406"/>
                <a:gd name="T18" fmla="*/ 113 w 1515"/>
                <a:gd name="T19" fmla="*/ 632 h 1406"/>
                <a:gd name="T20" fmla="*/ 25 w 1515"/>
                <a:gd name="T21" fmla="*/ 232 h 1406"/>
                <a:gd name="T22" fmla="*/ 261 w 1515"/>
                <a:gd name="T23" fmla="*/ 28 h 14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15"/>
                <a:gd name="T37" fmla="*/ 0 h 1406"/>
                <a:gd name="T38" fmla="*/ 1515 w 1515"/>
                <a:gd name="T39" fmla="*/ 1406 h 14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15" h="1406">
                  <a:moveTo>
                    <a:pt x="261" y="33"/>
                  </a:moveTo>
                  <a:cubicBezTo>
                    <a:pt x="370" y="0"/>
                    <a:pt x="580" y="19"/>
                    <a:pt x="680" y="77"/>
                  </a:cubicBezTo>
                  <a:cubicBezTo>
                    <a:pt x="780" y="135"/>
                    <a:pt x="813" y="294"/>
                    <a:pt x="863" y="382"/>
                  </a:cubicBezTo>
                  <a:cubicBezTo>
                    <a:pt x="913" y="470"/>
                    <a:pt x="897" y="552"/>
                    <a:pt x="981" y="605"/>
                  </a:cubicBezTo>
                  <a:cubicBezTo>
                    <a:pt x="1065" y="658"/>
                    <a:pt x="1277" y="637"/>
                    <a:pt x="1365" y="701"/>
                  </a:cubicBezTo>
                  <a:cubicBezTo>
                    <a:pt x="1453" y="765"/>
                    <a:pt x="1515" y="888"/>
                    <a:pt x="1509" y="989"/>
                  </a:cubicBezTo>
                  <a:cubicBezTo>
                    <a:pt x="1503" y="1090"/>
                    <a:pt x="1425" y="1249"/>
                    <a:pt x="1326" y="1308"/>
                  </a:cubicBezTo>
                  <a:cubicBezTo>
                    <a:pt x="1227" y="1367"/>
                    <a:pt x="1022" y="1406"/>
                    <a:pt x="916" y="1342"/>
                  </a:cubicBezTo>
                  <a:cubicBezTo>
                    <a:pt x="810" y="1278"/>
                    <a:pt x="823" y="1021"/>
                    <a:pt x="689" y="924"/>
                  </a:cubicBezTo>
                  <a:cubicBezTo>
                    <a:pt x="555" y="827"/>
                    <a:pt x="224" y="866"/>
                    <a:pt x="113" y="758"/>
                  </a:cubicBezTo>
                  <a:cubicBezTo>
                    <a:pt x="2" y="650"/>
                    <a:pt x="0" y="399"/>
                    <a:pt x="25" y="278"/>
                  </a:cubicBezTo>
                  <a:cubicBezTo>
                    <a:pt x="50" y="157"/>
                    <a:pt x="166" y="43"/>
                    <a:pt x="261" y="33"/>
                  </a:cubicBezTo>
                  <a:close/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28"/>
            <p:cNvSpPr>
              <a:spLocks/>
            </p:cNvSpPr>
            <p:nvPr/>
          </p:nvSpPr>
          <p:spPr bwMode="auto">
            <a:xfrm>
              <a:off x="3648" y="1264"/>
              <a:ext cx="552" cy="400"/>
            </a:xfrm>
            <a:custGeom>
              <a:avLst/>
              <a:gdLst>
                <a:gd name="T0" fmla="*/ 160 w 552"/>
                <a:gd name="T1" fmla="*/ 20 h 480"/>
                <a:gd name="T2" fmla="*/ 16 w 552"/>
                <a:gd name="T3" fmla="*/ 220 h 480"/>
                <a:gd name="T4" fmla="*/ 256 w 552"/>
                <a:gd name="T5" fmla="*/ 380 h 480"/>
                <a:gd name="T6" fmla="*/ 496 w 552"/>
                <a:gd name="T7" fmla="*/ 340 h 480"/>
                <a:gd name="T8" fmla="*/ 496 w 552"/>
                <a:gd name="T9" fmla="*/ 100 h 480"/>
                <a:gd name="T10" fmla="*/ 160 w 552"/>
                <a:gd name="T11" fmla="*/ 2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29"/>
            <p:cNvSpPr>
              <a:spLocks/>
            </p:cNvSpPr>
            <p:nvPr/>
          </p:nvSpPr>
          <p:spPr bwMode="auto">
            <a:xfrm>
              <a:off x="4418" y="1762"/>
              <a:ext cx="372" cy="295"/>
            </a:xfrm>
            <a:custGeom>
              <a:avLst/>
              <a:gdLst>
                <a:gd name="T0" fmla="*/ 85 w 372"/>
                <a:gd name="T1" fmla="*/ 1 h 355"/>
                <a:gd name="T2" fmla="*/ 4 w 372"/>
                <a:gd name="T3" fmla="*/ 111 h 355"/>
                <a:gd name="T4" fmla="*/ 111 w 372"/>
                <a:gd name="T5" fmla="*/ 283 h 355"/>
                <a:gd name="T6" fmla="*/ 347 w 372"/>
                <a:gd name="T7" fmla="*/ 182 h 355"/>
                <a:gd name="T8" fmla="*/ 260 w 372"/>
                <a:gd name="T9" fmla="*/ 30 h 355"/>
                <a:gd name="T10" fmla="*/ 85 w 372"/>
                <a:gd name="T11" fmla="*/ 1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2"/>
                <a:gd name="T19" fmla="*/ 0 h 355"/>
                <a:gd name="T20" fmla="*/ 372 w 372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2" h="355">
                  <a:moveTo>
                    <a:pt x="85" y="1"/>
                  </a:moveTo>
                  <a:cubicBezTo>
                    <a:pt x="44" y="26"/>
                    <a:pt x="0" y="76"/>
                    <a:pt x="4" y="133"/>
                  </a:cubicBezTo>
                  <a:cubicBezTo>
                    <a:pt x="8" y="190"/>
                    <a:pt x="54" y="327"/>
                    <a:pt x="111" y="341"/>
                  </a:cubicBezTo>
                  <a:cubicBezTo>
                    <a:pt x="168" y="355"/>
                    <a:pt x="322" y="270"/>
                    <a:pt x="347" y="219"/>
                  </a:cubicBezTo>
                  <a:cubicBezTo>
                    <a:pt x="372" y="168"/>
                    <a:pt x="304" y="72"/>
                    <a:pt x="260" y="36"/>
                  </a:cubicBezTo>
                  <a:cubicBezTo>
                    <a:pt x="216" y="0"/>
                    <a:pt x="121" y="8"/>
                    <a:pt x="85" y="1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30"/>
            <p:cNvSpPr>
              <a:spLocks/>
            </p:cNvSpPr>
            <p:nvPr/>
          </p:nvSpPr>
          <p:spPr bwMode="auto">
            <a:xfrm>
              <a:off x="3120" y="2064"/>
              <a:ext cx="960" cy="720"/>
            </a:xfrm>
            <a:custGeom>
              <a:avLst/>
              <a:gdLst>
                <a:gd name="T0" fmla="*/ 0 w 912"/>
                <a:gd name="T1" fmla="*/ 0 h 720"/>
                <a:gd name="T2" fmla="*/ 556 w 912"/>
                <a:gd name="T3" fmla="*/ 192 h 720"/>
                <a:gd name="T4" fmla="*/ 960 w 912"/>
                <a:gd name="T5" fmla="*/ 720 h 720"/>
                <a:gd name="T6" fmla="*/ 0 60000 65536"/>
                <a:gd name="T7" fmla="*/ 0 60000 65536"/>
                <a:gd name="T8" fmla="*/ 0 60000 65536"/>
                <a:gd name="T9" fmla="*/ 0 w 912"/>
                <a:gd name="T10" fmla="*/ 0 h 720"/>
                <a:gd name="T11" fmla="*/ 912 w 912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720">
                  <a:moveTo>
                    <a:pt x="0" y="0"/>
                  </a:moveTo>
                  <a:cubicBezTo>
                    <a:pt x="188" y="36"/>
                    <a:pt x="376" y="72"/>
                    <a:pt x="528" y="192"/>
                  </a:cubicBezTo>
                  <a:cubicBezTo>
                    <a:pt x="680" y="312"/>
                    <a:pt x="848" y="632"/>
                    <a:pt x="912" y="7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31"/>
            <p:cNvSpPr>
              <a:spLocks/>
            </p:cNvSpPr>
            <p:nvPr/>
          </p:nvSpPr>
          <p:spPr bwMode="auto">
            <a:xfrm>
              <a:off x="3564" y="1159"/>
              <a:ext cx="779" cy="564"/>
            </a:xfrm>
            <a:custGeom>
              <a:avLst/>
              <a:gdLst>
                <a:gd name="T0" fmla="*/ 197 w 779"/>
                <a:gd name="T1" fmla="*/ 53 h 677"/>
                <a:gd name="T2" fmla="*/ 75 w 779"/>
                <a:gd name="T3" fmla="*/ 108 h 677"/>
                <a:gd name="T4" fmla="*/ 9 w 779"/>
                <a:gd name="T5" fmla="*/ 333 h 677"/>
                <a:gd name="T6" fmla="*/ 128 w 779"/>
                <a:gd name="T7" fmla="*/ 494 h 677"/>
                <a:gd name="T8" fmla="*/ 322 w 779"/>
                <a:gd name="T9" fmla="*/ 557 h 677"/>
                <a:gd name="T10" fmla="*/ 721 w 779"/>
                <a:gd name="T11" fmla="*/ 502 h 677"/>
                <a:gd name="T12" fmla="*/ 669 w 779"/>
                <a:gd name="T13" fmla="*/ 182 h 677"/>
                <a:gd name="T14" fmla="*/ 407 w 779"/>
                <a:gd name="T15" fmla="*/ 22 h 677"/>
                <a:gd name="T16" fmla="*/ 197 w 779"/>
                <a:gd name="T17" fmla="*/ 53 h 6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9"/>
                <a:gd name="T28" fmla="*/ 0 h 677"/>
                <a:gd name="T29" fmla="*/ 779 w 779"/>
                <a:gd name="T30" fmla="*/ 677 h 6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9" h="677">
                  <a:moveTo>
                    <a:pt x="197" y="64"/>
                  </a:moveTo>
                  <a:cubicBezTo>
                    <a:pt x="141" y="78"/>
                    <a:pt x="106" y="74"/>
                    <a:pt x="75" y="130"/>
                  </a:cubicBezTo>
                  <a:cubicBezTo>
                    <a:pt x="44" y="186"/>
                    <a:pt x="0" y="323"/>
                    <a:pt x="9" y="400"/>
                  </a:cubicBezTo>
                  <a:cubicBezTo>
                    <a:pt x="18" y="477"/>
                    <a:pt x="76" y="548"/>
                    <a:pt x="128" y="593"/>
                  </a:cubicBezTo>
                  <a:cubicBezTo>
                    <a:pt x="180" y="638"/>
                    <a:pt x="223" y="667"/>
                    <a:pt x="322" y="668"/>
                  </a:cubicBezTo>
                  <a:cubicBezTo>
                    <a:pt x="421" y="669"/>
                    <a:pt x="663" y="677"/>
                    <a:pt x="721" y="602"/>
                  </a:cubicBezTo>
                  <a:cubicBezTo>
                    <a:pt x="779" y="527"/>
                    <a:pt x="721" y="314"/>
                    <a:pt x="669" y="218"/>
                  </a:cubicBezTo>
                  <a:cubicBezTo>
                    <a:pt x="617" y="122"/>
                    <a:pt x="486" y="52"/>
                    <a:pt x="407" y="26"/>
                  </a:cubicBezTo>
                  <a:cubicBezTo>
                    <a:pt x="328" y="0"/>
                    <a:pt x="241" y="56"/>
                    <a:pt x="197" y="6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32"/>
            <p:cNvSpPr>
              <a:spLocks/>
            </p:cNvSpPr>
            <p:nvPr/>
          </p:nvSpPr>
          <p:spPr bwMode="auto">
            <a:xfrm>
              <a:off x="4312" y="1661"/>
              <a:ext cx="551" cy="505"/>
            </a:xfrm>
            <a:custGeom>
              <a:avLst/>
              <a:gdLst>
                <a:gd name="T0" fmla="*/ 95 w 551"/>
                <a:gd name="T1" fmla="*/ 22 h 606"/>
                <a:gd name="T2" fmla="*/ 14 w 551"/>
                <a:gd name="T3" fmla="*/ 208 h 606"/>
                <a:gd name="T4" fmla="*/ 180 w 551"/>
                <a:gd name="T5" fmla="*/ 466 h 606"/>
                <a:gd name="T6" fmla="*/ 427 w 551"/>
                <a:gd name="T7" fmla="*/ 443 h 606"/>
                <a:gd name="T8" fmla="*/ 545 w 551"/>
                <a:gd name="T9" fmla="*/ 315 h 606"/>
                <a:gd name="T10" fmla="*/ 462 w 551"/>
                <a:gd name="T11" fmla="*/ 80 h 606"/>
                <a:gd name="T12" fmla="*/ 95 w 551"/>
                <a:gd name="T13" fmla="*/ 22 h 6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1"/>
                <a:gd name="T22" fmla="*/ 0 h 606"/>
                <a:gd name="T23" fmla="*/ 551 w 551"/>
                <a:gd name="T24" fmla="*/ 606 h 6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1" h="606">
                  <a:moveTo>
                    <a:pt x="95" y="26"/>
                  </a:moveTo>
                  <a:cubicBezTo>
                    <a:pt x="20" y="52"/>
                    <a:pt x="0" y="161"/>
                    <a:pt x="14" y="250"/>
                  </a:cubicBezTo>
                  <a:cubicBezTo>
                    <a:pt x="28" y="339"/>
                    <a:pt x="111" y="512"/>
                    <a:pt x="180" y="559"/>
                  </a:cubicBezTo>
                  <a:cubicBezTo>
                    <a:pt x="249" y="606"/>
                    <a:pt x="366" y="562"/>
                    <a:pt x="427" y="532"/>
                  </a:cubicBezTo>
                  <a:cubicBezTo>
                    <a:pt x="488" y="502"/>
                    <a:pt x="539" y="451"/>
                    <a:pt x="545" y="378"/>
                  </a:cubicBezTo>
                  <a:cubicBezTo>
                    <a:pt x="551" y="305"/>
                    <a:pt x="537" y="155"/>
                    <a:pt x="462" y="96"/>
                  </a:cubicBezTo>
                  <a:cubicBezTo>
                    <a:pt x="387" y="37"/>
                    <a:pt x="170" y="0"/>
                    <a:pt x="95" y="26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1" name="Group 33"/>
            <p:cNvGrpSpPr>
              <a:grpSpLocks/>
            </p:cNvGrpSpPr>
            <p:nvPr/>
          </p:nvGrpSpPr>
          <p:grpSpPr bwMode="auto">
            <a:xfrm>
              <a:off x="3266" y="864"/>
              <a:ext cx="1918" cy="1577"/>
              <a:chOff x="578" y="816"/>
              <a:chExt cx="1918" cy="1892"/>
            </a:xfrm>
          </p:grpSpPr>
          <p:sp>
            <p:nvSpPr>
              <p:cNvPr id="6169" name="Freeform 34"/>
              <p:cNvSpPr>
                <a:spLocks/>
              </p:cNvSpPr>
              <p:nvPr/>
            </p:nvSpPr>
            <p:spPr bwMode="auto">
              <a:xfrm>
                <a:off x="578" y="847"/>
                <a:ext cx="1901" cy="1861"/>
              </a:xfrm>
              <a:custGeom>
                <a:avLst/>
                <a:gdLst>
                  <a:gd name="T0" fmla="*/ 408 w 1901"/>
                  <a:gd name="T1" fmla="*/ 0 h 1861"/>
                  <a:gd name="T2" fmla="*/ 59 w 1901"/>
                  <a:gd name="T3" fmla="*/ 384 h 1861"/>
                  <a:gd name="T4" fmla="*/ 94 w 1901"/>
                  <a:gd name="T5" fmla="*/ 977 h 1861"/>
                  <a:gd name="T6" fmla="*/ 622 w 1901"/>
                  <a:gd name="T7" fmla="*/ 1265 h 1861"/>
                  <a:gd name="T8" fmla="*/ 958 w 1901"/>
                  <a:gd name="T9" fmla="*/ 1553 h 1861"/>
                  <a:gd name="T10" fmla="*/ 1202 w 1901"/>
                  <a:gd name="T11" fmla="*/ 1806 h 1861"/>
                  <a:gd name="T12" fmla="*/ 1560 w 1901"/>
                  <a:gd name="T13" fmla="*/ 1815 h 1861"/>
                  <a:gd name="T14" fmla="*/ 1901 w 1901"/>
                  <a:gd name="T15" fmla="*/ 1527 h 18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01"/>
                  <a:gd name="T25" fmla="*/ 0 h 1861"/>
                  <a:gd name="T26" fmla="*/ 1901 w 1901"/>
                  <a:gd name="T27" fmla="*/ 1861 h 18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01" h="1861">
                    <a:moveTo>
                      <a:pt x="408" y="0"/>
                    </a:moveTo>
                    <a:cubicBezTo>
                      <a:pt x="350" y="64"/>
                      <a:pt x="111" y="221"/>
                      <a:pt x="59" y="384"/>
                    </a:cubicBezTo>
                    <a:cubicBezTo>
                      <a:pt x="7" y="547"/>
                      <a:pt x="0" y="830"/>
                      <a:pt x="94" y="977"/>
                    </a:cubicBezTo>
                    <a:cubicBezTo>
                      <a:pt x="188" y="1124"/>
                      <a:pt x="478" y="1169"/>
                      <a:pt x="622" y="1265"/>
                    </a:cubicBezTo>
                    <a:cubicBezTo>
                      <a:pt x="766" y="1361"/>
                      <a:pt x="861" y="1463"/>
                      <a:pt x="958" y="1553"/>
                    </a:cubicBezTo>
                    <a:cubicBezTo>
                      <a:pt x="1055" y="1643"/>
                      <a:pt x="1102" y="1762"/>
                      <a:pt x="1202" y="1806"/>
                    </a:cubicBezTo>
                    <a:cubicBezTo>
                      <a:pt x="1302" y="1850"/>
                      <a:pt x="1444" y="1861"/>
                      <a:pt x="1560" y="1815"/>
                    </a:cubicBezTo>
                    <a:cubicBezTo>
                      <a:pt x="1676" y="1769"/>
                      <a:pt x="1830" y="1587"/>
                      <a:pt x="1901" y="152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35"/>
              <p:cNvSpPr>
                <a:spLocks/>
              </p:cNvSpPr>
              <p:nvPr/>
            </p:nvSpPr>
            <p:spPr bwMode="auto">
              <a:xfrm>
                <a:off x="1632" y="816"/>
                <a:ext cx="864" cy="816"/>
              </a:xfrm>
              <a:custGeom>
                <a:avLst/>
                <a:gdLst>
                  <a:gd name="T0" fmla="*/ 0 w 864"/>
                  <a:gd name="T1" fmla="*/ 0 h 816"/>
                  <a:gd name="T2" fmla="*/ 240 w 864"/>
                  <a:gd name="T3" fmla="*/ 192 h 816"/>
                  <a:gd name="T4" fmla="*/ 384 w 864"/>
                  <a:gd name="T5" fmla="*/ 528 h 816"/>
                  <a:gd name="T6" fmla="*/ 720 w 864"/>
                  <a:gd name="T7" fmla="*/ 672 h 816"/>
                  <a:gd name="T8" fmla="*/ 864 w 864"/>
                  <a:gd name="T9" fmla="*/ 816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816"/>
                  <a:gd name="T17" fmla="*/ 864 w 86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816">
                    <a:moveTo>
                      <a:pt x="0" y="0"/>
                    </a:moveTo>
                    <a:cubicBezTo>
                      <a:pt x="88" y="52"/>
                      <a:pt x="176" y="104"/>
                      <a:pt x="240" y="192"/>
                    </a:cubicBezTo>
                    <a:cubicBezTo>
                      <a:pt x="304" y="280"/>
                      <a:pt x="304" y="448"/>
                      <a:pt x="384" y="528"/>
                    </a:cubicBezTo>
                    <a:cubicBezTo>
                      <a:pt x="464" y="608"/>
                      <a:pt x="640" y="624"/>
                      <a:pt x="720" y="672"/>
                    </a:cubicBezTo>
                    <a:cubicBezTo>
                      <a:pt x="800" y="720"/>
                      <a:pt x="840" y="792"/>
                      <a:pt x="864" y="816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2" name="Freeform 36"/>
            <p:cNvSpPr>
              <a:spLocks/>
            </p:cNvSpPr>
            <p:nvPr/>
          </p:nvSpPr>
          <p:spPr bwMode="auto">
            <a:xfrm>
              <a:off x="3120" y="2497"/>
              <a:ext cx="480" cy="287"/>
            </a:xfrm>
            <a:custGeom>
              <a:avLst/>
              <a:gdLst>
                <a:gd name="T0" fmla="*/ 0 w 480"/>
                <a:gd name="T1" fmla="*/ 7 h 344"/>
                <a:gd name="T2" fmla="*/ 288 w 480"/>
                <a:gd name="T3" fmla="*/ 47 h 344"/>
                <a:gd name="T4" fmla="*/ 480 w 480"/>
                <a:gd name="T5" fmla="*/ 287 h 344"/>
                <a:gd name="T6" fmla="*/ 0 60000 65536"/>
                <a:gd name="T7" fmla="*/ 0 60000 65536"/>
                <a:gd name="T8" fmla="*/ 0 60000 65536"/>
                <a:gd name="T9" fmla="*/ 0 w 480"/>
                <a:gd name="T10" fmla="*/ 0 h 344"/>
                <a:gd name="T11" fmla="*/ 480 w 48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44">
                  <a:moveTo>
                    <a:pt x="0" y="8"/>
                  </a:moveTo>
                  <a:cubicBezTo>
                    <a:pt x="104" y="4"/>
                    <a:pt x="208" y="0"/>
                    <a:pt x="288" y="56"/>
                  </a:cubicBezTo>
                  <a:cubicBezTo>
                    <a:pt x="368" y="112"/>
                    <a:pt x="448" y="296"/>
                    <a:pt x="480" y="34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3" name="Group 37"/>
            <p:cNvGrpSpPr>
              <a:grpSpLocks/>
            </p:cNvGrpSpPr>
            <p:nvPr/>
          </p:nvGrpSpPr>
          <p:grpSpPr bwMode="auto">
            <a:xfrm>
              <a:off x="3120" y="864"/>
              <a:ext cx="2064" cy="1898"/>
              <a:chOff x="432" y="816"/>
              <a:chExt cx="2064" cy="2278"/>
            </a:xfrm>
          </p:grpSpPr>
          <p:sp>
            <p:nvSpPr>
              <p:cNvPr id="6167" name="Freeform 38"/>
              <p:cNvSpPr>
                <a:spLocks/>
              </p:cNvSpPr>
              <p:nvPr/>
            </p:nvSpPr>
            <p:spPr bwMode="auto">
              <a:xfrm>
                <a:off x="432" y="1440"/>
                <a:ext cx="2064" cy="1654"/>
              </a:xfrm>
              <a:custGeom>
                <a:avLst/>
                <a:gdLst>
                  <a:gd name="T0" fmla="*/ 0 w 2064"/>
                  <a:gd name="T1" fmla="*/ 0 h 1654"/>
                  <a:gd name="T2" fmla="*/ 144 w 2064"/>
                  <a:gd name="T3" fmla="*/ 576 h 1654"/>
                  <a:gd name="T4" fmla="*/ 672 w 2064"/>
                  <a:gd name="T5" fmla="*/ 864 h 1654"/>
                  <a:gd name="T6" fmla="*/ 1008 w 2064"/>
                  <a:gd name="T7" fmla="*/ 1152 h 1654"/>
                  <a:gd name="T8" fmla="*/ 1244 w 2064"/>
                  <a:gd name="T9" fmla="*/ 1492 h 1654"/>
                  <a:gd name="T10" fmla="*/ 1601 w 2064"/>
                  <a:gd name="T11" fmla="*/ 1641 h 1654"/>
                  <a:gd name="T12" fmla="*/ 2064 w 2064"/>
                  <a:gd name="T13" fmla="*/ 1414 h 16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4"/>
                  <a:gd name="T22" fmla="*/ 0 h 1654"/>
                  <a:gd name="T23" fmla="*/ 2064 w 2064"/>
                  <a:gd name="T24" fmla="*/ 1654 h 16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4" h="1654">
                    <a:moveTo>
                      <a:pt x="0" y="0"/>
                    </a:moveTo>
                    <a:cubicBezTo>
                      <a:pt x="16" y="216"/>
                      <a:pt x="32" y="432"/>
                      <a:pt x="144" y="576"/>
                    </a:cubicBezTo>
                    <a:cubicBezTo>
                      <a:pt x="256" y="720"/>
                      <a:pt x="528" y="768"/>
                      <a:pt x="672" y="864"/>
                    </a:cubicBezTo>
                    <a:cubicBezTo>
                      <a:pt x="816" y="960"/>
                      <a:pt x="913" y="1047"/>
                      <a:pt x="1008" y="1152"/>
                    </a:cubicBezTo>
                    <a:cubicBezTo>
                      <a:pt x="1103" y="1257"/>
                      <a:pt x="1145" y="1411"/>
                      <a:pt x="1244" y="1492"/>
                    </a:cubicBezTo>
                    <a:cubicBezTo>
                      <a:pt x="1343" y="1573"/>
                      <a:pt x="1464" y="1654"/>
                      <a:pt x="1601" y="1641"/>
                    </a:cubicBezTo>
                    <a:cubicBezTo>
                      <a:pt x="1738" y="1628"/>
                      <a:pt x="1968" y="1461"/>
                      <a:pt x="2064" y="141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39"/>
              <p:cNvSpPr>
                <a:spLocks/>
              </p:cNvSpPr>
              <p:nvPr/>
            </p:nvSpPr>
            <p:spPr bwMode="auto">
              <a:xfrm>
                <a:off x="2208" y="816"/>
                <a:ext cx="288" cy="384"/>
              </a:xfrm>
              <a:custGeom>
                <a:avLst/>
                <a:gdLst>
                  <a:gd name="T0" fmla="*/ 0 w 288"/>
                  <a:gd name="T1" fmla="*/ 0 h 384"/>
                  <a:gd name="T2" fmla="*/ 48 w 288"/>
                  <a:gd name="T3" fmla="*/ 192 h 384"/>
                  <a:gd name="T4" fmla="*/ 288 w 288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84"/>
                  <a:gd name="T11" fmla="*/ 288 w 288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84">
                    <a:moveTo>
                      <a:pt x="0" y="0"/>
                    </a:moveTo>
                    <a:cubicBezTo>
                      <a:pt x="0" y="64"/>
                      <a:pt x="0" y="128"/>
                      <a:pt x="48" y="192"/>
                    </a:cubicBezTo>
                    <a:cubicBezTo>
                      <a:pt x="96" y="256"/>
                      <a:pt x="248" y="352"/>
                      <a:pt x="288" y="38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4" name="Freeform 40"/>
            <p:cNvSpPr>
              <a:spLocks/>
            </p:cNvSpPr>
            <p:nvPr/>
          </p:nvSpPr>
          <p:spPr bwMode="auto">
            <a:xfrm>
              <a:off x="3792" y="1384"/>
              <a:ext cx="288" cy="200"/>
            </a:xfrm>
            <a:custGeom>
              <a:avLst/>
              <a:gdLst>
                <a:gd name="T0" fmla="*/ 83 w 552"/>
                <a:gd name="T1" fmla="*/ 10 h 480"/>
                <a:gd name="T2" fmla="*/ 8 w 552"/>
                <a:gd name="T3" fmla="*/ 110 h 480"/>
                <a:gd name="T4" fmla="*/ 134 w 552"/>
                <a:gd name="T5" fmla="*/ 190 h 480"/>
                <a:gd name="T6" fmla="*/ 259 w 552"/>
                <a:gd name="T7" fmla="*/ 170 h 480"/>
                <a:gd name="T8" fmla="*/ 259 w 552"/>
                <a:gd name="T9" fmla="*/ 50 h 480"/>
                <a:gd name="T10" fmla="*/ 83 w 552"/>
                <a:gd name="T11" fmla="*/ 1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4080" y="273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288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</a:p>
          </p:txBody>
        </p:sp>
      </p:grpSp>
      <p:sp>
        <p:nvSpPr>
          <p:cNvPr id="133163" name="Line 43"/>
          <p:cNvSpPr>
            <a:spLocks noChangeShapeType="1"/>
          </p:cNvSpPr>
          <p:nvPr/>
        </p:nvSpPr>
        <p:spPr bwMode="auto">
          <a:xfrm>
            <a:off x="3733800" y="1295400"/>
            <a:ext cx="1752600" cy="6858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64" name="Text Box 44"/>
          <p:cNvSpPr txBox="1">
            <a:spLocks noChangeArrowheads="1"/>
          </p:cNvSpPr>
          <p:nvPr/>
        </p:nvSpPr>
        <p:spPr bwMode="auto">
          <a:xfrm>
            <a:off x="898525" y="4918075"/>
            <a:ext cx="7788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38188" indent="-738188" algn="l">
              <a:spcBef>
                <a:spcPct val="30000"/>
              </a:spcBef>
            </a:pPr>
            <a:r>
              <a:rPr lang="en-US"/>
              <a:t>Consider the contour line  </a:t>
            </a:r>
            <a:r>
              <a:rPr lang="en-US" i="1">
                <a:solidFill>
                  <a:srgbClr val="FFFF00"/>
                </a:solidFill>
              </a:rPr>
              <a:t>f 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i="1">
                <a:solidFill>
                  <a:srgbClr val="FFFF00"/>
                </a:solidFill>
              </a:rPr>
              <a:t>x,y</a:t>
            </a:r>
            <a:r>
              <a:rPr lang="en-US">
                <a:solidFill>
                  <a:srgbClr val="FFFF00"/>
                </a:solidFill>
              </a:rPr>
              <a:t>) = 0</a:t>
            </a:r>
            <a:r>
              <a:rPr lang="en-US"/>
              <a:t> in the  </a:t>
            </a:r>
            <a:r>
              <a:rPr lang="en-US" i="1"/>
              <a:t>xy</a:t>
            </a:r>
            <a:r>
              <a:rPr lang="en-US"/>
              <a:t>-plane.</a:t>
            </a:r>
          </a:p>
          <a:p>
            <a:pPr marL="738188" indent="-738188" algn="l">
              <a:spcBef>
                <a:spcPct val="30000"/>
              </a:spcBef>
            </a:pPr>
            <a:r>
              <a:rPr lang="en-US"/>
              <a:t>Idea:  At least in small regions, this curve might be described by a function 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.  </a:t>
            </a:r>
          </a:p>
          <a:p>
            <a:pPr marL="738188" indent="-738188" algn="l">
              <a:spcBef>
                <a:spcPct val="30000"/>
              </a:spcBef>
            </a:pPr>
            <a:r>
              <a:rPr lang="en-US"/>
              <a:t>Our goal:  To determine when this can be done.</a:t>
            </a:r>
          </a:p>
        </p:txBody>
      </p:sp>
      <p:sp>
        <p:nvSpPr>
          <p:cNvPr id="133167" name="Rectangle 47"/>
          <p:cNvSpPr>
            <a:spLocks noChangeArrowheads="1"/>
          </p:cNvSpPr>
          <p:nvPr/>
        </p:nvSpPr>
        <p:spPr bwMode="auto">
          <a:xfrm>
            <a:off x="6172200" y="2667000"/>
            <a:ext cx="685800" cy="5334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3" grpId="0" animBg="1"/>
      <p:bldP spid="133164" grpId="0" build="p"/>
      <p:bldP spid="1331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914400"/>
            <a:ext cx="3657600" cy="3429000"/>
            <a:chOff x="2880" y="864"/>
            <a:chExt cx="2304" cy="2160"/>
          </a:xfrm>
        </p:grpSpPr>
        <p:sp>
          <p:nvSpPr>
            <p:cNvPr id="13340" name="Rectangle 3"/>
            <p:cNvSpPr>
              <a:spLocks noChangeArrowheads="1"/>
            </p:cNvSpPr>
            <p:nvPr/>
          </p:nvSpPr>
          <p:spPr bwMode="auto">
            <a:xfrm>
              <a:off x="3120" y="864"/>
              <a:ext cx="2064" cy="1920"/>
            </a:xfrm>
            <a:prstGeom prst="rect">
              <a:avLst/>
            </a:prstGeom>
            <a:solidFill>
              <a:srgbClr val="4B76FF"/>
            </a:solidFill>
            <a:ln w="28575">
              <a:solidFill>
                <a:srgbClr val="99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Freeform 4"/>
            <p:cNvSpPr>
              <a:spLocks/>
            </p:cNvSpPr>
            <p:nvPr/>
          </p:nvSpPr>
          <p:spPr bwMode="auto">
            <a:xfrm>
              <a:off x="3483" y="1080"/>
              <a:ext cx="1515" cy="1172"/>
            </a:xfrm>
            <a:custGeom>
              <a:avLst/>
              <a:gdLst>
                <a:gd name="T0" fmla="*/ 261 w 1515"/>
                <a:gd name="T1" fmla="*/ 28 h 1406"/>
                <a:gd name="T2" fmla="*/ 680 w 1515"/>
                <a:gd name="T3" fmla="*/ 64 h 1406"/>
                <a:gd name="T4" fmla="*/ 863 w 1515"/>
                <a:gd name="T5" fmla="*/ 318 h 1406"/>
                <a:gd name="T6" fmla="*/ 981 w 1515"/>
                <a:gd name="T7" fmla="*/ 504 h 1406"/>
                <a:gd name="T8" fmla="*/ 1365 w 1515"/>
                <a:gd name="T9" fmla="*/ 584 h 1406"/>
                <a:gd name="T10" fmla="*/ 1509 w 1515"/>
                <a:gd name="T11" fmla="*/ 824 h 1406"/>
                <a:gd name="T12" fmla="*/ 1326 w 1515"/>
                <a:gd name="T13" fmla="*/ 1090 h 1406"/>
                <a:gd name="T14" fmla="*/ 916 w 1515"/>
                <a:gd name="T15" fmla="*/ 1119 h 1406"/>
                <a:gd name="T16" fmla="*/ 689 w 1515"/>
                <a:gd name="T17" fmla="*/ 770 h 1406"/>
                <a:gd name="T18" fmla="*/ 113 w 1515"/>
                <a:gd name="T19" fmla="*/ 632 h 1406"/>
                <a:gd name="T20" fmla="*/ 25 w 1515"/>
                <a:gd name="T21" fmla="*/ 232 h 1406"/>
                <a:gd name="T22" fmla="*/ 261 w 1515"/>
                <a:gd name="T23" fmla="*/ 28 h 14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15"/>
                <a:gd name="T37" fmla="*/ 0 h 1406"/>
                <a:gd name="T38" fmla="*/ 1515 w 1515"/>
                <a:gd name="T39" fmla="*/ 1406 h 14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15" h="1406">
                  <a:moveTo>
                    <a:pt x="261" y="33"/>
                  </a:moveTo>
                  <a:cubicBezTo>
                    <a:pt x="370" y="0"/>
                    <a:pt x="580" y="19"/>
                    <a:pt x="680" y="77"/>
                  </a:cubicBezTo>
                  <a:cubicBezTo>
                    <a:pt x="780" y="135"/>
                    <a:pt x="813" y="294"/>
                    <a:pt x="863" y="382"/>
                  </a:cubicBezTo>
                  <a:cubicBezTo>
                    <a:pt x="913" y="470"/>
                    <a:pt x="897" y="552"/>
                    <a:pt x="981" y="605"/>
                  </a:cubicBezTo>
                  <a:cubicBezTo>
                    <a:pt x="1065" y="658"/>
                    <a:pt x="1277" y="637"/>
                    <a:pt x="1365" y="701"/>
                  </a:cubicBezTo>
                  <a:cubicBezTo>
                    <a:pt x="1453" y="765"/>
                    <a:pt x="1515" y="888"/>
                    <a:pt x="1509" y="989"/>
                  </a:cubicBezTo>
                  <a:cubicBezTo>
                    <a:pt x="1503" y="1090"/>
                    <a:pt x="1425" y="1249"/>
                    <a:pt x="1326" y="1308"/>
                  </a:cubicBezTo>
                  <a:cubicBezTo>
                    <a:pt x="1227" y="1367"/>
                    <a:pt x="1022" y="1406"/>
                    <a:pt x="916" y="1342"/>
                  </a:cubicBezTo>
                  <a:cubicBezTo>
                    <a:pt x="810" y="1278"/>
                    <a:pt x="823" y="1021"/>
                    <a:pt x="689" y="924"/>
                  </a:cubicBezTo>
                  <a:cubicBezTo>
                    <a:pt x="555" y="827"/>
                    <a:pt x="224" y="866"/>
                    <a:pt x="113" y="758"/>
                  </a:cubicBezTo>
                  <a:cubicBezTo>
                    <a:pt x="2" y="650"/>
                    <a:pt x="0" y="399"/>
                    <a:pt x="25" y="278"/>
                  </a:cubicBezTo>
                  <a:cubicBezTo>
                    <a:pt x="50" y="157"/>
                    <a:pt x="166" y="43"/>
                    <a:pt x="261" y="33"/>
                  </a:cubicBezTo>
                  <a:close/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5"/>
            <p:cNvSpPr>
              <a:spLocks/>
            </p:cNvSpPr>
            <p:nvPr/>
          </p:nvSpPr>
          <p:spPr bwMode="auto">
            <a:xfrm>
              <a:off x="3648" y="1264"/>
              <a:ext cx="552" cy="400"/>
            </a:xfrm>
            <a:custGeom>
              <a:avLst/>
              <a:gdLst>
                <a:gd name="T0" fmla="*/ 160 w 552"/>
                <a:gd name="T1" fmla="*/ 20 h 480"/>
                <a:gd name="T2" fmla="*/ 16 w 552"/>
                <a:gd name="T3" fmla="*/ 220 h 480"/>
                <a:gd name="T4" fmla="*/ 256 w 552"/>
                <a:gd name="T5" fmla="*/ 380 h 480"/>
                <a:gd name="T6" fmla="*/ 496 w 552"/>
                <a:gd name="T7" fmla="*/ 340 h 480"/>
                <a:gd name="T8" fmla="*/ 496 w 552"/>
                <a:gd name="T9" fmla="*/ 100 h 480"/>
                <a:gd name="T10" fmla="*/ 160 w 552"/>
                <a:gd name="T11" fmla="*/ 2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6"/>
            <p:cNvSpPr>
              <a:spLocks/>
            </p:cNvSpPr>
            <p:nvPr/>
          </p:nvSpPr>
          <p:spPr bwMode="auto">
            <a:xfrm>
              <a:off x="4418" y="1762"/>
              <a:ext cx="372" cy="295"/>
            </a:xfrm>
            <a:custGeom>
              <a:avLst/>
              <a:gdLst>
                <a:gd name="T0" fmla="*/ 85 w 372"/>
                <a:gd name="T1" fmla="*/ 1 h 355"/>
                <a:gd name="T2" fmla="*/ 4 w 372"/>
                <a:gd name="T3" fmla="*/ 111 h 355"/>
                <a:gd name="T4" fmla="*/ 111 w 372"/>
                <a:gd name="T5" fmla="*/ 283 h 355"/>
                <a:gd name="T6" fmla="*/ 347 w 372"/>
                <a:gd name="T7" fmla="*/ 182 h 355"/>
                <a:gd name="T8" fmla="*/ 260 w 372"/>
                <a:gd name="T9" fmla="*/ 30 h 355"/>
                <a:gd name="T10" fmla="*/ 85 w 372"/>
                <a:gd name="T11" fmla="*/ 1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2"/>
                <a:gd name="T19" fmla="*/ 0 h 355"/>
                <a:gd name="T20" fmla="*/ 372 w 372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2" h="355">
                  <a:moveTo>
                    <a:pt x="85" y="1"/>
                  </a:moveTo>
                  <a:cubicBezTo>
                    <a:pt x="44" y="26"/>
                    <a:pt x="0" y="76"/>
                    <a:pt x="4" y="133"/>
                  </a:cubicBezTo>
                  <a:cubicBezTo>
                    <a:pt x="8" y="190"/>
                    <a:pt x="54" y="327"/>
                    <a:pt x="111" y="341"/>
                  </a:cubicBezTo>
                  <a:cubicBezTo>
                    <a:pt x="168" y="355"/>
                    <a:pt x="322" y="270"/>
                    <a:pt x="347" y="219"/>
                  </a:cubicBezTo>
                  <a:cubicBezTo>
                    <a:pt x="372" y="168"/>
                    <a:pt x="304" y="72"/>
                    <a:pt x="260" y="36"/>
                  </a:cubicBezTo>
                  <a:cubicBezTo>
                    <a:pt x="216" y="0"/>
                    <a:pt x="121" y="8"/>
                    <a:pt x="85" y="1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7"/>
            <p:cNvSpPr>
              <a:spLocks/>
            </p:cNvSpPr>
            <p:nvPr/>
          </p:nvSpPr>
          <p:spPr bwMode="auto">
            <a:xfrm>
              <a:off x="3120" y="2064"/>
              <a:ext cx="960" cy="720"/>
            </a:xfrm>
            <a:custGeom>
              <a:avLst/>
              <a:gdLst>
                <a:gd name="T0" fmla="*/ 0 w 912"/>
                <a:gd name="T1" fmla="*/ 0 h 720"/>
                <a:gd name="T2" fmla="*/ 556 w 912"/>
                <a:gd name="T3" fmla="*/ 192 h 720"/>
                <a:gd name="T4" fmla="*/ 960 w 912"/>
                <a:gd name="T5" fmla="*/ 720 h 720"/>
                <a:gd name="T6" fmla="*/ 0 60000 65536"/>
                <a:gd name="T7" fmla="*/ 0 60000 65536"/>
                <a:gd name="T8" fmla="*/ 0 60000 65536"/>
                <a:gd name="T9" fmla="*/ 0 w 912"/>
                <a:gd name="T10" fmla="*/ 0 h 720"/>
                <a:gd name="T11" fmla="*/ 912 w 912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720">
                  <a:moveTo>
                    <a:pt x="0" y="0"/>
                  </a:moveTo>
                  <a:cubicBezTo>
                    <a:pt x="188" y="36"/>
                    <a:pt x="376" y="72"/>
                    <a:pt x="528" y="192"/>
                  </a:cubicBezTo>
                  <a:cubicBezTo>
                    <a:pt x="680" y="312"/>
                    <a:pt x="848" y="632"/>
                    <a:pt x="912" y="7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8"/>
            <p:cNvSpPr>
              <a:spLocks/>
            </p:cNvSpPr>
            <p:nvPr/>
          </p:nvSpPr>
          <p:spPr bwMode="auto">
            <a:xfrm>
              <a:off x="3564" y="1159"/>
              <a:ext cx="779" cy="564"/>
            </a:xfrm>
            <a:custGeom>
              <a:avLst/>
              <a:gdLst>
                <a:gd name="T0" fmla="*/ 197 w 779"/>
                <a:gd name="T1" fmla="*/ 53 h 677"/>
                <a:gd name="T2" fmla="*/ 75 w 779"/>
                <a:gd name="T3" fmla="*/ 108 h 677"/>
                <a:gd name="T4" fmla="*/ 9 w 779"/>
                <a:gd name="T5" fmla="*/ 333 h 677"/>
                <a:gd name="T6" fmla="*/ 128 w 779"/>
                <a:gd name="T7" fmla="*/ 494 h 677"/>
                <a:gd name="T8" fmla="*/ 322 w 779"/>
                <a:gd name="T9" fmla="*/ 557 h 677"/>
                <a:gd name="T10" fmla="*/ 721 w 779"/>
                <a:gd name="T11" fmla="*/ 502 h 677"/>
                <a:gd name="T12" fmla="*/ 669 w 779"/>
                <a:gd name="T13" fmla="*/ 182 h 677"/>
                <a:gd name="T14" fmla="*/ 407 w 779"/>
                <a:gd name="T15" fmla="*/ 22 h 677"/>
                <a:gd name="T16" fmla="*/ 197 w 779"/>
                <a:gd name="T17" fmla="*/ 53 h 6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9"/>
                <a:gd name="T28" fmla="*/ 0 h 677"/>
                <a:gd name="T29" fmla="*/ 779 w 779"/>
                <a:gd name="T30" fmla="*/ 677 h 6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9" h="677">
                  <a:moveTo>
                    <a:pt x="197" y="64"/>
                  </a:moveTo>
                  <a:cubicBezTo>
                    <a:pt x="141" y="78"/>
                    <a:pt x="106" y="74"/>
                    <a:pt x="75" y="130"/>
                  </a:cubicBezTo>
                  <a:cubicBezTo>
                    <a:pt x="44" y="186"/>
                    <a:pt x="0" y="323"/>
                    <a:pt x="9" y="400"/>
                  </a:cubicBezTo>
                  <a:cubicBezTo>
                    <a:pt x="18" y="477"/>
                    <a:pt x="76" y="548"/>
                    <a:pt x="128" y="593"/>
                  </a:cubicBezTo>
                  <a:cubicBezTo>
                    <a:pt x="180" y="638"/>
                    <a:pt x="223" y="667"/>
                    <a:pt x="322" y="668"/>
                  </a:cubicBezTo>
                  <a:cubicBezTo>
                    <a:pt x="421" y="669"/>
                    <a:pt x="663" y="677"/>
                    <a:pt x="721" y="602"/>
                  </a:cubicBezTo>
                  <a:cubicBezTo>
                    <a:pt x="779" y="527"/>
                    <a:pt x="721" y="314"/>
                    <a:pt x="669" y="218"/>
                  </a:cubicBezTo>
                  <a:cubicBezTo>
                    <a:pt x="617" y="122"/>
                    <a:pt x="486" y="52"/>
                    <a:pt x="407" y="26"/>
                  </a:cubicBezTo>
                  <a:cubicBezTo>
                    <a:pt x="328" y="0"/>
                    <a:pt x="241" y="56"/>
                    <a:pt x="197" y="6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9"/>
            <p:cNvSpPr>
              <a:spLocks/>
            </p:cNvSpPr>
            <p:nvPr/>
          </p:nvSpPr>
          <p:spPr bwMode="auto">
            <a:xfrm>
              <a:off x="4312" y="1661"/>
              <a:ext cx="551" cy="505"/>
            </a:xfrm>
            <a:custGeom>
              <a:avLst/>
              <a:gdLst>
                <a:gd name="T0" fmla="*/ 95 w 551"/>
                <a:gd name="T1" fmla="*/ 22 h 606"/>
                <a:gd name="T2" fmla="*/ 14 w 551"/>
                <a:gd name="T3" fmla="*/ 208 h 606"/>
                <a:gd name="T4" fmla="*/ 180 w 551"/>
                <a:gd name="T5" fmla="*/ 466 h 606"/>
                <a:gd name="T6" fmla="*/ 427 w 551"/>
                <a:gd name="T7" fmla="*/ 443 h 606"/>
                <a:gd name="T8" fmla="*/ 545 w 551"/>
                <a:gd name="T9" fmla="*/ 315 h 606"/>
                <a:gd name="T10" fmla="*/ 462 w 551"/>
                <a:gd name="T11" fmla="*/ 80 h 606"/>
                <a:gd name="T12" fmla="*/ 95 w 551"/>
                <a:gd name="T13" fmla="*/ 22 h 6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1"/>
                <a:gd name="T22" fmla="*/ 0 h 606"/>
                <a:gd name="T23" fmla="*/ 551 w 551"/>
                <a:gd name="T24" fmla="*/ 606 h 6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1" h="606">
                  <a:moveTo>
                    <a:pt x="95" y="26"/>
                  </a:moveTo>
                  <a:cubicBezTo>
                    <a:pt x="20" y="52"/>
                    <a:pt x="0" y="161"/>
                    <a:pt x="14" y="250"/>
                  </a:cubicBezTo>
                  <a:cubicBezTo>
                    <a:pt x="28" y="339"/>
                    <a:pt x="111" y="512"/>
                    <a:pt x="180" y="559"/>
                  </a:cubicBezTo>
                  <a:cubicBezTo>
                    <a:pt x="249" y="606"/>
                    <a:pt x="366" y="562"/>
                    <a:pt x="427" y="532"/>
                  </a:cubicBezTo>
                  <a:cubicBezTo>
                    <a:pt x="488" y="502"/>
                    <a:pt x="539" y="451"/>
                    <a:pt x="545" y="378"/>
                  </a:cubicBezTo>
                  <a:cubicBezTo>
                    <a:pt x="551" y="305"/>
                    <a:pt x="537" y="155"/>
                    <a:pt x="462" y="96"/>
                  </a:cubicBezTo>
                  <a:cubicBezTo>
                    <a:pt x="387" y="37"/>
                    <a:pt x="170" y="0"/>
                    <a:pt x="95" y="26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7" name="Group 10"/>
            <p:cNvGrpSpPr>
              <a:grpSpLocks/>
            </p:cNvGrpSpPr>
            <p:nvPr/>
          </p:nvGrpSpPr>
          <p:grpSpPr bwMode="auto">
            <a:xfrm>
              <a:off x="3266" y="864"/>
              <a:ext cx="1918" cy="1577"/>
              <a:chOff x="578" y="816"/>
              <a:chExt cx="1918" cy="1892"/>
            </a:xfrm>
          </p:grpSpPr>
          <p:sp>
            <p:nvSpPr>
              <p:cNvPr id="13355" name="Freeform 11"/>
              <p:cNvSpPr>
                <a:spLocks/>
              </p:cNvSpPr>
              <p:nvPr/>
            </p:nvSpPr>
            <p:spPr bwMode="auto">
              <a:xfrm>
                <a:off x="578" y="847"/>
                <a:ext cx="1901" cy="1861"/>
              </a:xfrm>
              <a:custGeom>
                <a:avLst/>
                <a:gdLst>
                  <a:gd name="T0" fmla="*/ 408 w 1901"/>
                  <a:gd name="T1" fmla="*/ 0 h 1861"/>
                  <a:gd name="T2" fmla="*/ 59 w 1901"/>
                  <a:gd name="T3" fmla="*/ 384 h 1861"/>
                  <a:gd name="T4" fmla="*/ 94 w 1901"/>
                  <a:gd name="T5" fmla="*/ 977 h 1861"/>
                  <a:gd name="T6" fmla="*/ 622 w 1901"/>
                  <a:gd name="T7" fmla="*/ 1265 h 1861"/>
                  <a:gd name="T8" fmla="*/ 958 w 1901"/>
                  <a:gd name="T9" fmla="*/ 1553 h 1861"/>
                  <a:gd name="T10" fmla="*/ 1202 w 1901"/>
                  <a:gd name="T11" fmla="*/ 1806 h 1861"/>
                  <a:gd name="T12" fmla="*/ 1560 w 1901"/>
                  <a:gd name="T13" fmla="*/ 1815 h 1861"/>
                  <a:gd name="T14" fmla="*/ 1901 w 1901"/>
                  <a:gd name="T15" fmla="*/ 1527 h 18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01"/>
                  <a:gd name="T25" fmla="*/ 0 h 1861"/>
                  <a:gd name="T26" fmla="*/ 1901 w 1901"/>
                  <a:gd name="T27" fmla="*/ 1861 h 18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01" h="1861">
                    <a:moveTo>
                      <a:pt x="408" y="0"/>
                    </a:moveTo>
                    <a:cubicBezTo>
                      <a:pt x="350" y="64"/>
                      <a:pt x="111" y="221"/>
                      <a:pt x="59" y="384"/>
                    </a:cubicBezTo>
                    <a:cubicBezTo>
                      <a:pt x="7" y="547"/>
                      <a:pt x="0" y="830"/>
                      <a:pt x="94" y="977"/>
                    </a:cubicBezTo>
                    <a:cubicBezTo>
                      <a:pt x="188" y="1124"/>
                      <a:pt x="478" y="1169"/>
                      <a:pt x="622" y="1265"/>
                    </a:cubicBezTo>
                    <a:cubicBezTo>
                      <a:pt x="766" y="1361"/>
                      <a:pt x="861" y="1463"/>
                      <a:pt x="958" y="1553"/>
                    </a:cubicBezTo>
                    <a:cubicBezTo>
                      <a:pt x="1055" y="1643"/>
                      <a:pt x="1102" y="1762"/>
                      <a:pt x="1202" y="1806"/>
                    </a:cubicBezTo>
                    <a:cubicBezTo>
                      <a:pt x="1302" y="1850"/>
                      <a:pt x="1444" y="1861"/>
                      <a:pt x="1560" y="1815"/>
                    </a:cubicBezTo>
                    <a:cubicBezTo>
                      <a:pt x="1676" y="1769"/>
                      <a:pt x="1830" y="1587"/>
                      <a:pt x="1901" y="152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12"/>
              <p:cNvSpPr>
                <a:spLocks/>
              </p:cNvSpPr>
              <p:nvPr/>
            </p:nvSpPr>
            <p:spPr bwMode="auto">
              <a:xfrm>
                <a:off x="1632" y="816"/>
                <a:ext cx="864" cy="816"/>
              </a:xfrm>
              <a:custGeom>
                <a:avLst/>
                <a:gdLst>
                  <a:gd name="T0" fmla="*/ 0 w 864"/>
                  <a:gd name="T1" fmla="*/ 0 h 816"/>
                  <a:gd name="T2" fmla="*/ 240 w 864"/>
                  <a:gd name="T3" fmla="*/ 192 h 816"/>
                  <a:gd name="T4" fmla="*/ 384 w 864"/>
                  <a:gd name="T5" fmla="*/ 528 h 816"/>
                  <a:gd name="T6" fmla="*/ 720 w 864"/>
                  <a:gd name="T7" fmla="*/ 672 h 816"/>
                  <a:gd name="T8" fmla="*/ 864 w 864"/>
                  <a:gd name="T9" fmla="*/ 816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816"/>
                  <a:gd name="T17" fmla="*/ 864 w 86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816">
                    <a:moveTo>
                      <a:pt x="0" y="0"/>
                    </a:moveTo>
                    <a:cubicBezTo>
                      <a:pt x="88" y="52"/>
                      <a:pt x="176" y="104"/>
                      <a:pt x="240" y="192"/>
                    </a:cubicBezTo>
                    <a:cubicBezTo>
                      <a:pt x="304" y="280"/>
                      <a:pt x="304" y="448"/>
                      <a:pt x="384" y="528"/>
                    </a:cubicBezTo>
                    <a:cubicBezTo>
                      <a:pt x="464" y="608"/>
                      <a:pt x="640" y="624"/>
                      <a:pt x="720" y="672"/>
                    </a:cubicBezTo>
                    <a:cubicBezTo>
                      <a:pt x="800" y="720"/>
                      <a:pt x="840" y="792"/>
                      <a:pt x="864" y="816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8" name="Freeform 13"/>
            <p:cNvSpPr>
              <a:spLocks/>
            </p:cNvSpPr>
            <p:nvPr/>
          </p:nvSpPr>
          <p:spPr bwMode="auto">
            <a:xfrm>
              <a:off x="3120" y="2497"/>
              <a:ext cx="480" cy="287"/>
            </a:xfrm>
            <a:custGeom>
              <a:avLst/>
              <a:gdLst>
                <a:gd name="T0" fmla="*/ 0 w 480"/>
                <a:gd name="T1" fmla="*/ 7 h 344"/>
                <a:gd name="T2" fmla="*/ 288 w 480"/>
                <a:gd name="T3" fmla="*/ 47 h 344"/>
                <a:gd name="T4" fmla="*/ 480 w 480"/>
                <a:gd name="T5" fmla="*/ 287 h 344"/>
                <a:gd name="T6" fmla="*/ 0 60000 65536"/>
                <a:gd name="T7" fmla="*/ 0 60000 65536"/>
                <a:gd name="T8" fmla="*/ 0 60000 65536"/>
                <a:gd name="T9" fmla="*/ 0 w 480"/>
                <a:gd name="T10" fmla="*/ 0 h 344"/>
                <a:gd name="T11" fmla="*/ 480 w 48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44">
                  <a:moveTo>
                    <a:pt x="0" y="8"/>
                  </a:moveTo>
                  <a:cubicBezTo>
                    <a:pt x="104" y="4"/>
                    <a:pt x="208" y="0"/>
                    <a:pt x="288" y="56"/>
                  </a:cubicBezTo>
                  <a:cubicBezTo>
                    <a:pt x="368" y="112"/>
                    <a:pt x="448" y="296"/>
                    <a:pt x="480" y="34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9" name="Group 14"/>
            <p:cNvGrpSpPr>
              <a:grpSpLocks/>
            </p:cNvGrpSpPr>
            <p:nvPr/>
          </p:nvGrpSpPr>
          <p:grpSpPr bwMode="auto">
            <a:xfrm>
              <a:off x="3120" y="864"/>
              <a:ext cx="2064" cy="1898"/>
              <a:chOff x="432" y="816"/>
              <a:chExt cx="2064" cy="2278"/>
            </a:xfrm>
          </p:grpSpPr>
          <p:sp>
            <p:nvSpPr>
              <p:cNvPr id="13353" name="Freeform 15"/>
              <p:cNvSpPr>
                <a:spLocks/>
              </p:cNvSpPr>
              <p:nvPr/>
            </p:nvSpPr>
            <p:spPr bwMode="auto">
              <a:xfrm>
                <a:off x="432" y="1440"/>
                <a:ext cx="2064" cy="1654"/>
              </a:xfrm>
              <a:custGeom>
                <a:avLst/>
                <a:gdLst>
                  <a:gd name="T0" fmla="*/ 0 w 2064"/>
                  <a:gd name="T1" fmla="*/ 0 h 1654"/>
                  <a:gd name="T2" fmla="*/ 144 w 2064"/>
                  <a:gd name="T3" fmla="*/ 576 h 1654"/>
                  <a:gd name="T4" fmla="*/ 672 w 2064"/>
                  <a:gd name="T5" fmla="*/ 864 h 1654"/>
                  <a:gd name="T6" fmla="*/ 1008 w 2064"/>
                  <a:gd name="T7" fmla="*/ 1152 h 1654"/>
                  <a:gd name="T8" fmla="*/ 1244 w 2064"/>
                  <a:gd name="T9" fmla="*/ 1492 h 1654"/>
                  <a:gd name="T10" fmla="*/ 1601 w 2064"/>
                  <a:gd name="T11" fmla="*/ 1641 h 1654"/>
                  <a:gd name="T12" fmla="*/ 2064 w 2064"/>
                  <a:gd name="T13" fmla="*/ 1414 h 16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4"/>
                  <a:gd name="T22" fmla="*/ 0 h 1654"/>
                  <a:gd name="T23" fmla="*/ 2064 w 2064"/>
                  <a:gd name="T24" fmla="*/ 1654 h 16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4" h="1654">
                    <a:moveTo>
                      <a:pt x="0" y="0"/>
                    </a:moveTo>
                    <a:cubicBezTo>
                      <a:pt x="16" y="216"/>
                      <a:pt x="32" y="432"/>
                      <a:pt x="144" y="576"/>
                    </a:cubicBezTo>
                    <a:cubicBezTo>
                      <a:pt x="256" y="720"/>
                      <a:pt x="528" y="768"/>
                      <a:pt x="672" y="864"/>
                    </a:cubicBezTo>
                    <a:cubicBezTo>
                      <a:pt x="816" y="960"/>
                      <a:pt x="913" y="1047"/>
                      <a:pt x="1008" y="1152"/>
                    </a:cubicBezTo>
                    <a:cubicBezTo>
                      <a:pt x="1103" y="1257"/>
                      <a:pt x="1145" y="1411"/>
                      <a:pt x="1244" y="1492"/>
                    </a:cubicBezTo>
                    <a:cubicBezTo>
                      <a:pt x="1343" y="1573"/>
                      <a:pt x="1464" y="1654"/>
                      <a:pt x="1601" y="1641"/>
                    </a:cubicBezTo>
                    <a:cubicBezTo>
                      <a:pt x="1738" y="1628"/>
                      <a:pt x="1968" y="1461"/>
                      <a:pt x="2064" y="141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16"/>
              <p:cNvSpPr>
                <a:spLocks/>
              </p:cNvSpPr>
              <p:nvPr/>
            </p:nvSpPr>
            <p:spPr bwMode="auto">
              <a:xfrm>
                <a:off x="2208" y="816"/>
                <a:ext cx="288" cy="384"/>
              </a:xfrm>
              <a:custGeom>
                <a:avLst/>
                <a:gdLst>
                  <a:gd name="T0" fmla="*/ 0 w 288"/>
                  <a:gd name="T1" fmla="*/ 0 h 384"/>
                  <a:gd name="T2" fmla="*/ 48 w 288"/>
                  <a:gd name="T3" fmla="*/ 192 h 384"/>
                  <a:gd name="T4" fmla="*/ 288 w 288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84"/>
                  <a:gd name="T11" fmla="*/ 288 w 288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84">
                    <a:moveTo>
                      <a:pt x="0" y="0"/>
                    </a:moveTo>
                    <a:cubicBezTo>
                      <a:pt x="0" y="64"/>
                      <a:pt x="0" y="128"/>
                      <a:pt x="48" y="192"/>
                    </a:cubicBezTo>
                    <a:cubicBezTo>
                      <a:pt x="96" y="256"/>
                      <a:pt x="248" y="352"/>
                      <a:pt x="288" y="38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0" name="Freeform 17"/>
            <p:cNvSpPr>
              <a:spLocks/>
            </p:cNvSpPr>
            <p:nvPr/>
          </p:nvSpPr>
          <p:spPr bwMode="auto">
            <a:xfrm>
              <a:off x="3792" y="1384"/>
              <a:ext cx="288" cy="200"/>
            </a:xfrm>
            <a:custGeom>
              <a:avLst/>
              <a:gdLst>
                <a:gd name="T0" fmla="*/ 83 w 552"/>
                <a:gd name="T1" fmla="*/ 10 h 480"/>
                <a:gd name="T2" fmla="*/ 8 w 552"/>
                <a:gd name="T3" fmla="*/ 110 h 480"/>
                <a:gd name="T4" fmla="*/ 134 w 552"/>
                <a:gd name="T5" fmla="*/ 190 h 480"/>
                <a:gd name="T6" fmla="*/ 259 w 552"/>
                <a:gd name="T7" fmla="*/ 170 h 480"/>
                <a:gd name="T8" fmla="*/ 259 w 552"/>
                <a:gd name="T9" fmla="*/ 50 h 480"/>
                <a:gd name="T10" fmla="*/ 83 w 552"/>
                <a:gd name="T11" fmla="*/ 1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62" name="Text Box 18"/>
            <p:cNvSpPr txBox="1">
              <a:spLocks noChangeArrowheads="1"/>
            </p:cNvSpPr>
            <p:nvPr/>
          </p:nvSpPr>
          <p:spPr bwMode="auto">
            <a:xfrm>
              <a:off x="4080" y="273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  <p:sp>
          <p:nvSpPr>
            <p:cNvPr id="134163" name="Text Box 19"/>
            <p:cNvSpPr txBox="1">
              <a:spLocks noChangeArrowheads="1"/>
            </p:cNvSpPr>
            <p:nvPr/>
          </p:nvSpPr>
          <p:spPr bwMode="auto">
            <a:xfrm>
              <a:off x="288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181600" y="3648075"/>
            <a:ext cx="3200400" cy="2905125"/>
            <a:chOff x="3264" y="2298"/>
            <a:chExt cx="2016" cy="1830"/>
          </a:xfrm>
        </p:grpSpPr>
        <p:grpSp>
          <p:nvGrpSpPr>
            <p:cNvPr id="13333" name="Group 22"/>
            <p:cNvGrpSpPr>
              <a:grpSpLocks/>
            </p:cNvGrpSpPr>
            <p:nvPr/>
          </p:nvGrpSpPr>
          <p:grpSpPr bwMode="auto">
            <a:xfrm>
              <a:off x="3264" y="2298"/>
              <a:ext cx="2016" cy="1830"/>
              <a:chOff x="3264" y="2304"/>
              <a:chExt cx="2016" cy="1830"/>
            </a:xfrm>
          </p:grpSpPr>
          <p:sp>
            <p:nvSpPr>
              <p:cNvPr id="13335" name="Rectangle 23"/>
              <p:cNvSpPr>
                <a:spLocks noChangeArrowheads="1"/>
              </p:cNvSpPr>
              <p:nvPr/>
            </p:nvSpPr>
            <p:spPr bwMode="auto">
              <a:xfrm>
                <a:off x="3264" y="2304"/>
                <a:ext cx="2016" cy="1824"/>
              </a:xfrm>
              <a:prstGeom prst="rect">
                <a:avLst/>
              </a:prstGeom>
              <a:solidFill>
                <a:srgbClr val="4B76FF"/>
              </a:solidFill>
              <a:ln w="28575">
                <a:solidFill>
                  <a:srgbClr val="99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auto">
              <a:xfrm>
                <a:off x="3264" y="2688"/>
                <a:ext cx="2016" cy="288"/>
              </a:xfrm>
              <a:custGeom>
                <a:avLst/>
                <a:gdLst>
                  <a:gd name="T0" fmla="*/ 0 w 2016"/>
                  <a:gd name="T1" fmla="*/ 0 h 288"/>
                  <a:gd name="T2" fmla="*/ 960 w 2016"/>
                  <a:gd name="T3" fmla="*/ 48 h 288"/>
                  <a:gd name="T4" fmla="*/ 1728 w 2016"/>
                  <a:gd name="T5" fmla="*/ 192 h 288"/>
                  <a:gd name="T6" fmla="*/ 2016 w 2016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16"/>
                  <a:gd name="T13" fmla="*/ 0 h 288"/>
                  <a:gd name="T14" fmla="*/ 2016 w 2016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16" h="288">
                    <a:moveTo>
                      <a:pt x="0" y="0"/>
                    </a:moveTo>
                    <a:cubicBezTo>
                      <a:pt x="336" y="8"/>
                      <a:pt x="672" y="16"/>
                      <a:pt x="960" y="48"/>
                    </a:cubicBezTo>
                    <a:cubicBezTo>
                      <a:pt x="1248" y="80"/>
                      <a:pt x="1552" y="152"/>
                      <a:pt x="1728" y="192"/>
                    </a:cubicBezTo>
                    <a:cubicBezTo>
                      <a:pt x="1904" y="232"/>
                      <a:pt x="1968" y="272"/>
                      <a:pt x="2016" y="2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auto">
              <a:xfrm flipV="1">
                <a:off x="3264" y="2352"/>
                <a:ext cx="2016" cy="144"/>
              </a:xfrm>
              <a:custGeom>
                <a:avLst/>
                <a:gdLst>
                  <a:gd name="T0" fmla="*/ 0 w 2016"/>
                  <a:gd name="T1" fmla="*/ 0 h 288"/>
                  <a:gd name="T2" fmla="*/ 960 w 2016"/>
                  <a:gd name="T3" fmla="*/ 24 h 288"/>
                  <a:gd name="T4" fmla="*/ 1728 w 2016"/>
                  <a:gd name="T5" fmla="*/ 96 h 288"/>
                  <a:gd name="T6" fmla="*/ 2016 w 2016"/>
                  <a:gd name="T7" fmla="*/ 144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16"/>
                  <a:gd name="T13" fmla="*/ 0 h 288"/>
                  <a:gd name="T14" fmla="*/ 2016 w 2016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16" h="288">
                    <a:moveTo>
                      <a:pt x="0" y="0"/>
                    </a:moveTo>
                    <a:cubicBezTo>
                      <a:pt x="336" y="8"/>
                      <a:pt x="672" y="16"/>
                      <a:pt x="960" y="48"/>
                    </a:cubicBezTo>
                    <a:cubicBezTo>
                      <a:pt x="1248" y="80"/>
                      <a:pt x="1552" y="152"/>
                      <a:pt x="1728" y="192"/>
                    </a:cubicBezTo>
                    <a:cubicBezTo>
                      <a:pt x="1904" y="232"/>
                      <a:pt x="1968" y="272"/>
                      <a:pt x="2016" y="2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auto">
              <a:xfrm>
                <a:off x="3264" y="3216"/>
                <a:ext cx="1195" cy="918"/>
              </a:xfrm>
              <a:custGeom>
                <a:avLst/>
                <a:gdLst>
                  <a:gd name="T0" fmla="*/ 0 w 1195"/>
                  <a:gd name="T1" fmla="*/ 0 h 918"/>
                  <a:gd name="T2" fmla="*/ 576 w 1195"/>
                  <a:gd name="T3" fmla="*/ 192 h 918"/>
                  <a:gd name="T4" fmla="*/ 945 w 1195"/>
                  <a:gd name="T5" fmla="*/ 537 h 918"/>
                  <a:gd name="T6" fmla="*/ 1195 w 1195"/>
                  <a:gd name="T7" fmla="*/ 918 h 9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95"/>
                  <a:gd name="T13" fmla="*/ 0 h 918"/>
                  <a:gd name="T14" fmla="*/ 1195 w 1195"/>
                  <a:gd name="T15" fmla="*/ 918 h 9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95" h="918">
                    <a:moveTo>
                      <a:pt x="0" y="0"/>
                    </a:moveTo>
                    <a:cubicBezTo>
                      <a:pt x="212" y="44"/>
                      <a:pt x="419" y="103"/>
                      <a:pt x="576" y="192"/>
                    </a:cubicBezTo>
                    <a:cubicBezTo>
                      <a:pt x="733" y="281"/>
                      <a:pt x="842" y="416"/>
                      <a:pt x="945" y="537"/>
                    </a:cubicBezTo>
                    <a:cubicBezTo>
                      <a:pt x="1048" y="658"/>
                      <a:pt x="1143" y="839"/>
                      <a:pt x="1195" y="91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auto">
              <a:xfrm>
                <a:off x="3264" y="3552"/>
                <a:ext cx="672" cy="576"/>
              </a:xfrm>
              <a:custGeom>
                <a:avLst/>
                <a:gdLst>
                  <a:gd name="T0" fmla="*/ 0 w 672"/>
                  <a:gd name="T1" fmla="*/ 0 h 576"/>
                  <a:gd name="T2" fmla="*/ 351 w 672"/>
                  <a:gd name="T3" fmla="*/ 121 h 576"/>
                  <a:gd name="T4" fmla="*/ 554 w 672"/>
                  <a:gd name="T5" fmla="*/ 313 h 576"/>
                  <a:gd name="T6" fmla="*/ 672 w 672"/>
                  <a:gd name="T7" fmla="*/ 576 h 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2"/>
                  <a:gd name="T13" fmla="*/ 0 h 576"/>
                  <a:gd name="T14" fmla="*/ 672 w 672"/>
                  <a:gd name="T15" fmla="*/ 576 h 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2" h="576">
                    <a:moveTo>
                      <a:pt x="0" y="0"/>
                    </a:moveTo>
                    <a:cubicBezTo>
                      <a:pt x="129" y="28"/>
                      <a:pt x="259" y="69"/>
                      <a:pt x="351" y="121"/>
                    </a:cubicBezTo>
                    <a:cubicBezTo>
                      <a:pt x="443" y="173"/>
                      <a:pt x="501" y="237"/>
                      <a:pt x="554" y="313"/>
                    </a:cubicBezTo>
                    <a:cubicBezTo>
                      <a:pt x="607" y="389"/>
                      <a:pt x="648" y="521"/>
                      <a:pt x="672" y="576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4" name="Freeform 28"/>
            <p:cNvSpPr>
              <a:spLocks/>
            </p:cNvSpPr>
            <p:nvPr/>
          </p:nvSpPr>
          <p:spPr bwMode="auto">
            <a:xfrm>
              <a:off x="3264" y="2832"/>
              <a:ext cx="2016" cy="1296"/>
            </a:xfrm>
            <a:custGeom>
              <a:avLst/>
              <a:gdLst>
                <a:gd name="T0" fmla="*/ 0 w 2016"/>
                <a:gd name="T1" fmla="*/ 0 h 1296"/>
                <a:gd name="T2" fmla="*/ 647 w 2016"/>
                <a:gd name="T3" fmla="*/ 132 h 1296"/>
                <a:gd name="T4" fmla="*/ 1104 w 2016"/>
                <a:gd name="T5" fmla="*/ 384 h 1296"/>
                <a:gd name="T6" fmla="*/ 1576 w 2016"/>
                <a:gd name="T7" fmla="*/ 801 h 1296"/>
                <a:gd name="T8" fmla="*/ 2016 w 2016"/>
                <a:gd name="T9" fmla="*/ 1296 h 1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1296"/>
                <a:gd name="T17" fmla="*/ 2016 w 2016"/>
                <a:gd name="T18" fmla="*/ 1296 h 12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1296">
                  <a:moveTo>
                    <a:pt x="0" y="0"/>
                  </a:moveTo>
                  <a:cubicBezTo>
                    <a:pt x="108" y="22"/>
                    <a:pt x="463" y="68"/>
                    <a:pt x="647" y="132"/>
                  </a:cubicBezTo>
                  <a:cubicBezTo>
                    <a:pt x="831" y="196"/>
                    <a:pt x="949" y="273"/>
                    <a:pt x="1104" y="384"/>
                  </a:cubicBezTo>
                  <a:cubicBezTo>
                    <a:pt x="1259" y="495"/>
                    <a:pt x="1424" y="649"/>
                    <a:pt x="1576" y="801"/>
                  </a:cubicBezTo>
                  <a:cubicBezTo>
                    <a:pt x="1728" y="953"/>
                    <a:pt x="1924" y="1193"/>
                    <a:pt x="2016" y="1296"/>
                  </a:cubicBez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057400" y="2209800"/>
            <a:ext cx="6324600" cy="4343400"/>
            <a:chOff x="1296" y="1392"/>
            <a:chExt cx="3984" cy="2736"/>
          </a:xfrm>
        </p:grpSpPr>
        <p:sp>
          <p:nvSpPr>
            <p:cNvPr id="13330" name="Rectangle 30"/>
            <p:cNvSpPr>
              <a:spLocks noChangeArrowheads="1"/>
            </p:cNvSpPr>
            <p:nvPr/>
          </p:nvSpPr>
          <p:spPr bwMode="auto">
            <a:xfrm>
              <a:off x="1314" y="1410"/>
              <a:ext cx="240" cy="240"/>
            </a:xfrm>
            <a:prstGeom prst="rect">
              <a:avLst/>
            </a:prstGeom>
            <a:noFill/>
            <a:ln w="19050">
              <a:solidFill>
                <a:srgbClr val="99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31"/>
            <p:cNvSpPr>
              <a:spLocks noChangeShapeType="1"/>
            </p:cNvSpPr>
            <p:nvPr/>
          </p:nvSpPr>
          <p:spPr bwMode="auto">
            <a:xfrm>
              <a:off x="1296" y="1632"/>
              <a:ext cx="1968" cy="2496"/>
            </a:xfrm>
            <a:prstGeom prst="line">
              <a:avLst/>
            </a:prstGeom>
            <a:noFill/>
            <a:ln w="19050">
              <a:solidFill>
                <a:srgbClr val="99FF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32"/>
            <p:cNvSpPr>
              <a:spLocks noChangeShapeType="1"/>
            </p:cNvSpPr>
            <p:nvPr/>
          </p:nvSpPr>
          <p:spPr bwMode="auto">
            <a:xfrm>
              <a:off x="1536" y="1392"/>
              <a:ext cx="3744" cy="912"/>
            </a:xfrm>
            <a:prstGeom prst="line">
              <a:avLst/>
            </a:prstGeom>
            <a:noFill/>
            <a:ln w="19050">
              <a:solidFill>
                <a:srgbClr val="99FF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1365250" y="2362200"/>
            <a:ext cx="996950" cy="533400"/>
            <a:chOff x="860" y="1488"/>
            <a:chExt cx="628" cy="336"/>
          </a:xfrm>
        </p:grpSpPr>
        <p:sp>
          <p:nvSpPr>
            <p:cNvPr id="13328" name="Oval 34"/>
            <p:cNvSpPr>
              <a:spLocks noChangeArrowheads="1"/>
            </p:cNvSpPr>
            <p:nvPr/>
          </p:nvSpPr>
          <p:spPr bwMode="auto">
            <a:xfrm>
              <a:off x="1392" y="148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9" name="Text Box 35"/>
            <p:cNvSpPr txBox="1">
              <a:spLocks noChangeArrowheads="1"/>
            </p:cNvSpPr>
            <p:nvPr/>
          </p:nvSpPr>
          <p:spPr bwMode="auto">
            <a:xfrm>
              <a:off x="860" y="1536"/>
              <a:ext cx="484" cy="28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100000">
                  <a:schemeClr val="accent1">
                    <a:gamma/>
                    <a:tint val="98039"/>
                    <a:invGamma/>
                    <a:alpha val="36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867400" y="4953000"/>
            <a:ext cx="996950" cy="533400"/>
            <a:chOff x="860" y="1488"/>
            <a:chExt cx="628" cy="336"/>
          </a:xfrm>
        </p:grpSpPr>
        <p:sp>
          <p:nvSpPr>
            <p:cNvPr id="13326" name="Oval 37"/>
            <p:cNvSpPr>
              <a:spLocks noChangeArrowheads="1"/>
            </p:cNvSpPr>
            <p:nvPr/>
          </p:nvSpPr>
          <p:spPr bwMode="auto">
            <a:xfrm>
              <a:off x="1392" y="148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2" name="Text Box 38"/>
            <p:cNvSpPr txBox="1">
              <a:spLocks noChangeArrowheads="1"/>
            </p:cNvSpPr>
            <p:nvPr/>
          </p:nvSpPr>
          <p:spPr bwMode="auto">
            <a:xfrm>
              <a:off x="860" y="1536"/>
              <a:ext cx="484" cy="28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100000">
                  <a:schemeClr val="accent1">
                    <a:gamma/>
                    <a:tint val="98039"/>
                    <a:invGamma/>
                    <a:alpha val="36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</p:grp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6791325" y="58674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57200" y="441960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0988" indent="-280988" algn="l">
              <a:spcBef>
                <a:spcPct val="30000"/>
              </a:spcBef>
            </a:pPr>
            <a:r>
              <a:rPr lang="en-US"/>
              <a:t>Start with a point 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i="1">
                <a:solidFill>
                  <a:srgbClr val="FFFF00"/>
                </a:solidFill>
              </a:rPr>
              <a:t>a</a:t>
            </a:r>
            <a:r>
              <a:rPr lang="en-US">
                <a:solidFill>
                  <a:srgbClr val="FFFF00"/>
                </a:solidFill>
              </a:rPr>
              <a:t>,</a:t>
            </a:r>
            <a:r>
              <a:rPr lang="en-US" i="1">
                <a:solidFill>
                  <a:srgbClr val="FFFF00"/>
                </a:solidFill>
              </a:rPr>
              <a:t>b</a:t>
            </a:r>
            <a:r>
              <a:rPr lang="en-US">
                <a:solidFill>
                  <a:srgbClr val="FFFF00"/>
                </a:solidFill>
              </a:rPr>
              <a:t>)</a:t>
            </a:r>
            <a:r>
              <a:rPr lang="en-US"/>
              <a:t> on the contour line, where the contour is not vertical.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4800600" y="1447800"/>
            <a:ext cx="3978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/>
              <a:t>In a small box around (</a:t>
            </a:r>
            <a:r>
              <a:rPr lang="en-US" i="1"/>
              <a:t>a</a:t>
            </a:r>
            <a:r>
              <a:rPr lang="en-US"/>
              <a:t>,</a:t>
            </a:r>
            <a:r>
              <a:rPr lang="en-US" i="1"/>
              <a:t>b</a:t>
            </a:r>
            <a:r>
              <a:rPr lang="en-US"/>
              <a:t>), we can hope to find 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).</a:t>
            </a:r>
          </a:p>
        </p:txBody>
      </p:sp>
      <p:sp>
        <p:nvSpPr>
          <p:cNvPr id="134186" name="Line 42"/>
          <p:cNvSpPr>
            <a:spLocks noChangeShapeType="1"/>
          </p:cNvSpPr>
          <p:nvPr/>
        </p:nvSpPr>
        <p:spPr bwMode="auto">
          <a:xfrm>
            <a:off x="3656013" y="1828800"/>
            <a:ext cx="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9" name="Oval 45"/>
          <p:cNvSpPr>
            <a:spLocks noChangeArrowheads="1"/>
          </p:cNvSpPr>
          <p:nvPr/>
        </p:nvSpPr>
        <p:spPr bwMode="auto">
          <a:xfrm>
            <a:off x="3571875" y="2447925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92" name="Rectangle 48"/>
          <p:cNvSpPr>
            <a:spLocks noChangeArrowheads="1"/>
          </p:cNvSpPr>
          <p:nvPr/>
        </p:nvSpPr>
        <p:spPr bwMode="auto">
          <a:xfrm>
            <a:off x="3505200" y="2286000"/>
            <a:ext cx="304800" cy="457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93" name="Text Box 49"/>
          <p:cNvSpPr txBox="1">
            <a:spLocks noChangeArrowheads="1"/>
          </p:cNvSpPr>
          <p:nvPr/>
        </p:nvSpPr>
        <p:spPr bwMode="auto">
          <a:xfrm>
            <a:off x="533400" y="5715000"/>
            <a:ext cx="4191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(What if the contour line at the point </a:t>
            </a:r>
            <a:r>
              <a:rPr lang="en-US" i="1"/>
              <a:t>is</a:t>
            </a:r>
            <a:r>
              <a:rPr lang="en-US"/>
              <a:t> vertical?)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4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4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3" grpId="0" build="p"/>
      <p:bldP spid="134184" grpId="0"/>
      <p:bldP spid="134185" grpId="0" build="p"/>
      <p:bldP spid="134186" grpId="0" animBg="1"/>
      <p:bldP spid="134186" grpId="1" animBg="1"/>
      <p:bldP spid="134189" grpId="0" animBg="1"/>
      <p:bldP spid="134192" grpId="0" animBg="1"/>
      <p:bldP spid="1341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contour is vertical. . .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 know that </a:t>
            </a:r>
            <a:r>
              <a:rPr lang="en-US" sz="2800" i="1" smtClean="0"/>
              <a:t>y</a:t>
            </a:r>
            <a:r>
              <a:rPr lang="en-US" sz="2800" smtClean="0"/>
              <a:t> is not a function of </a:t>
            </a:r>
            <a:r>
              <a:rPr lang="en-US" sz="2800" i="1" smtClean="0"/>
              <a:t>x</a:t>
            </a:r>
            <a:r>
              <a:rPr lang="en-US" sz="2800" smtClean="0"/>
              <a:t> in any neighborhood of the point.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can we say about the partial of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,</a:t>
            </a:r>
            <a:r>
              <a:rPr lang="en-US" sz="2800" i="1" smtClean="0"/>
              <a:t>y</a:t>
            </a:r>
            <a:r>
              <a:rPr lang="en-US" sz="2800" smtClean="0"/>
              <a:t>) with respect to </a:t>
            </a:r>
            <a:r>
              <a:rPr lang="en-US" sz="2800" i="1" smtClean="0"/>
              <a:t>y</a:t>
            </a:r>
            <a:r>
              <a:rPr lang="en-US" sz="280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 </a:t>
            </a:r>
            <a:r>
              <a:rPr lang="en-US" sz="2800" i="1" smtClean="0"/>
              <a:t>x</a:t>
            </a:r>
            <a:r>
              <a:rPr lang="en-US" sz="2800" smtClean="0"/>
              <a:t> a function of </a:t>
            </a:r>
            <a:r>
              <a:rPr lang="en-US" sz="2800" i="1" smtClean="0"/>
              <a:t>y</a:t>
            </a:r>
            <a:r>
              <a:rPr lang="en-US" sz="2800" smtClean="0"/>
              <a:t>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57200" y="2362200"/>
            <a:ext cx="3657600" cy="3429000"/>
            <a:chOff x="288" y="1488"/>
            <a:chExt cx="2304" cy="2160"/>
          </a:xfrm>
        </p:grpSpPr>
        <p:sp>
          <p:nvSpPr>
            <p:cNvPr id="14341" name="Rectangle 9"/>
            <p:cNvSpPr>
              <a:spLocks noChangeArrowheads="1"/>
            </p:cNvSpPr>
            <p:nvPr/>
          </p:nvSpPr>
          <p:spPr bwMode="auto">
            <a:xfrm>
              <a:off x="528" y="1488"/>
              <a:ext cx="2064" cy="1920"/>
            </a:xfrm>
            <a:prstGeom prst="rect">
              <a:avLst/>
            </a:prstGeom>
            <a:solidFill>
              <a:srgbClr val="4B76FF"/>
            </a:solidFill>
            <a:ln w="28575">
              <a:solidFill>
                <a:srgbClr val="99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Freeform 10"/>
            <p:cNvSpPr>
              <a:spLocks/>
            </p:cNvSpPr>
            <p:nvPr/>
          </p:nvSpPr>
          <p:spPr bwMode="auto">
            <a:xfrm>
              <a:off x="891" y="1704"/>
              <a:ext cx="1515" cy="1172"/>
            </a:xfrm>
            <a:custGeom>
              <a:avLst/>
              <a:gdLst>
                <a:gd name="T0" fmla="*/ 261 w 1515"/>
                <a:gd name="T1" fmla="*/ 28 h 1406"/>
                <a:gd name="T2" fmla="*/ 680 w 1515"/>
                <a:gd name="T3" fmla="*/ 64 h 1406"/>
                <a:gd name="T4" fmla="*/ 863 w 1515"/>
                <a:gd name="T5" fmla="*/ 318 h 1406"/>
                <a:gd name="T6" fmla="*/ 981 w 1515"/>
                <a:gd name="T7" fmla="*/ 504 h 1406"/>
                <a:gd name="T8" fmla="*/ 1365 w 1515"/>
                <a:gd name="T9" fmla="*/ 584 h 1406"/>
                <a:gd name="T10" fmla="*/ 1509 w 1515"/>
                <a:gd name="T11" fmla="*/ 824 h 1406"/>
                <a:gd name="T12" fmla="*/ 1326 w 1515"/>
                <a:gd name="T13" fmla="*/ 1090 h 1406"/>
                <a:gd name="T14" fmla="*/ 916 w 1515"/>
                <a:gd name="T15" fmla="*/ 1119 h 1406"/>
                <a:gd name="T16" fmla="*/ 689 w 1515"/>
                <a:gd name="T17" fmla="*/ 770 h 1406"/>
                <a:gd name="T18" fmla="*/ 113 w 1515"/>
                <a:gd name="T19" fmla="*/ 632 h 1406"/>
                <a:gd name="T20" fmla="*/ 25 w 1515"/>
                <a:gd name="T21" fmla="*/ 232 h 1406"/>
                <a:gd name="T22" fmla="*/ 261 w 1515"/>
                <a:gd name="T23" fmla="*/ 28 h 14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15"/>
                <a:gd name="T37" fmla="*/ 0 h 1406"/>
                <a:gd name="T38" fmla="*/ 1515 w 1515"/>
                <a:gd name="T39" fmla="*/ 1406 h 14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15" h="1406">
                  <a:moveTo>
                    <a:pt x="261" y="33"/>
                  </a:moveTo>
                  <a:cubicBezTo>
                    <a:pt x="370" y="0"/>
                    <a:pt x="580" y="19"/>
                    <a:pt x="680" y="77"/>
                  </a:cubicBezTo>
                  <a:cubicBezTo>
                    <a:pt x="780" y="135"/>
                    <a:pt x="813" y="294"/>
                    <a:pt x="863" y="382"/>
                  </a:cubicBezTo>
                  <a:cubicBezTo>
                    <a:pt x="913" y="470"/>
                    <a:pt x="897" y="552"/>
                    <a:pt x="981" y="605"/>
                  </a:cubicBezTo>
                  <a:cubicBezTo>
                    <a:pt x="1065" y="658"/>
                    <a:pt x="1277" y="637"/>
                    <a:pt x="1365" y="701"/>
                  </a:cubicBezTo>
                  <a:cubicBezTo>
                    <a:pt x="1453" y="765"/>
                    <a:pt x="1515" y="888"/>
                    <a:pt x="1509" y="989"/>
                  </a:cubicBezTo>
                  <a:cubicBezTo>
                    <a:pt x="1503" y="1090"/>
                    <a:pt x="1425" y="1249"/>
                    <a:pt x="1326" y="1308"/>
                  </a:cubicBezTo>
                  <a:cubicBezTo>
                    <a:pt x="1227" y="1367"/>
                    <a:pt x="1022" y="1406"/>
                    <a:pt x="916" y="1342"/>
                  </a:cubicBezTo>
                  <a:cubicBezTo>
                    <a:pt x="810" y="1278"/>
                    <a:pt x="823" y="1021"/>
                    <a:pt x="689" y="924"/>
                  </a:cubicBezTo>
                  <a:cubicBezTo>
                    <a:pt x="555" y="827"/>
                    <a:pt x="224" y="866"/>
                    <a:pt x="113" y="758"/>
                  </a:cubicBezTo>
                  <a:cubicBezTo>
                    <a:pt x="2" y="650"/>
                    <a:pt x="0" y="399"/>
                    <a:pt x="25" y="278"/>
                  </a:cubicBezTo>
                  <a:cubicBezTo>
                    <a:pt x="50" y="157"/>
                    <a:pt x="166" y="43"/>
                    <a:pt x="261" y="33"/>
                  </a:cubicBezTo>
                  <a:close/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Freeform 11"/>
            <p:cNvSpPr>
              <a:spLocks/>
            </p:cNvSpPr>
            <p:nvPr/>
          </p:nvSpPr>
          <p:spPr bwMode="auto">
            <a:xfrm>
              <a:off x="1056" y="1888"/>
              <a:ext cx="552" cy="400"/>
            </a:xfrm>
            <a:custGeom>
              <a:avLst/>
              <a:gdLst>
                <a:gd name="T0" fmla="*/ 160 w 552"/>
                <a:gd name="T1" fmla="*/ 20 h 480"/>
                <a:gd name="T2" fmla="*/ 16 w 552"/>
                <a:gd name="T3" fmla="*/ 220 h 480"/>
                <a:gd name="T4" fmla="*/ 256 w 552"/>
                <a:gd name="T5" fmla="*/ 380 h 480"/>
                <a:gd name="T6" fmla="*/ 496 w 552"/>
                <a:gd name="T7" fmla="*/ 340 h 480"/>
                <a:gd name="T8" fmla="*/ 496 w 552"/>
                <a:gd name="T9" fmla="*/ 100 h 480"/>
                <a:gd name="T10" fmla="*/ 160 w 552"/>
                <a:gd name="T11" fmla="*/ 2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12"/>
            <p:cNvSpPr>
              <a:spLocks/>
            </p:cNvSpPr>
            <p:nvPr/>
          </p:nvSpPr>
          <p:spPr bwMode="auto">
            <a:xfrm>
              <a:off x="1826" y="2386"/>
              <a:ext cx="372" cy="295"/>
            </a:xfrm>
            <a:custGeom>
              <a:avLst/>
              <a:gdLst>
                <a:gd name="T0" fmla="*/ 85 w 372"/>
                <a:gd name="T1" fmla="*/ 1 h 355"/>
                <a:gd name="T2" fmla="*/ 4 w 372"/>
                <a:gd name="T3" fmla="*/ 111 h 355"/>
                <a:gd name="T4" fmla="*/ 111 w 372"/>
                <a:gd name="T5" fmla="*/ 283 h 355"/>
                <a:gd name="T6" fmla="*/ 347 w 372"/>
                <a:gd name="T7" fmla="*/ 182 h 355"/>
                <a:gd name="T8" fmla="*/ 260 w 372"/>
                <a:gd name="T9" fmla="*/ 30 h 355"/>
                <a:gd name="T10" fmla="*/ 85 w 372"/>
                <a:gd name="T11" fmla="*/ 1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2"/>
                <a:gd name="T19" fmla="*/ 0 h 355"/>
                <a:gd name="T20" fmla="*/ 372 w 372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2" h="355">
                  <a:moveTo>
                    <a:pt x="85" y="1"/>
                  </a:moveTo>
                  <a:cubicBezTo>
                    <a:pt x="44" y="26"/>
                    <a:pt x="0" y="76"/>
                    <a:pt x="4" y="133"/>
                  </a:cubicBezTo>
                  <a:cubicBezTo>
                    <a:pt x="8" y="190"/>
                    <a:pt x="54" y="327"/>
                    <a:pt x="111" y="341"/>
                  </a:cubicBezTo>
                  <a:cubicBezTo>
                    <a:pt x="168" y="355"/>
                    <a:pt x="322" y="270"/>
                    <a:pt x="347" y="219"/>
                  </a:cubicBezTo>
                  <a:cubicBezTo>
                    <a:pt x="372" y="168"/>
                    <a:pt x="304" y="72"/>
                    <a:pt x="260" y="36"/>
                  </a:cubicBezTo>
                  <a:cubicBezTo>
                    <a:pt x="216" y="0"/>
                    <a:pt x="121" y="8"/>
                    <a:pt x="85" y="1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13"/>
            <p:cNvSpPr>
              <a:spLocks/>
            </p:cNvSpPr>
            <p:nvPr/>
          </p:nvSpPr>
          <p:spPr bwMode="auto">
            <a:xfrm>
              <a:off x="528" y="2688"/>
              <a:ext cx="960" cy="720"/>
            </a:xfrm>
            <a:custGeom>
              <a:avLst/>
              <a:gdLst>
                <a:gd name="T0" fmla="*/ 0 w 912"/>
                <a:gd name="T1" fmla="*/ 0 h 720"/>
                <a:gd name="T2" fmla="*/ 556 w 912"/>
                <a:gd name="T3" fmla="*/ 192 h 720"/>
                <a:gd name="T4" fmla="*/ 960 w 912"/>
                <a:gd name="T5" fmla="*/ 720 h 720"/>
                <a:gd name="T6" fmla="*/ 0 60000 65536"/>
                <a:gd name="T7" fmla="*/ 0 60000 65536"/>
                <a:gd name="T8" fmla="*/ 0 60000 65536"/>
                <a:gd name="T9" fmla="*/ 0 w 912"/>
                <a:gd name="T10" fmla="*/ 0 h 720"/>
                <a:gd name="T11" fmla="*/ 912 w 912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720">
                  <a:moveTo>
                    <a:pt x="0" y="0"/>
                  </a:moveTo>
                  <a:cubicBezTo>
                    <a:pt x="188" y="36"/>
                    <a:pt x="376" y="72"/>
                    <a:pt x="528" y="192"/>
                  </a:cubicBezTo>
                  <a:cubicBezTo>
                    <a:pt x="680" y="312"/>
                    <a:pt x="848" y="632"/>
                    <a:pt x="912" y="7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4"/>
            <p:cNvSpPr>
              <a:spLocks/>
            </p:cNvSpPr>
            <p:nvPr/>
          </p:nvSpPr>
          <p:spPr bwMode="auto">
            <a:xfrm>
              <a:off x="972" y="1783"/>
              <a:ext cx="779" cy="564"/>
            </a:xfrm>
            <a:custGeom>
              <a:avLst/>
              <a:gdLst>
                <a:gd name="T0" fmla="*/ 197 w 779"/>
                <a:gd name="T1" fmla="*/ 53 h 677"/>
                <a:gd name="T2" fmla="*/ 75 w 779"/>
                <a:gd name="T3" fmla="*/ 108 h 677"/>
                <a:gd name="T4" fmla="*/ 9 w 779"/>
                <a:gd name="T5" fmla="*/ 333 h 677"/>
                <a:gd name="T6" fmla="*/ 128 w 779"/>
                <a:gd name="T7" fmla="*/ 494 h 677"/>
                <a:gd name="T8" fmla="*/ 322 w 779"/>
                <a:gd name="T9" fmla="*/ 557 h 677"/>
                <a:gd name="T10" fmla="*/ 721 w 779"/>
                <a:gd name="T11" fmla="*/ 502 h 677"/>
                <a:gd name="T12" fmla="*/ 669 w 779"/>
                <a:gd name="T13" fmla="*/ 182 h 677"/>
                <a:gd name="T14" fmla="*/ 407 w 779"/>
                <a:gd name="T15" fmla="*/ 22 h 677"/>
                <a:gd name="T16" fmla="*/ 197 w 779"/>
                <a:gd name="T17" fmla="*/ 53 h 6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9"/>
                <a:gd name="T28" fmla="*/ 0 h 677"/>
                <a:gd name="T29" fmla="*/ 779 w 779"/>
                <a:gd name="T30" fmla="*/ 677 h 6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9" h="677">
                  <a:moveTo>
                    <a:pt x="197" y="64"/>
                  </a:moveTo>
                  <a:cubicBezTo>
                    <a:pt x="141" y="78"/>
                    <a:pt x="106" y="74"/>
                    <a:pt x="75" y="130"/>
                  </a:cubicBezTo>
                  <a:cubicBezTo>
                    <a:pt x="44" y="186"/>
                    <a:pt x="0" y="323"/>
                    <a:pt x="9" y="400"/>
                  </a:cubicBezTo>
                  <a:cubicBezTo>
                    <a:pt x="18" y="477"/>
                    <a:pt x="76" y="548"/>
                    <a:pt x="128" y="593"/>
                  </a:cubicBezTo>
                  <a:cubicBezTo>
                    <a:pt x="180" y="638"/>
                    <a:pt x="223" y="667"/>
                    <a:pt x="322" y="668"/>
                  </a:cubicBezTo>
                  <a:cubicBezTo>
                    <a:pt x="421" y="669"/>
                    <a:pt x="663" y="677"/>
                    <a:pt x="721" y="602"/>
                  </a:cubicBezTo>
                  <a:cubicBezTo>
                    <a:pt x="779" y="527"/>
                    <a:pt x="721" y="314"/>
                    <a:pt x="669" y="218"/>
                  </a:cubicBezTo>
                  <a:cubicBezTo>
                    <a:pt x="617" y="122"/>
                    <a:pt x="486" y="52"/>
                    <a:pt x="407" y="26"/>
                  </a:cubicBezTo>
                  <a:cubicBezTo>
                    <a:pt x="328" y="0"/>
                    <a:pt x="241" y="56"/>
                    <a:pt x="197" y="6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5"/>
            <p:cNvSpPr>
              <a:spLocks/>
            </p:cNvSpPr>
            <p:nvPr/>
          </p:nvSpPr>
          <p:spPr bwMode="auto">
            <a:xfrm>
              <a:off x="1720" y="2285"/>
              <a:ext cx="551" cy="505"/>
            </a:xfrm>
            <a:custGeom>
              <a:avLst/>
              <a:gdLst>
                <a:gd name="T0" fmla="*/ 95 w 551"/>
                <a:gd name="T1" fmla="*/ 22 h 606"/>
                <a:gd name="T2" fmla="*/ 14 w 551"/>
                <a:gd name="T3" fmla="*/ 208 h 606"/>
                <a:gd name="T4" fmla="*/ 180 w 551"/>
                <a:gd name="T5" fmla="*/ 466 h 606"/>
                <a:gd name="T6" fmla="*/ 427 w 551"/>
                <a:gd name="T7" fmla="*/ 443 h 606"/>
                <a:gd name="T8" fmla="*/ 545 w 551"/>
                <a:gd name="T9" fmla="*/ 315 h 606"/>
                <a:gd name="T10" fmla="*/ 462 w 551"/>
                <a:gd name="T11" fmla="*/ 80 h 606"/>
                <a:gd name="T12" fmla="*/ 95 w 551"/>
                <a:gd name="T13" fmla="*/ 22 h 6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1"/>
                <a:gd name="T22" fmla="*/ 0 h 606"/>
                <a:gd name="T23" fmla="*/ 551 w 551"/>
                <a:gd name="T24" fmla="*/ 606 h 6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1" h="606">
                  <a:moveTo>
                    <a:pt x="95" y="26"/>
                  </a:moveTo>
                  <a:cubicBezTo>
                    <a:pt x="20" y="52"/>
                    <a:pt x="0" y="161"/>
                    <a:pt x="14" y="250"/>
                  </a:cubicBezTo>
                  <a:cubicBezTo>
                    <a:pt x="28" y="339"/>
                    <a:pt x="111" y="512"/>
                    <a:pt x="180" y="559"/>
                  </a:cubicBezTo>
                  <a:cubicBezTo>
                    <a:pt x="249" y="606"/>
                    <a:pt x="366" y="562"/>
                    <a:pt x="427" y="532"/>
                  </a:cubicBezTo>
                  <a:cubicBezTo>
                    <a:pt x="488" y="502"/>
                    <a:pt x="539" y="451"/>
                    <a:pt x="545" y="378"/>
                  </a:cubicBezTo>
                  <a:cubicBezTo>
                    <a:pt x="551" y="305"/>
                    <a:pt x="537" y="155"/>
                    <a:pt x="462" y="96"/>
                  </a:cubicBezTo>
                  <a:cubicBezTo>
                    <a:pt x="387" y="37"/>
                    <a:pt x="170" y="0"/>
                    <a:pt x="95" y="26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6"/>
            <p:cNvGrpSpPr>
              <a:grpSpLocks/>
            </p:cNvGrpSpPr>
            <p:nvPr/>
          </p:nvGrpSpPr>
          <p:grpSpPr bwMode="auto">
            <a:xfrm>
              <a:off x="674" y="1488"/>
              <a:ext cx="1918" cy="1577"/>
              <a:chOff x="578" y="816"/>
              <a:chExt cx="1918" cy="1892"/>
            </a:xfrm>
          </p:grpSpPr>
          <p:sp>
            <p:nvSpPr>
              <p:cNvPr id="14359" name="Freeform 17"/>
              <p:cNvSpPr>
                <a:spLocks/>
              </p:cNvSpPr>
              <p:nvPr/>
            </p:nvSpPr>
            <p:spPr bwMode="auto">
              <a:xfrm>
                <a:off x="578" y="847"/>
                <a:ext cx="1901" cy="1861"/>
              </a:xfrm>
              <a:custGeom>
                <a:avLst/>
                <a:gdLst>
                  <a:gd name="T0" fmla="*/ 408 w 1901"/>
                  <a:gd name="T1" fmla="*/ 0 h 1861"/>
                  <a:gd name="T2" fmla="*/ 59 w 1901"/>
                  <a:gd name="T3" fmla="*/ 384 h 1861"/>
                  <a:gd name="T4" fmla="*/ 94 w 1901"/>
                  <a:gd name="T5" fmla="*/ 977 h 1861"/>
                  <a:gd name="T6" fmla="*/ 622 w 1901"/>
                  <a:gd name="T7" fmla="*/ 1265 h 1861"/>
                  <a:gd name="T8" fmla="*/ 958 w 1901"/>
                  <a:gd name="T9" fmla="*/ 1553 h 1861"/>
                  <a:gd name="T10" fmla="*/ 1202 w 1901"/>
                  <a:gd name="T11" fmla="*/ 1806 h 1861"/>
                  <a:gd name="T12" fmla="*/ 1560 w 1901"/>
                  <a:gd name="T13" fmla="*/ 1815 h 1861"/>
                  <a:gd name="T14" fmla="*/ 1901 w 1901"/>
                  <a:gd name="T15" fmla="*/ 1527 h 18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01"/>
                  <a:gd name="T25" fmla="*/ 0 h 1861"/>
                  <a:gd name="T26" fmla="*/ 1901 w 1901"/>
                  <a:gd name="T27" fmla="*/ 1861 h 18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01" h="1861">
                    <a:moveTo>
                      <a:pt x="408" y="0"/>
                    </a:moveTo>
                    <a:cubicBezTo>
                      <a:pt x="350" y="64"/>
                      <a:pt x="111" y="221"/>
                      <a:pt x="59" y="384"/>
                    </a:cubicBezTo>
                    <a:cubicBezTo>
                      <a:pt x="7" y="547"/>
                      <a:pt x="0" y="830"/>
                      <a:pt x="94" y="977"/>
                    </a:cubicBezTo>
                    <a:cubicBezTo>
                      <a:pt x="188" y="1124"/>
                      <a:pt x="478" y="1169"/>
                      <a:pt x="622" y="1265"/>
                    </a:cubicBezTo>
                    <a:cubicBezTo>
                      <a:pt x="766" y="1361"/>
                      <a:pt x="861" y="1463"/>
                      <a:pt x="958" y="1553"/>
                    </a:cubicBezTo>
                    <a:cubicBezTo>
                      <a:pt x="1055" y="1643"/>
                      <a:pt x="1102" y="1762"/>
                      <a:pt x="1202" y="1806"/>
                    </a:cubicBezTo>
                    <a:cubicBezTo>
                      <a:pt x="1302" y="1850"/>
                      <a:pt x="1444" y="1861"/>
                      <a:pt x="1560" y="1815"/>
                    </a:cubicBezTo>
                    <a:cubicBezTo>
                      <a:pt x="1676" y="1769"/>
                      <a:pt x="1830" y="1587"/>
                      <a:pt x="1901" y="1527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18"/>
              <p:cNvSpPr>
                <a:spLocks/>
              </p:cNvSpPr>
              <p:nvPr/>
            </p:nvSpPr>
            <p:spPr bwMode="auto">
              <a:xfrm>
                <a:off x="1632" y="816"/>
                <a:ext cx="864" cy="816"/>
              </a:xfrm>
              <a:custGeom>
                <a:avLst/>
                <a:gdLst>
                  <a:gd name="T0" fmla="*/ 0 w 864"/>
                  <a:gd name="T1" fmla="*/ 0 h 816"/>
                  <a:gd name="T2" fmla="*/ 240 w 864"/>
                  <a:gd name="T3" fmla="*/ 192 h 816"/>
                  <a:gd name="T4" fmla="*/ 384 w 864"/>
                  <a:gd name="T5" fmla="*/ 528 h 816"/>
                  <a:gd name="T6" fmla="*/ 720 w 864"/>
                  <a:gd name="T7" fmla="*/ 672 h 816"/>
                  <a:gd name="T8" fmla="*/ 864 w 864"/>
                  <a:gd name="T9" fmla="*/ 816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816"/>
                  <a:gd name="T17" fmla="*/ 864 w 86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816">
                    <a:moveTo>
                      <a:pt x="0" y="0"/>
                    </a:moveTo>
                    <a:cubicBezTo>
                      <a:pt x="88" y="52"/>
                      <a:pt x="176" y="104"/>
                      <a:pt x="240" y="192"/>
                    </a:cubicBezTo>
                    <a:cubicBezTo>
                      <a:pt x="304" y="280"/>
                      <a:pt x="304" y="448"/>
                      <a:pt x="384" y="528"/>
                    </a:cubicBezTo>
                    <a:cubicBezTo>
                      <a:pt x="464" y="608"/>
                      <a:pt x="640" y="624"/>
                      <a:pt x="720" y="672"/>
                    </a:cubicBezTo>
                    <a:cubicBezTo>
                      <a:pt x="800" y="720"/>
                      <a:pt x="840" y="792"/>
                      <a:pt x="864" y="816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9" name="Freeform 19"/>
            <p:cNvSpPr>
              <a:spLocks/>
            </p:cNvSpPr>
            <p:nvPr/>
          </p:nvSpPr>
          <p:spPr bwMode="auto">
            <a:xfrm>
              <a:off x="528" y="3121"/>
              <a:ext cx="480" cy="287"/>
            </a:xfrm>
            <a:custGeom>
              <a:avLst/>
              <a:gdLst>
                <a:gd name="T0" fmla="*/ 0 w 480"/>
                <a:gd name="T1" fmla="*/ 7 h 344"/>
                <a:gd name="T2" fmla="*/ 288 w 480"/>
                <a:gd name="T3" fmla="*/ 47 h 344"/>
                <a:gd name="T4" fmla="*/ 480 w 480"/>
                <a:gd name="T5" fmla="*/ 287 h 344"/>
                <a:gd name="T6" fmla="*/ 0 60000 65536"/>
                <a:gd name="T7" fmla="*/ 0 60000 65536"/>
                <a:gd name="T8" fmla="*/ 0 60000 65536"/>
                <a:gd name="T9" fmla="*/ 0 w 480"/>
                <a:gd name="T10" fmla="*/ 0 h 344"/>
                <a:gd name="T11" fmla="*/ 480 w 48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44">
                  <a:moveTo>
                    <a:pt x="0" y="8"/>
                  </a:moveTo>
                  <a:cubicBezTo>
                    <a:pt x="104" y="4"/>
                    <a:pt x="208" y="0"/>
                    <a:pt x="288" y="56"/>
                  </a:cubicBezTo>
                  <a:cubicBezTo>
                    <a:pt x="368" y="112"/>
                    <a:pt x="448" y="296"/>
                    <a:pt x="480" y="34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0" name="Group 20"/>
            <p:cNvGrpSpPr>
              <a:grpSpLocks/>
            </p:cNvGrpSpPr>
            <p:nvPr/>
          </p:nvGrpSpPr>
          <p:grpSpPr bwMode="auto">
            <a:xfrm>
              <a:off x="528" y="1488"/>
              <a:ext cx="2064" cy="1898"/>
              <a:chOff x="432" y="816"/>
              <a:chExt cx="2064" cy="2278"/>
            </a:xfrm>
          </p:grpSpPr>
          <p:sp>
            <p:nvSpPr>
              <p:cNvPr id="14357" name="Freeform 21"/>
              <p:cNvSpPr>
                <a:spLocks/>
              </p:cNvSpPr>
              <p:nvPr/>
            </p:nvSpPr>
            <p:spPr bwMode="auto">
              <a:xfrm>
                <a:off x="432" y="1440"/>
                <a:ext cx="2064" cy="1654"/>
              </a:xfrm>
              <a:custGeom>
                <a:avLst/>
                <a:gdLst>
                  <a:gd name="T0" fmla="*/ 0 w 2064"/>
                  <a:gd name="T1" fmla="*/ 0 h 1654"/>
                  <a:gd name="T2" fmla="*/ 144 w 2064"/>
                  <a:gd name="T3" fmla="*/ 576 h 1654"/>
                  <a:gd name="T4" fmla="*/ 672 w 2064"/>
                  <a:gd name="T5" fmla="*/ 864 h 1654"/>
                  <a:gd name="T6" fmla="*/ 1008 w 2064"/>
                  <a:gd name="T7" fmla="*/ 1152 h 1654"/>
                  <a:gd name="T8" fmla="*/ 1244 w 2064"/>
                  <a:gd name="T9" fmla="*/ 1492 h 1654"/>
                  <a:gd name="T10" fmla="*/ 1601 w 2064"/>
                  <a:gd name="T11" fmla="*/ 1641 h 1654"/>
                  <a:gd name="T12" fmla="*/ 2064 w 2064"/>
                  <a:gd name="T13" fmla="*/ 1414 h 16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4"/>
                  <a:gd name="T22" fmla="*/ 0 h 1654"/>
                  <a:gd name="T23" fmla="*/ 2064 w 2064"/>
                  <a:gd name="T24" fmla="*/ 1654 h 16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4" h="1654">
                    <a:moveTo>
                      <a:pt x="0" y="0"/>
                    </a:moveTo>
                    <a:cubicBezTo>
                      <a:pt x="16" y="216"/>
                      <a:pt x="32" y="432"/>
                      <a:pt x="144" y="576"/>
                    </a:cubicBezTo>
                    <a:cubicBezTo>
                      <a:pt x="256" y="720"/>
                      <a:pt x="528" y="768"/>
                      <a:pt x="672" y="864"/>
                    </a:cubicBezTo>
                    <a:cubicBezTo>
                      <a:pt x="816" y="960"/>
                      <a:pt x="913" y="1047"/>
                      <a:pt x="1008" y="1152"/>
                    </a:cubicBezTo>
                    <a:cubicBezTo>
                      <a:pt x="1103" y="1257"/>
                      <a:pt x="1145" y="1411"/>
                      <a:pt x="1244" y="1492"/>
                    </a:cubicBezTo>
                    <a:cubicBezTo>
                      <a:pt x="1343" y="1573"/>
                      <a:pt x="1464" y="1654"/>
                      <a:pt x="1601" y="1641"/>
                    </a:cubicBezTo>
                    <a:cubicBezTo>
                      <a:pt x="1738" y="1628"/>
                      <a:pt x="1968" y="1461"/>
                      <a:pt x="2064" y="141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auto">
              <a:xfrm>
                <a:off x="2208" y="816"/>
                <a:ext cx="288" cy="384"/>
              </a:xfrm>
              <a:custGeom>
                <a:avLst/>
                <a:gdLst>
                  <a:gd name="T0" fmla="*/ 0 w 288"/>
                  <a:gd name="T1" fmla="*/ 0 h 384"/>
                  <a:gd name="T2" fmla="*/ 48 w 288"/>
                  <a:gd name="T3" fmla="*/ 192 h 384"/>
                  <a:gd name="T4" fmla="*/ 288 w 288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84"/>
                  <a:gd name="T11" fmla="*/ 288 w 288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84">
                    <a:moveTo>
                      <a:pt x="0" y="0"/>
                    </a:moveTo>
                    <a:cubicBezTo>
                      <a:pt x="0" y="64"/>
                      <a:pt x="0" y="128"/>
                      <a:pt x="48" y="192"/>
                    </a:cubicBezTo>
                    <a:cubicBezTo>
                      <a:pt x="96" y="256"/>
                      <a:pt x="248" y="352"/>
                      <a:pt x="288" y="38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1" name="Freeform 23"/>
            <p:cNvSpPr>
              <a:spLocks/>
            </p:cNvSpPr>
            <p:nvPr/>
          </p:nvSpPr>
          <p:spPr bwMode="auto">
            <a:xfrm>
              <a:off x="1200" y="2008"/>
              <a:ext cx="288" cy="200"/>
            </a:xfrm>
            <a:custGeom>
              <a:avLst/>
              <a:gdLst>
                <a:gd name="T0" fmla="*/ 83 w 552"/>
                <a:gd name="T1" fmla="*/ 10 h 480"/>
                <a:gd name="T2" fmla="*/ 8 w 552"/>
                <a:gd name="T3" fmla="*/ 110 h 480"/>
                <a:gd name="T4" fmla="*/ 134 w 552"/>
                <a:gd name="T5" fmla="*/ 190 h 480"/>
                <a:gd name="T6" fmla="*/ 259 w 552"/>
                <a:gd name="T7" fmla="*/ 170 h 480"/>
                <a:gd name="T8" fmla="*/ 259 w 552"/>
                <a:gd name="T9" fmla="*/ 50 h 480"/>
                <a:gd name="T10" fmla="*/ 83 w 552"/>
                <a:gd name="T11" fmla="*/ 1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480"/>
                <a:gd name="T20" fmla="*/ 552 w 552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480">
                  <a:moveTo>
                    <a:pt x="160" y="24"/>
                  </a:moveTo>
                  <a:cubicBezTo>
                    <a:pt x="80" y="48"/>
                    <a:pt x="0" y="192"/>
                    <a:pt x="16" y="264"/>
                  </a:cubicBezTo>
                  <a:cubicBezTo>
                    <a:pt x="32" y="336"/>
                    <a:pt x="176" y="432"/>
                    <a:pt x="256" y="456"/>
                  </a:cubicBezTo>
                  <a:cubicBezTo>
                    <a:pt x="336" y="480"/>
                    <a:pt x="456" y="464"/>
                    <a:pt x="496" y="408"/>
                  </a:cubicBezTo>
                  <a:cubicBezTo>
                    <a:pt x="536" y="352"/>
                    <a:pt x="552" y="184"/>
                    <a:pt x="496" y="120"/>
                  </a:cubicBezTo>
                  <a:cubicBezTo>
                    <a:pt x="440" y="56"/>
                    <a:pt x="240" y="0"/>
                    <a:pt x="160" y="24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224" name="Text Box 24"/>
            <p:cNvSpPr txBox="1">
              <a:spLocks noChangeArrowheads="1"/>
            </p:cNvSpPr>
            <p:nvPr/>
          </p:nvSpPr>
          <p:spPr bwMode="auto">
            <a:xfrm>
              <a:off x="1488" y="336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  <p:sp>
          <p:nvSpPr>
            <p:cNvPr id="179225" name="Text Box 25"/>
            <p:cNvSpPr txBox="1">
              <a:spLocks noChangeArrowheads="1"/>
            </p:cNvSpPr>
            <p:nvPr/>
          </p:nvSpPr>
          <p:spPr bwMode="auto">
            <a:xfrm>
              <a:off x="288" y="230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</a:p>
          </p:txBody>
        </p:sp>
        <p:sp>
          <p:nvSpPr>
            <p:cNvPr id="179228" name="Text Box 28"/>
            <p:cNvSpPr txBox="1">
              <a:spLocks noChangeArrowheads="1"/>
            </p:cNvSpPr>
            <p:nvPr/>
          </p:nvSpPr>
          <p:spPr bwMode="auto">
            <a:xfrm>
              <a:off x="1824" y="2352"/>
              <a:ext cx="484" cy="28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100000">
                  <a:schemeClr val="accent1">
                    <a:gamma/>
                    <a:tint val="98039"/>
                    <a:invGamma/>
                    <a:alpha val="36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</a:t>
              </a: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  <p:sp>
          <p:nvSpPr>
            <p:cNvPr id="14355" name="Line 29"/>
            <p:cNvSpPr>
              <a:spLocks noChangeShapeType="1"/>
            </p:cNvSpPr>
            <p:nvPr/>
          </p:nvSpPr>
          <p:spPr bwMode="auto">
            <a:xfrm>
              <a:off x="2399" y="2064"/>
              <a:ext cx="0" cy="8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Oval 30"/>
            <p:cNvSpPr>
              <a:spLocks noChangeArrowheads="1"/>
            </p:cNvSpPr>
            <p:nvPr/>
          </p:nvSpPr>
          <p:spPr bwMode="auto">
            <a:xfrm>
              <a:off x="2346" y="245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difficult places:  “Crossings”</a:t>
            </a:r>
          </a:p>
        </p:txBody>
      </p:sp>
      <p:pic>
        <p:nvPicPr>
          <p:cNvPr id="15363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1025" y="2028825"/>
            <a:ext cx="3790950" cy="3790950"/>
          </a:xfrm>
          <a:noFill/>
        </p:spPr>
      </p:pic>
      <p:pic>
        <p:nvPicPr>
          <p:cNvPr id="15364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72025" y="2028825"/>
            <a:ext cx="3790950" cy="3790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If the 0-level curve looks like an x. . .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1025" y="2028825"/>
            <a:ext cx="3790950" cy="3790950"/>
          </a:xfrm>
          <a:noFill/>
        </p:spPr>
      </p:pic>
      <p:sp>
        <p:nvSpPr>
          <p:cNvPr id="1740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 know that </a:t>
            </a:r>
            <a:r>
              <a:rPr lang="en-US" sz="2400" i="1" smtClean="0"/>
              <a:t>y</a:t>
            </a:r>
            <a:r>
              <a:rPr lang="en-US" sz="2400" smtClean="0"/>
              <a:t> is not a function of </a:t>
            </a:r>
            <a:r>
              <a:rPr lang="en-US" sz="2400" i="1" smtClean="0"/>
              <a:t>x</a:t>
            </a:r>
            <a:r>
              <a:rPr lang="en-US" sz="2400" smtClean="0"/>
              <a:t> and neither is </a:t>
            </a:r>
            <a:r>
              <a:rPr lang="en-US" sz="2400" i="1" smtClean="0"/>
              <a:t>x</a:t>
            </a:r>
            <a:r>
              <a:rPr lang="en-US" sz="2400" smtClean="0"/>
              <a:t> a function of </a:t>
            </a:r>
            <a:r>
              <a:rPr lang="en-US" sz="2400" i="1" smtClean="0"/>
              <a:t>y</a:t>
            </a:r>
            <a:r>
              <a:rPr lang="en-US" sz="2400" smtClean="0"/>
              <a:t> in any neighborhood of the point.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can we say about the partials of </a:t>
            </a:r>
            <a:r>
              <a:rPr lang="en-US" sz="2400" i="1" smtClean="0"/>
              <a:t>F</a:t>
            </a:r>
            <a:r>
              <a:rPr lang="en-US" sz="2400" smtClean="0"/>
              <a:t> at the crossing point?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(Remember that </a:t>
            </a:r>
            <a:r>
              <a:rPr lang="en-US" sz="2400" i="1" smtClean="0"/>
              <a:t>F</a:t>
            </a:r>
            <a:r>
              <a:rPr lang="en-US" sz="2400" smtClean="0"/>
              <a:t> is locally planar at the crossing!)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Systems of Equations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Eventually, we will ask:  “Under what circumstances can we  solve a system of equations in which there are more variables than unknowns for some of the variables in terms of the others?” 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5562600" y="5257800"/>
            <a:ext cx="2927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Other times…..</a:t>
            </a:r>
            <a:endParaRPr lang="en-US" dirty="0"/>
          </a:p>
          <a:p>
            <a:r>
              <a:rPr lang="en-US" dirty="0" smtClean="0"/>
              <a:t>(Non-linear </a:t>
            </a:r>
            <a:r>
              <a:rPr lang="en-US" dirty="0"/>
              <a:t>Systems!)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238625" y="3271838"/>
          <a:ext cx="3724275" cy="1127125"/>
        </p:xfrm>
        <a:graphic>
          <a:graphicData uri="http://schemas.openxmlformats.org/presentationml/2006/ole">
            <p:oleObj spid="_x0000_s1026" name="Equation" r:id="rId3" imgW="2031840" imgH="685800" progId="Equation.DSMT4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191000" y="3048000"/>
            <a:ext cx="3840163" cy="1600200"/>
            <a:chOff x="4191000" y="3048000"/>
            <a:chExt cx="3840163" cy="1600200"/>
          </a:xfrm>
        </p:grpSpPr>
        <p:sp>
          <p:nvSpPr>
            <p:cNvPr id="1030" name="Rectangle 16"/>
            <p:cNvSpPr>
              <a:spLocks noChangeArrowheads="1"/>
            </p:cNvSpPr>
            <p:nvPr/>
          </p:nvSpPr>
          <p:spPr bwMode="auto">
            <a:xfrm>
              <a:off x="4191000" y="3048000"/>
              <a:ext cx="3840163" cy="1600200"/>
            </a:xfrm>
            <a:prstGeom prst="rect">
              <a:avLst/>
            </a:prstGeom>
            <a:solidFill>
              <a:srgbClr val="0000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4244403" y="3289955"/>
            <a:ext cx="3724275" cy="1127125"/>
          </p:xfrm>
          <a:graphic>
            <a:graphicData uri="http://schemas.openxmlformats.org/presentationml/2006/ole">
              <p:oleObj spid="_x0000_s1031" name="Equation" r:id="rId4" imgW="2031840" imgH="685800" progId="Equation.DSMT4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304800" y="4876800"/>
            <a:ext cx="5061263" cy="1600200"/>
            <a:chOff x="4175312" y="3048000"/>
            <a:chExt cx="4540251" cy="1600200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4191000" y="3048000"/>
              <a:ext cx="4495800" cy="1600200"/>
            </a:xfrm>
            <a:prstGeom prst="rect">
              <a:avLst/>
            </a:prstGeom>
            <a:solidFill>
              <a:srgbClr val="0000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4175312" y="3276600"/>
            <a:ext cx="4540251" cy="1190625"/>
          </p:xfrm>
          <a:graphic>
            <a:graphicData uri="http://schemas.openxmlformats.org/presentationml/2006/ole">
              <p:oleObj spid="_x0000_s1032" name="Equation" r:id="rId5" imgW="2476440" imgH="723600" progId="Equation.DSMT4">
                <p:embed/>
              </p:oleObj>
            </a:graphicData>
          </a:graphic>
        </p:graphicFrame>
      </p:grp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85800" y="3352800"/>
            <a:ext cx="2874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Sometimes we can….</a:t>
            </a:r>
          </a:p>
          <a:p>
            <a:r>
              <a:rPr lang="en-US" dirty="0"/>
              <a:t>(Linear Systems!)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“Solving” Systems of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5806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>
                    <a:lumMod val="20000"/>
                    <a:lumOff val="80000"/>
                  </a:schemeClr>
                </a:solidFill>
              </a:rPr>
              <a:t>existence</a:t>
            </a:r>
            <a:r>
              <a:rPr lang="en-US" sz="3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/>
              <a:t>of a “nice” solution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352800"/>
            <a:ext cx="595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71873" y="5029200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Actually 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>
                    <a:lumMod val="20000"/>
                    <a:lumOff val="80000"/>
                  </a:schemeClr>
                </a:solidFill>
              </a:rPr>
              <a:t>finding</a:t>
            </a:r>
            <a:r>
              <a:rPr lang="en-US" sz="3200" dirty="0">
                <a:ln w="127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smtClean="0"/>
              <a:t>a solution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371600"/>
          </a:xfrm>
        </p:spPr>
        <p:txBody>
          <a:bodyPr/>
          <a:lstStyle/>
          <a:p>
            <a:pPr eaLnBrk="1" hangingPunct="1"/>
            <a:r>
              <a:rPr lang="en-US" sz="2400" smtClean="0"/>
              <a:t>For now…..Equations </a:t>
            </a:r>
            <a:r>
              <a:rPr lang="en-US" sz="2400" dirty="0" smtClean="0"/>
              <a:t>in two variables: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2800" dirty="0" smtClean="0"/>
              <a:t>Can we solve for one variable in terms of the other?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257800" y="3124200"/>
            <a:ext cx="3276600" cy="1981200"/>
            <a:chOff x="3312" y="1968"/>
            <a:chExt cx="2064" cy="1248"/>
          </a:xfrm>
        </p:grpSpPr>
        <p:sp>
          <p:nvSpPr>
            <p:cNvPr id="2066" name="Rectangle 9"/>
            <p:cNvSpPr>
              <a:spLocks noChangeArrowheads="1"/>
            </p:cNvSpPr>
            <p:nvPr/>
          </p:nvSpPr>
          <p:spPr bwMode="auto">
            <a:xfrm>
              <a:off x="3312" y="1968"/>
              <a:ext cx="2064" cy="1248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10"/>
            <p:cNvGraphicFramePr>
              <a:graphicFrameLocks noChangeAspect="1"/>
            </p:cNvGraphicFramePr>
            <p:nvPr/>
          </p:nvGraphicFramePr>
          <p:xfrm>
            <a:off x="3408" y="2080"/>
            <a:ext cx="1872" cy="1058"/>
          </p:xfrm>
          <a:graphic>
            <a:graphicData uri="http://schemas.openxmlformats.org/presentationml/2006/ole">
              <p:oleObj spid="_x0000_s2052" name="Equation" r:id="rId3" imgW="1498320" imgH="939600" progId="Equation.DSMT4">
                <p:embed/>
              </p:oleObj>
            </a:graphicData>
          </a:graphic>
        </p:graphicFrame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04800" y="5638800"/>
            <a:ext cx="3810000" cy="685800"/>
            <a:chOff x="192" y="3552"/>
            <a:chExt cx="2400" cy="432"/>
          </a:xfrm>
        </p:grpSpPr>
        <p:sp>
          <p:nvSpPr>
            <p:cNvPr id="2065" name="Rectangle 12"/>
            <p:cNvSpPr>
              <a:spLocks noChangeArrowheads="1"/>
            </p:cNvSpPr>
            <p:nvPr/>
          </p:nvSpPr>
          <p:spPr bwMode="auto">
            <a:xfrm>
              <a:off x="192" y="3552"/>
              <a:ext cx="2400" cy="43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13"/>
            <p:cNvGraphicFramePr>
              <a:graphicFrameLocks noChangeAspect="1"/>
            </p:cNvGraphicFramePr>
            <p:nvPr/>
          </p:nvGraphicFramePr>
          <p:xfrm>
            <a:off x="255" y="3648"/>
            <a:ext cx="2304" cy="237"/>
          </p:xfrm>
          <a:graphic>
            <a:graphicData uri="http://schemas.openxmlformats.org/presentationml/2006/ole">
              <p:oleObj spid="_x0000_s2051" name="Equation" r:id="rId4" imgW="1765080" imgH="203040" progId="Equation.DSMT4">
                <p:embed/>
              </p:oleObj>
            </a:graphicData>
          </a:graphic>
        </p:graphicFrame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419600" y="1752600"/>
            <a:ext cx="3733800" cy="1066800"/>
            <a:chOff x="2832" y="984"/>
            <a:chExt cx="2256" cy="672"/>
          </a:xfrm>
        </p:grpSpPr>
        <p:sp>
          <p:nvSpPr>
            <p:cNvPr id="2063" name="AutoShape 17"/>
            <p:cNvSpPr>
              <a:spLocks noChangeArrowheads="1"/>
            </p:cNvSpPr>
            <p:nvPr/>
          </p:nvSpPr>
          <p:spPr bwMode="auto">
            <a:xfrm>
              <a:off x="2832" y="984"/>
              <a:ext cx="2256" cy="672"/>
            </a:xfrm>
            <a:prstGeom prst="leftArrowCallout">
              <a:avLst>
                <a:gd name="adj1" fmla="val 25000"/>
                <a:gd name="adj2" fmla="val 25000"/>
                <a:gd name="adj3" fmla="val 5595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Text Box 19"/>
            <p:cNvSpPr txBox="1">
              <a:spLocks noChangeArrowheads="1"/>
            </p:cNvSpPr>
            <p:nvPr/>
          </p:nvSpPr>
          <p:spPr bwMode="auto">
            <a:xfrm>
              <a:off x="3615" y="1058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Linear equations:  Easy to solve.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28600" y="3624263"/>
            <a:ext cx="4876800" cy="990600"/>
            <a:chOff x="288" y="2832"/>
            <a:chExt cx="3072" cy="624"/>
          </a:xfrm>
        </p:grpSpPr>
        <p:sp>
          <p:nvSpPr>
            <p:cNvPr id="2061" name="AutoShape 20"/>
            <p:cNvSpPr>
              <a:spLocks noChangeArrowheads="1"/>
            </p:cNvSpPr>
            <p:nvPr/>
          </p:nvSpPr>
          <p:spPr bwMode="auto">
            <a:xfrm>
              <a:off x="288" y="2832"/>
              <a:ext cx="3072" cy="624"/>
            </a:xfrm>
            <a:prstGeom prst="rightArrowCallout">
              <a:avLst>
                <a:gd name="adj1" fmla="val 39426"/>
                <a:gd name="adj2" fmla="val 27884"/>
                <a:gd name="adj3" fmla="val 69060"/>
                <a:gd name="adj4" fmla="val 7868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21"/>
            <p:cNvSpPr txBox="1">
              <a:spLocks noChangeArrowheads="1"/>
            </p:cNvSpPr>
            <p:nvPr/>
          </p:nvSpPr>
          <p:spPr bwMode="auto">
            <a:xfrm>
              <a:off x="336" y="2880"/>
              <a:ext cx="23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Some non-linear equations </a:t>
              </a:r>
              <a:br>
                <a:rPr lang="en-US"/>
              </a:br>
              <a:r>
                <a:rPr lang="en-US"/>
                <a:t>Can be solved analytically.</a:t>
              </a:r>
            </a:p>
          </p:txBody>
        </p:sp>
      </p:grp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4648200" y="5562600"/>
            <a:ext cx="3581400" cy="838200"/>
          </a:xfrm>
          <a:prstGeom prst="leftArrowCallout">
            <a:avLst>
              <a:gd name="adj1" fmla="val 25000"/>
              <a:gd name="adj2" fmla="val 25000"/>
              <a:gd name="adj3" fmla="val 7121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Can’t solve for </a:t>
            </a:r>
          </a:p>
          <a:p>
            <a:r>
              <a:rPr lang="en-US"/>
              <a:t>Either variable!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143000" y="2133600"/>
            <a:ext cx="1600200" cy="533400"/>
            <a:chOff x="816" y="1152"/>
            <a:chExt cx="1008" cy="336"/>
          </a:xfrm>
        </p:grpSpPr>
        <p:sp>
          <p:nvSpPr>
            <p:cNvPr id="2060" name="Rectangle 6"/>
            <p:cNvSpPr>
              <a:spLocks noChangeArrowheads="1"/>
            </p:cNvSpPr>
            <p:nvPr/>
          </p:nvSpPr>
          <p:spPr bwMode="auto">
            <a:xfrm>
              <a:off x="816" y="1152"/>
              <a:ext cx="1008" cy="336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864" y="1200"/>
            <a:ext cx="924" cy="210"/>
          </p:xfrm>
          <a:graphic>
            <a:graphicData uri="http://schemas.openxmlformats.org/presentationml/2006/ole">
              <p:oleObj spid="_x0000_s2050" name="Equation" r:id="rId5" imgW="79992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Some observations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533400" y="1295400"/>
            <a:ext cx="3276600" cy="1447800"/>
            <a:chOff x="336" y="816"/>
            <a:chExt cx="2064" cy="912"/>
          </a:xfrm>
        </p:grpSpPr>
        <p:sp>
          <p:nvSpPr>
            <p:cNvPr id="3117" name="Rectangle 5"/>
            <p:cNvSpPr>
              <a:spLocks noChangeArrowheads="1"/>
            </p:cNvSpPr>
            <p:nvPr/>
          </p:nvSpPr>
          <p:spPr bwMode="auto">
            <a:xfrm>
              <a:off x="336" y="816"/>
              <a:ext cx="2064" cy="91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9" name="Object 6"/>
            <p:cNvGraphicFramePr>
              <a:graphicFrameLocks noChangeAspect="1"/>
            </p:cNvGraphicFramePr>
            <p:nvPr/>
          </p:nvGraphicFramePr>
          <p:xfrm>
            <a:off x="480" y="864"/>
            <a:ext cx="1727" cy="858"/>
          </p:xfrm>
          <a:graphic>
            <a:graphicData uri="http://schemas.openxmlformats.org/presentationml/2006/ole">
              <p:oleObj spid="_x0000_s3079" name="Equation" r:id="rId3" imgW="1295280" imgH="711000" progId="Equation.DSMT4">
                <p:embed/>
              </p:oleObj>
            </a:graphicData>
          </a:graphic>
        </p:graphicFrame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57200" y="3505200"/>
            <a:ext cx="4191000" cy="1066800"/>
            <a:chOff x="288" y="2208"/>
            <a:chExt cx="2640" cy="672"/>
          </a:xfrm>
        </p:grpSpPr>
        <p:sp>
          <p:nvSpPr>
            <p:cNvPr id="3116" name="Rectangle 7"/>
            <p:cNvSpPr>
              <a:spLocks noChangeArrowheads="1"/>
            </p:cNvSpPr>
            <p:nvPr/>
          </p:nvSpPr>
          <p:spPr bwMode="auto">
            <a:xfrm>
              <a:off x="288" y="2208"/>
              <a:ext cx="2640" cy="67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8" name="Object 9"/>
            <p:cNvGraphicFramePr>
              <a:graphicFrameLocks noChangeAspect="1"/>
            </p:cNvGraphicFramePr>
            <p:nvPr/>
          </p:nvGraphicFramePr>
          <p:xfrm>
            <a:off x="432" y="2383"/>
            <a:ext cx="2304" cy="284"/>
          </p:xfrm>
          <a:graphic>
            <a:graphicData uri="http://schemas.openxmlformats.org/presentationml/2006/ole">
              <p:oleObj spid="_x0000_s3078" name="Equation" r:id="rId4" imgW="1650960" imgH="228600" progId="Equation.DSMT4">
                <p:embed/>
              </p:oleObj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91000" y="1905000"/>
            <a:ext cx="609600" cy="304800"/>
            <a:chOff x="2352" y="1200"/>
            <a:chExt cx="588" cy="336"/>
          </a:xfrm>
        </p:grpSpPr>
        <p:sp>
          <p:nvSpPr>
            <p:cNvPr id="3113" name="Line 12"/>
            <p:cNvSpPr>
              <a:spLocks noChangeShapeType="1"/>
            </p:cNvSpPr>
            <p:nvPr/>
          </p:nvSpPr>
          <p:spPr bwMode="auto">
            <a:xfrm>
              <a:off x="2352" y="12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13"/>
            <p:cNvSpPr>
              <a:spLocks noChangeShapeType="1"/>
            </p:cNvSpPr>
            <p:nvPr/>
          </p:nvSpPr>
          <p:spPr bwMode="auto">
            <a:xfrm>
              <a:off x="2352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14"/>
            <p:cNvSpPr>
              <a:spLocks/>
            </p:cNvSpPr>
            <p:nvPr/>
          </p:nvSpPr>
          <p:spPr bwMode="auto">
            <a:xfrm>
              <a:off x="2640" y="1200"/>
              <a:ext cx="300" cy="336"/>
            </a:xfrm>
            <a:custGeom>
              <a:avLst/>
              <a:gdLst>
                <a:gd name="T0" fmla="*/ 48 w 300"/>
                <a:gd name="T1" fmla="*/ 0 h 336"/>
                <a:gd name="T2" fmla="*/ 300 w 300"/>
                <a:gd name="T3" fmla="*/ 174 h 336"/>
                <a:gd name="T4" fmla="*/ 0 w 300"/>
                <a:gd name="T5" fmla="*/ 336 h 336"/>
                <a:gd name="T6" fmla="*/ 0 60000 65536"/>
                <a:gd name="T7" fmla="*/ 0 60000 65536"/>
                <a:gd name="T8" fmla="*/ 0 60000 65536"/>
                <a:gd name="T9" fmla="*/ 0 w 300"/>
                <a:gd name="T10" fmla="*/ 0 h 336"/>
                <a:gd name="T11" fmla="*/ 300 w 3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336">
                  <a:moveTo>
                    <a:pt x="48" y="0"/>
                  </a:moveTo>
                  <a:cubicBezTo>
                    <a:pt x="90" y="29"/>
                    <a:pt x="204" y="99"/>
                    <a:pt x="300" y="174"/>
                  </a:cubicBezTo>
                  <a:cubicBezTo>
                    <a:pt x="153" y="252"/>
                    <a:pt x="62" y="302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5400000">
            <a:off x="2133600" y="2895600"/>
            <a:ext cx="609600" cy="304800"/>
            <a:chOff x="2352" y="1200"/>
            <a:chExt cx="588" cy="336"/>
          </a:xfrm>
        </p:grpSpPr>
        <p:sp>
          <p:nvSpPr>
            <p:cNvPr id="3110" name="Line 17"/>
            <p:cNvSpPr>
              <a:spLocks noChangeShapeType="1"/>
            </p:cNvSpPr>
            <p:nvPr/>
          </p:nvSpPr>
          <p:spPr bwMode="auto">
            <a:xfrm>
              <a:off x="2352" y="12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18"/>
            <p:cNvSpPr>
              <a:spLocks noChangeShapeType="1"/>
            </p:cNvSpPr>
            <p:nvPr/>
          </p:nvSpPr>
          <p:spPr bwMode="auto">
            <a:xfrm>
              <a:off x="2352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9"/>
            <p:cNvSpPr>
              <a:spLocks/>
            </p:cNvSpPr>
            <p:nvPr/>
          </p:nvSpPr>
          <p:spPr bwMode="auto">
            <a:xfrm>
              <a:off x="2640" y="1200"/>
              <a:ext cx="300" cy="336"/>
            </a:xfrm>
            <a:custGeom>
              <a:avLst/>
              <a:gdLst>
                <a:gd name="T0" fmla="*/ 48 w 300"/>
                <a:gd name="T1" fmla="*/ 0 h 336"/>
                <a:gd name="T2" fmla="*/ 300 w 300"/>
                <a:gd name="T3" fmla="*/ 174 h 336"/>
                <a:gd name="T4" fmla="*/ 0 w 300"/>
                <a:gd name="T5" fmla="*/ 336 h 336"/>
                <a:gd name="T6" fmla="*/ 0 60000 65536"/>
                <a:gd name="T7" fmla="*/ 0 60000 65536"/>
                <a:gd name="T8" fmla="*/ 0 60000 65536"/>
                <a:gd name="T9" fmla="*/ 0 w 300"/>
                <a:gd name="T10" fmla="*/ 0 h 336"/>
                <a:gd name="T11" fmla="*/ 300 w 3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336">
                  <a:moveTo>
                    <a:pt x="48" y="0"/>
                  </a:moveTo>
                  <a:cubicBezTo>
                    <a:pt x="90" y="29"/>
                    <a:pt x="204" y="99"/>
                    <a:pt x="300" y="174"/>
                  </a:cubicBezTo>
                  <a:cubicBezTo>
                    <a:pt x="153" y="252"/>
                    <a:pt x="62" y="302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 rot="5400000">
            <a:off x="2209800" y="4876800"/>
            <a:ext cx="609600" cy="304800"/>
            <a:chOff x="2352" y="1200"/>
            <a:chExt cx="588" cy="336"/>
          </a:xfrm>
        </p:grpSpPr>
        <p:sp>
          <p:nvSpPr>
            <p:cNvPr id="3107" name="Line 23"/>
            <p:cNvSpPr>
              <a:spLocks noChangeShapeType="1"/>
            </p:cNvSpPr>
            <p:nvPr/>
          </p:nvSpPr>
          <p:spPr bwMode="auto">
            <a:xfrm>
              <a:off x="2352" y="12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24"/>
            <p:cNvSpPr>
              <a:spLocks noChangeShapeType="1"/>
            </p:cNvSpPr>
            <p:nvPr/>
          </p:nvSpPr>
          <p:spPr bwMode="auto">
            <a:xfrm>
              <a:off x="2352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25"/>
            <p:cNvSpPr>
              <a:spLocks/>
            </p:cNvSpPr>
            <p:nvPr/>
          </p:nvSpPr>
          <p:spPr bwMode="auto">
            <a:xfrm>
              <a:off x="2640" y="1200"/>
              <a:ext cx="300" cy="336"/>
            </a:xfrm>
            <a:custGeom>
              <a:avLst/>
              <a:gdLst>
                <a:gd name="T0" fmla="*/ 48 w 300"/>
                <a:gd name="T1" fmla="*/ 0 h 336"/>
                <a:gd name="T2" fmla="*/ 300 w 300"/>
                <a:gd name="T3" fmla="*/ 174 h 336"/>
                <a:gd name="T4" fmla="*/ 0 w 300"/>
                <a:gd name="T5" fmla="*/ 336 h 336"/>
                <a:gd name="T6" fmla="*/ 0 60000 65536"/>
                <a:gd name="T7" fmla="*/ 0 60000 65536"/>
                <a:gd name="T8" fmla="*/ 0 60000 65536"/>
                <a:gd name="T9" fmla="*/ 0 w 300"/>
                <a:gd name="T10" fmla="*/ 0 h 336"/>
                <a:gd name="T11" fmla="*/ 300 w 3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336">
                  <a:moveTo>
                    <a:pt x="48" y="0"/>
                  </a:moveTo>
                  <a:cubicBezTo>
                    <a:pt x="90" y="29"/>
                    <a:pt x="204" y="99"/>
                    <a:pt x="300" y="174"/>
                  </a:cubicBezTo>
                  <a:cubicBezTo>
                    <a:pt x="153" y="252"/>
                    <a:pt x="62" y="302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457200" y="5492750"/>
            <a:ext cx="4191000" cy="1066800"/>
            <a:chOff x="288" y="3460"/>
            <a:chExt cx="2640" cy="672"/>
          </a:xfrm>
        </p:grpSpPr>
        <p:sp>
          <p:nvSpPr>
            <p:cNvPr id="3106" name="Rectangle 20"/>
            <p:cNvSpPr>
              <a:spLocks noChangeArrowheads="1"/>
            </p:cNvSpPr>
            <p:nvPr/>
          </p:nvSpPr>
          <p:spPr bwMode="auto">
            <a:xfrm>
              <a:off x="288" y="3460"/>
              <a:ext cx="2640" cy="67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7" name="Object 26"/>
            <p:cNvGraphicFramePr>
              <a:graphicFrameLocks noChangeAspect="1"/>
            </p:cNvGraphicFramePr>
            <p:nvPr/>
          </p:nvGraphicFramePr>
          <p:xfrm>
            <a:off x="377" y="3639"/>
            <a:ext cx="2400" cy="261"/>
          </p:xfrm>
          <a:graphic>
            <a:graphicData uri="http://schemas.openxmlformats.org/presentationml/2006/ole">
              <p:oleObj spid="_x0000_s3077" name="Equation" r:id="rId5" imgW="1879560" imgH="228600" progId="Equation.DSMT4">
                <p:embed/>
              </p:oleObj>
            </a:graphicData>
          </a:graphic>
        </p:graphicFrame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029200" y="1295400"/>
            <a:ext cx="3352800" cy="1447800"/>
            <a:chOff x="3168" y="816"/>
            <a:chExt cx="2112" cy="912"/>
          </a:xfrm>
        </p:grpSpPr>
        <p:sp>
          <p:nvSpPr>
            <p:cNvPr id="3105" name="Rectangle 28"/>
            <p:cNvSpPr>
              <a:spLocks noChangeArrowheads="1"/>
            </p:cNvSpPr>
            <p:nvPr/>
          </p:nvSpPr>
          <p:spPr bwMode="auto">
            <a:xfrm>
              <a:off x="3168" y="816"/>
              <a:ext cx="2112" cy="91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29"/>
            <p:cNvGraphicFramePr>
              <a:graphicFrameLocks noChangeAspect="1"/>
            </p:cNvGraphicFramePr>
            <p:nvPr/>
          </p:nvGraphicFramePr>
          <p:xfrm>
            <a:off x="3421" y="1008"/>
            <a:ext cx="1701" cy="492"/>
          </p:xfrm>
          <a:graphic>
            <a:graphicData uri="http://schemas.openxmlformats.org/presentationml/2006/ole">
              <p:oleObj spid="_x0000_s3076" name="Equation" r:id="rId6" imgW="1231560" imgH="393480" progId="Equation.DSMT4">
                <p:embed/>
              </p:oleObj>
            </a:graphicData>
          </a:graphic>
        </p:graphicFrame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5400000">
            <a:off x="6591300" y="2933700"/>
            <a:ext cx="533400" cy="304800"/>
            <a:chOff x="2352" y="1200"/>
            <a:chExt cx="588" cy="336"/>
          </a:xfrm>
        </p:grpSpPr>
        <p:sp>
          <p:nvSpPr>
            <p:cNvPr id="3102" name="Line 31"/>
            <p:cNvSpPr>
              <a:spLocks noChangeShapeType="1"/>
            </p:cNvSpPr>
            <p:nvPr/>
          </p:nvSpPr>
          <p:spPr bwMode="auto">
            <a:xfrm>
              <a:off x="2352" y="12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2"/>
            <p:cNvSpPr>
              <a:spLocks noChangeShapeType="1"/>
            </p:cNvSpPr>
            <p:nvPr/>
          </p:nvSpPr>
          <p:spPr bwMode="auto">
            <a:xfrm>
              <a:off x="2352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3"/>
            <p:cNvSpPr>
              <a:spLocks/>
            </p:cNvSpPr>
            <p:nvPr/>
          </p:nvSpPr>
          <p:spPr bwMode="auto">
            <a:xfrm>
              <a:off x="2640" y="1200"/>
              <a:ext cx="300" cy="336"/>
            </a:xfrm>
            <a:custGeom>
              <a:avLst/>
              <a:gdLst>
                <a:gd name="T0" fmla="*/ 48 w 300"/>
                <a:gd name="T1" fmla="*/ 0 h 336"/>
                <a:gd name="T2" fmla="*/ 300 w 300"/>
                <a:gd name="T3" fmla="*/ 174 h 336"/>
                <a:gd name="T4" fmla="*/ 0 w 300"/>
                <a:gd name="T5" fmla="*/ 336 h 336"/>
                <a:gd name="T6" fmla="*/ 0 60000 65536"/>
                <a:gd name="T7" fmla="*/ 0 60000 65536"/>
                <a:gd name="T8" fmla="*/ 0 60000 65536"/>
                <a:gd name="T9" fmla="*/ 0 w 300"/>
                <a:gd name="T10" fmla="*/ 0 h 336"/>
                <a:gd name="T11" fmla="*/ 300 w 3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336">
                  <a:moveTo>
                    <a:pt x="48" y="0"/>
                  </a:moveTo>
                  <a:cubicBezTo>
                    <a:pt x="90" y="29"/>
                    <a:pt x="204" y="99"/>
                    <a:pt x="300" y="174"/>
                  </a:cubicBezTo>
                  <a:cubicBezTo>
                    <a:pt x="153" y="252"/>
                    <a:pt x="62" y="302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4876800" y="3582988"/>
            <a:ext cx="3886200" cy="914400"/>
            <a:chOff x="3072" y="2257"/>
            <a:chExt cx="2448" cy="576"/>
          </a:xfrm>
        </p:grpSpPr>
        <p:sp>
          <p:nvSpPr>
            <p:cNvPr id="3101" name="Rectangle 34"/>
            <p:cNvSpPr>
              <a:spLocks noChangeArrowheads="1"/>
            </p:cNvSpPr>
            <p:nvPr/>
          </p:nvSpPr>
          <p:spPr bwMode="auto">
            <a:xfrm>
              <a:off x="3072" y="2257"/>
              <a:ext cx="2448" cy="576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5" name="Object 35"/>
            <p:cNvGraphicFramePr>
              <a:graphicFrameLocks noChangeAspect="1"/>
            </p:cNvGraphicFramePr>
            <p:nvPr/>
          </p:nvGraphicFramePr>
          <p:xfrm>
            <a:off x="3168" y="2280"/>
            <a:ext cx="2256" cy="482"/>
          </p:xfrm>
          <a:graphic>
            <a:graphicData uri="http://schemas.openxmlformats.org/presentationml/2006/ole">
              <p:oleObj spid="_x0000_s3075" name="Equation" r:id="rId7" imgW="1663560" imgH="393480" progId="Equation.DSMT4">
                <p:embed/>
              </p:oleObj>
            </a:graphicData>
          </a:graphic>
        </p:graphicFrame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4800600" y="5334000"/>
            <a:ext cx="639763" cy="1133475"/>
            <a:chOff x="3024" y="3222"/>
            <a:chExt cx="403" cy="714"/>
          </a:xfrm>
        </p:grpSpPr>
        <p:grpSp>
          <p:nvGrpSpPr>
            <p:cNvPr id="3093" name="Group 46"/>
            <p:cNvGrpSpPr>
              <a:grpSpLocks/>
            </p:cNvGrpSpPr>
            <p:nvPr/>
          </p:nvGrpSpPr>
          <p:grpSpPr bwMode="auto">
            <a:xfrm>
              <a:off x="3024" y="3744"/>
              <a:ext cx="384" cy="192"/>
              <a:chOff x="2352" y="1200"/>
              <a:chExt cx="588" cy="336"/>
            </a:xfrm>
          </p:grpSpPr>
          <p:sp>
            <p:nvSpPr>
              <p:cNvPr id="3098" name="Line 47"/>
              <p:cNvSpPr>
                <a:spLocks noChangeShapeType="1"/>
              </p:cNvSpPr>
              <p:nvPr/>
            </p:nvSpPr>
            <p:spPr bwMode="auto">
              <a:xfrm>
                <a:off x="2352" y="129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48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49"/>
              <p:cNvSpPr>
                <a:spLocks/>
              </p:cNvSpPr>
              <p:nvPr/>
            </p:nvSpPr>
            <p:spPr bwMode="auto">
              <a:xfrm>
                <a:off x="2640" y="1200"/>
                <a:ext cx="300" cy="336"/>
              </a:xfrm>
              <a:custGeom>
                <a:avLst/>
                <a:gdLst>
                  <a:gd name="T0" fmla="*/ 48 w 300"/>
                  <a:gd name="T1" fmla="*/ 0 h 336"/>
                  <a:gd name="T2" fmla="*/ 300 w 300"/>
                  <a:gd name="T3" fmla="*/ 174 h 336"/>
                  <a:gd name="T4" fmla="*/ 0 w 300"/>
                  <a:gd name="T5" fmla="*/ 336 h 336"/>
                  <a:gd name="T6" fmla="*/ 0 60000 65536"/>
                  <a:gd name="T7" fmla="*/ 0 60000 65536"/>
                  <a:gd name="T8" fmla="*/ 0 60000 65536"/>
                  <a:gd name="T9" fmla="*/ 0 w 300"/>
                  <a:gd name="T10" fmla="*/ 0 h 336"/>
                  <a:gd name="T11" fmla="*/ 300 w 300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0" h="336">
                    <a:moveTo>
                      <a:pt x="48" y="0"/>
                    </a:moveTo>
                    <a:cubicBezTo>
                      <a:pt x="90" y="29"/>
                      <a:pt x="204" y="99"/>
                      <a:pt x="300" y="174"/>
                    </a:cubicBezTo>
                    <a:cubicBezTo>
                      <a:pt x="153" y="252"/>
                      <a:pt x="62" y="302"/>
                      <a:pt x="0" y="336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52"/>
            <p:cNvGrpSpPr>
              <a:grpSpLocks/>
            </p:cNvGrpSpPr>
            <p:nvPr/>
          </p:nvGrpSpPr>
          <p:grpSpPr bwMode="auto">
            <a:xfrm>
              <a:off x="3024" y="3222"/>
              <a:ext cx="403" cy="276"/>
              <a:chOff x="3024" y="3222"/>
              <a:chExt cx="403" cy="276"/>
            </a:xfrm>
          </p:grpSpPr>
          <p:sp>
            <p:nvSpPr>
              <p:cNvPr id="3095" name="Freeform 45"/>
              <p:cNvSpPr>
                <a:spLocks/>
              </p:cNvSpPr>
              <p:nvPr/>
            </p:nvSpPr>
            <p:spPr bwMode="auto">
              <a:xfrm rot="-215302">
                <a:off x="3256" y="3306"/>
                <a:ext cx="171" cy="192"/>
              </a:xfrm>
              <a:custGeom>
                <a:avLst/>
                <a:gdLst>
                  <a:gd name="T0" fmla="*/ 27 w 300"/>
                  <a:gd name="T1" fmla="*/ 0 h 336"/>
                  <a:gd name="T2" fmla="*/ 171 w 300"/>
                  <a:gd name="T3" fmla="*/ 99 h 336"/>
                  <a:gd name="T4" fmla="*/ 0 w 300"/>
                  <a:gd name="T5" fmla="*/ 192 h 336"/>
                  <a:gd name="T6" fmla="*/ 0 60000 65536"/>
                  <a:gd name="T7" fmla="*/ 0 60000 65536"/>
                  <a:gd name="T8" fmla="*/ 0 60000 65536"/>
                  <a:gd name="T9" fmla="*/ 0 w 300"/>
                  <a:gd name="T10" fmla="*/ 0 h 336"/>
                  <a:gd name="T11" fmla="*/ 300 w 300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0" h="336">
                    <a:moveTo>
                      <a:pt x="48" y="0"/>
                    </a:moveTo>
                    <a:cubicBezTo>
                      <a:pt x="90" y="29"/>
                      <a:pt x="204" y="99"/>
                      <a:pt x="300" y="174"/>
                    </a:cubicBezTo>
                    <a:cubicBezTo>
                      <a:pt x="153" y="252"/>
                      <a:pt x="62" y="302"/>
                      <a:pt x="0" y="336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44"/>
              <p:cNvSpPr>
                <a:spLocks/>
              </p:cNvSpPr>
              <p:nvPr/>
            </p:nvSpPr>
            <p:spPr bwMode="auto">
              <a:xfrm>
                <a:off x="3024" y="3222"/>
                <a:ext cx="286" cy="217"/>
              </a:xfrm>
              <a:custGeom>
                <a:avLst/>
                <a:gdLst>
                  <a:gd name="T0" fmla="*/ 3 w 286"/>
                  <a:gd name="T1" fmla="*/ 0 h 217"/>
                  <a:gd name="T2" fmla="*/ 0 w 286"/>
                  <a:gd name="T3" fmla="*/ 217 h 217"/>
                  <a:gd name="T4" fmla="*/ 286 w 286"/>
                  <a:gd name="T5" fmla="*/ 216 h 217"/>
                  <a:gd name="T6" fmla="*/ 0 60000 65536"/>
                  <a:gd name="T7" fmla="*/ 0 60000 65536"/>
                  <a:gd name="T8" fmla="*/ 0 60000 65536"/>
                  <a:gd name="T9" fmla="*/ 0 w 286"/>
                  <a:gd name="T10" fmla="*/ 0 h 217"/>
                  <a:gd name="T11" fmla="*/ 286 w 286"/>
                  <a:gd name="T12" fmla="*/ 217 h 2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" h="217">
                    <a:moveTo>
                      <a:pt x="3" y="0"/>
                    </a:moveTo>
                    <a:lnTo>
                      <a:pt x="0" y="217"/>
                    </a:lnTo>
                    <a:lnTo>
                      <a:pt x="286" y="21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50"/>
              <p:cNvSpPr>
                <a:spLocks/>
              </p:cNvSpPr>
              <p:nvPr/>
            </p:nvSpPr>
            <p:spPr bwMode="auto">
              <a:xfrm>
                <a:off x="3118" y="3226"/>
                <a:ext cx="194" cy="140"/>
              </a:xfrm>
              <a:custGeom>
                <a:avLst/>
                <a:gdLst>
                  <a:gd name="T0" fmla="*/ 0 w 194"/>
                  <a:gd name="T1" fmla="*/ 0 h 140"/>
                  <a:gd name="T2" fmla="*/ 2 w 194"/>
                  <a:gd name="T3" fmla="*/ 138 h 140"/>
                  <a:gd name="T4" fmla="*/ 194 w 194"/>
                  <a:gd name="T5" fmla="*/ 140 h 140"/>
                  <a:gd name="T6" fmla="*/ 0 60000 65536"/>
                  <a:gd name="T7" fmla="*/ 0 60000 65536"/>
                  <a:gd name="T8" fmla="*/ 0 60000 65536"/>
                  <a:gd name="T9" fmla="*/ 0 w 194"/>
                  <a:gd name="T10" fmla="*/ 0 h 140"/>
                  <a:gd name="T11" fmla="*/ 194 w 194"/>
                  <a:gd name="T12" fmla="*/ 140 h 1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4" h="140">
                    <a:moveTo>
                      <a:pt x="0" y="0"/>
                    </a:moveTo>
                    <a:lnTo>
                      <a:pt x="2" y="138"/>
                    </a:lnTo>
                    <a:lnTo>
                      <a:pt x="194" y="14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5638800" y="5181600"/>
            <a:ext cx="2667000" cy="1447800"/>
            <a:chOff x="5638800" y="5181600"/>
            <a:chExt cx="2667000" cy="1447800"/>
          </a:xfrm>
        </p:grpSpPr>
        <p:sp>
          <p:nvSpPr>
            <p:cNvPr id="3092" name="Rectangle 39"/>
            <p:cNvSpPr>
              <a:spLocks noChangeArrowheads="1"/>
            </p:cNvSpPr>
            <p:nvPr/>
          </p:nvSpPr>
          <p:spPr bwMode="auto">
            <a:xfrm>
              <a:off x="5638800" y="5181600"/>
              <a:ext cx="2667000" cy="1447800"/>
            </a:xfrm>
            <a:prstGeom prst="rect">
              <a:avLst/>
            </a:prstGeom>
            <a:solidFill>
              <a:schemeClr val="accent1"/>
            </a:solidFill>
            <a:ln w="57150" cmpd="thickThin">
              <a:solidFill>
                <a:srgbClr val="33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4" name="Object 67"/>
            <p:cNvGraphicFramePr>
              <a:graphicFrameLocks noChangeAspect="1"/>
            </p:cNvGraphicFramePr>
            <p:nvPr/>
          </p:nvGraphicFramePr>
          <p:xfrm>
            <a:off x="6110288" y="5410200"/>
            <a:ext cx="1647825" cy="1022350"/>
          </p:xfrm>
          <a:graphic>
            <a:graphicData uri="http://schemas.openxmlformats.org/presentationml/2006/ole">
              <p:oleObj spid="_x0000_s3074" name="Equation" r:id="rId8" imgW="736560" imgH="457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observations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217988" y="1752600"/>
            <a:ext cx="4800600" cy="685800"/>
            <a:chOff x="2736" y="1104"/>
            <a:chExt cx="3024" cy="432"/>
          </a:xfrm>
        </p:grpSpPr>
        <p:sp>
          <p:nvSpPr>
            <p:cNvPr id="4110" name="Rectangle 5"/>
            <p:cNvSpPr>
              <a:spLocks noChangeArrowheads="1"/>
            </p:cNvSpPr>
            <p:nvPr/>
          </p:nvSpPr>
          <p:spPr bwMode="auto">
            <a:xfrm>
              <a:off x="2736" y="1104"/>
              <a:ext cx="3024" cy="43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2770" y="1200"/>
            <a:ext cx="2957" cy="227"/>
          </p:xfrm>
          <a:graphic>
            <a:graphicData uri="http://schemas.openxmlformats.org/presentationml/2006/ole">
              <p:oleObj spid="_x0000_s4099" name="Equation" r:id="rId3" imgW="2361960" imgH="203040" progId="Equation.DSMT4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0" y="1905000"/>
            <a:ext cx="304800" cy="304800"/>
            <a:chOff x="2352" y="1200"/>
            <a:chExt cx="588" cy="336"/>
          </a:xfrm>
        </p:grpSpPr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2352" y="12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>
              <a:off x="2352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0"/>
            <p:cNvSpPr>
              <a:spLocks/>
            </p:cNvSpPr>
            <p:nvPr/>
          </p:nvSpPr>
          <p:spPr bwMode="auto">
            <a:xfrm>
              <a:off x="2640" y="1200"/>
              <a:ext cx="300" cy="336"/>
            </a:xfrm>
            <a:custGeom>
              <a:avLst/>
              <a:gdLst>
                <a:gd name="T0" fmla="*/ 48 w 300"/>
                <a:gd name="T1" fmla="*/ 0 h 336"/>
                <a:gd name="T2" fmla="*/ 300 w 300"/>
                <a:gd name="T3" fmla="*/ 174 h 336"/>
                <a:gd name="T4" fmla="*/ 0 w 300"/>
                <a:gd name="T5" fmla="*/ 336 h 336"/>
                <a:gd name="T6" fmla="*/ 0 60000 65536"/>
                <a:gd name="T7" fmla="*/ 0 60000 65536"/>
                <a:gd name="T8" fmla="*/ 0 60000 65536"/>
                <a:gd name="T9" fmla="*/ 0 w 300"/>
                <a:gd name="T10" fmla="*/ 0 h 336"/>
                <a:gd name="T11" fmla="*/ 300 w 3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336">
                  <a:moveTo>
                    <a:pt x="48" y="0"/>
                  </a:moveTo>
                  <a:cubicBezTo>
                    <a:pt x="90" y="29"/>
                    <a:pt x="204" y="99"/>
                    <a:pt x="300" y="174"/>
                  </a:cubicBezTo>
                  <a:cubicBezTo>
                    <a:pt x="153" y="252"/>
                    <a:pt x="62" y="302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1913" y="1752600"/>
            <a:ext cx="3519487" cy="685800"/>
            <a:chOff x="39" y="1104"/>
            <a:chExt cx="2217" cy="432"/>
          </a:xfrm>
        </p:grpSpPr>
        <p:sp>
          <p:nvSpPr>
            <p:cNvPr id="4106" name="Rectangle 12"/>
            <p:cNvSpPr>
              <a:spLocks noChangeArrowheads="1"/>
            </p:cNvSpPr>
            <p:nvPr/>
          </p:nvSpPr>
          <p:spPr bwMode="auto">
            <a:xfrm>
              <a:off x="39" y="1104"/>
              <a:ext cx="2217" cy="432"/>
            </a:xfrm>
            <a:prstGeom prst="rect">
              <a:avLst/>
            </a:prstGeom>
            <a:solidFill>
              <a:srgbClr val="333300"/>
            </a:solidFill>
            <a:ln w="57150" cmpd="thinThick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098" name="Object 13"/>
            <p:cNvGraphicFramePr>
              <a:graphicFrameLocks noChangeAspect="1"/>
            </p:cNvGraphicFramePr>
            <p:nvPr/>
          </p:nvGraphicFramePr>
          <p:xfrm>
            <a:off x="121" y="1208"/>
            <a:ext cx="2016" cy="206"/>
          </p:xfrm>
          <a:graphic>
            <a:graphicData uri="http://schemas.openxmlformats.org/presentationml/2006/ole">
              <p:oleObj spid="_x0000_s4098" name="Equation" r:id="rId4" imgW="1765080" imgH="203040" progId="Equation.DSMT4">
                <p:embed/>
              </p:oleObj>
            </a:graphicData>
          </a:graphic>
        </p:graphicFrame>
      </p:grp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441325" y="2784475"/>
            <a:ext cx="35972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The pairs (</a:t>
            </a:r>
            <a:r>
              <a:rPr lang="en-US" i="1"/>
              <a:t>x,y)</a:t>
            </a:r>
            <a:r>
              <a:rPr lang="en-US"/>
              <a:t> that  satisfy the equation </a:t>
            </a:r>
            <a:r>
              <a:rPr lang="en-US" i="1"/>
              <a:t>F(x,y)=0</a:t>
            </a:r>
            <a:r>
              <a:rPr lang="en-US"/>
              <a:t> lie on the 0-level curves of the function F.  </a:t>
            </a:r>
          </a:p>
          <a:p>
            <a:pPr algn="l"/>
            <a:endParaRPr lang="en-US"/>
          </a:p>
          <a:p>
            <a:pPr algn="l"/>
            <a:r>
              <a:rPr lang="en-US"/>
              <a:t>That is, they lie on the </a:t>
            </a:r>
            <a:r>
              <a:rPr lang="en-US">
                <a:solidFill>
                  <a:schemeClr val="hlink"/>
                </a:solidFill>
              </a:rPr>
              <a:t>intersection</a:t>
            </a:r>
            <a:r>
              <a:rPr lang="en-US"/>
              <a:t> of the graph of </a:t>
            </a:r>
            <a:r>
              <a:rPr lang="en-US" i="1"/>
              <a:t>F</a:t>
            </a:r>
            <a:r>
              <a:rPr lang="en-US"/>
              <a:t> and the horizontal plane </a:t>
            </a:r>
          </a:p>
          <a:p>
            <a:pPr algn="l"/>
            <a:r>
              <a:rPr lang="en-US" i="1"/>
              <a:t>z</a:t>
            </a:r>
            <a:r>
              <a:rPr lang="en-US"/>
              <a:t> = 0.  </a:t>
            </a:r>
          </a:p>
        </p:txBody>
      </p:sp>
      <p:pic>
        <p:nvPicPr>
          <p:cNvPr id="118812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743200"/>
            <a:ext cx="4095750" cy="3790950"/>
          </a:xfrm>
          <a:prstGeom prst="rect">
            <a:avLst/>
          </a:prstGeom>
          <a:noFill/>
          <a:ln w="57150" cmpd="thinThick" algn="ctr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8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8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8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Taking a “piece”</a:t>
            </a: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5334000" y="1524000"/>
            <a:ext cx="3159125" cy="514350"/>
          </a:xfrm>
          <a:prstGeom prst="rect">
            <a:avLst/>
          </a:prstGeom>
          <a:solidFill>
            <a:schemeClr val="hlink"/>
          </a:solidFill>
          <a:ln w="57150" cmpd="thickThin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The 0-level curves of F.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5181600" y="5105400"/>
            <a:ext cx="3140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Though the points on the 0-level curves of F do not form a function, portions of them do.</a:t>
            </a:r>
          </a:p>
        </p:txBody>
      </p:sp>
      <p:pic>
        <p:nvPicPr>
          <p:cNvPr id="115733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4413"/>
            <a:ext cx="2741613" cy="2741612"/>
          </a:xfrm>
          <a:prstGeom prst="rect">
            <a:avLst/>
          </a:prstGeom>
          <a:noFill/>
          <a:ln w="57150" cmpd="thinThick" algn="ctr">
            <a:solidFill>
              <a:schemeClr val="folHlink"/>
            </a:solidFill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391400" y="2905125"/>
            <a:ext cx="384175" cy="55563"/>
            <a:chOff x="4656" y="1830"/>
            <a:chExt cx="242" cy="35"/>
          </a:xfrm>
        </p:grpSpPr>
        <p:sp>
          <p:nvSpPr>
            <p:cNvPr id="11273" name="Freeform 12"/>
            <p:cNvSpPr>
              <a:spLocks/>
            </p:cNvSpPr>
            <p:nvPr/>
          </p:nvSpPr>
          <p:spPr bwMode="auto">
            <a:xfrm>
              <a:off x="4656" y="1836"/>
              <a:ext cx="242" cy="28"/>
            </a:xfrm>
            <a:custGeom>
              <a:avLst/>
              <a:gdLst>
                <a:gd name="T0" fmla="*/ 0 w 242"/>
                <a:gd name="T1" fmla="*/ 0 h 28"/>
                <a:gd name="T2" fmla="*/ 104 w 242"/>
                <a:gd name="T3" fmla="*/ 12 h 28"/>
                <a:gd name="T4" fmla="*/ 180 w 242"/>
                <a:gd name="T5" fmla="*/ 22 h 28"/>
                <a:gd name="T6" fmla="*/ 242 w 242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"/>
                <a:gd name="T13" fmla="*/ 0 h 28"/>
                <a:gd name="T14" fmla="*/ 242 w 242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" h="28">
                  <a:moveTo>
                    <a:pt x="0" y="0"/>
                  </a:moveTo>
                  <a:cubicBezTo>
                    <a:pt x="17" y="2"/>
                    <a:pt x="74" y="8"/>
                    <a:pt x="104" y="12"/>
                  </a:cubicBezTo>
                  <a:cubicBezTo>
                    <a:pt x="134" y="16"/>
                    <a:pt x="157" y="19"/>
                    <a:pt x="180" y="22"/>
                  </a:cubicBezTo>
                  <a:cubicBezTo>
                    <a:pt x="203" y="25"/>
                    <a:pt x="229" y="27"/>
                    <a:pt x="242" y="28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Oval 19"/>
            <p:cNvSpPr>
              <a:spLocks noChangeArrowheads="1"/>
            </p:cNvSpPr>
            <p:nvPr/>
          </p:nvSpPr>
          <p:spPr bwMode="auto">
            <a:xfrm>
              <a:off x="4762" y="1830"/>
              <a:ext cx="35" cy="3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7391400" y="2673350"/>
            <a:ext cx="384175" cy="40005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573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3790950" cy="3790950"/>
          </a:xfrm>
          <a:prstGeom prst="rect">
            <a:avLst/>
          </a:prstGeom>
          <a:noFill/>
          <a:ln w="57150" cmpd="thinThick" algn="ctr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 animBg="1"/>
      <p:bldP spid="115729" grpId="0"/>
      <p:bldP spid="1157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Summing up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Solving an equation in 2 variables for one of the variables is equivalent to finding the “zeros” of a function from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ym typeface="Mathematica7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Mathematica7" pitchFamily="2" charset="2"/>
              </a:rPr>
              <a:t>Such an equation will “typically” have infinitely many solutions.  In “nice” cases, the solution will be a function from</a:t>
            </a:r>
            <a:endParaRPr lang="en-US" baseline="30000" dirty="0" smtClean="0">
              <a:sym typeface="Mathematica7" pitchFamily="2" charset="2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898900" y="3416300"/>
          <a:ext cx="1497013" cy="438150"/>
        </p:xfrm>
        <a:graphic>
          <a:graphicData uri="http://schemas.openxmlformats.org/presentationml/2006/ole">
            <p:oleObj spid="_x0000_s5122" name="Equation" r:id="rId3" imgW="736560" imgH="215640" progId="Equation.DSMT4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887788" y="5562600"/>
          <a:ext cx="1368425" cy="412750"/>
        </p:xfrm>
        <a:graphic>
          <a:graphicData uri="http://schemas.openxmlformats.org/presentationml/2006/ole">
            <p:oleObj spid="_x0000_s5123" name="Equation" r:id="rId4" imgW="672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More observations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previous diagrams show that, in general, the 0-level curves are not the graph of a function.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But, even so, portions of them may be.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Indeed, if the function F is “well-behaved,” we can hope to find a solution function in the neighborhood of a single known solution.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Well-behaved  in this case means differentiable (locally planar).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4">
      <a:dk1>
        <a:srgbClr val="008080"/>
      </a:dk1>
      <a:lt1>
        <a:srgbClr val="FFFFFF"/>
      </a:lt1>
      <a:dk2>
        <a:srgbClr val="2F978D"/>
      </a:dk2>
      <a:lt2>
        <a:srgbClr val="FFFFFF"/>
      </a:lt2>
      <a:accent1>
        <a:srgbClr val="0099FF"/>
      </a:accent1>
      <a:accent2>
        <a:srgbClr val="009999"/>
      </a:accent2>
      <a:accent3>
        <a:srgbClr val="ADC9C5"/>
      </a:accent3>
      <a:accent4>
        <a:srgbClr val="DADADA"/>
      </a:accent4>
      <a:accent5>
        <a:srgbClr val="AACAFF"/>
      </a:accent5>
      <a:accent6>
        <a:srgbClr val="008A8A"/>
      </a:accent6>
      <a:hlink>
        <a:srgbClr val="FFFFCC"/>
      </a:hlink>
      <a:folHlink>
        <a:srgbClr val="70CAC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3066</TotalTime>
  <Words>533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Custom Design</vt:lpstr>
      <vt:lpstr>Pixel</vt:lpstr>
      <vt:lpstr>Equation</vt:lpstr>
      <vt:lpstr>The Implicit Function Theorem---Part 1</vt:lpstr>
      <vt:lpstr>Solving Systems of Equations</vt:lpstr>
      <vt:lpstr>Slide 3</vt:lpstr>
      <vt:lpstr>For now…..Equations in two variables:  Can we solve for one variable in terms of the other?</vt:lpstr>
      <vt:lpstr>Some observations</vt:lpstr>
      <vt:lpstr>Further observations</vt:lpstr>
      <vt:lpstr>Taking a “piece”</vt:lpstr>
      <vt:lpstr>Summing up</vt:lpstr>
      <vt:lpstr>More observations</vt:lpstr>
      <vt:lpstr>Slide 10</vt:lpstr>
      <vt:lpstr>Slide 11</vt:lpstr>
      <vt:lpstr>If the contour is vertical. . .</vt:lpstr>
      <vt:lpstr>Other difficult places:  “Crossings”</vt:lpstr>
      <vt:lpstr>If the 0-level curve looks like an x. . .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Zeroing in on the Implicit Function Theorem</dc:title>
  <dc:creator>Library and Information Services</dc:creator>
  <cp:lastModifiedBy>Library and Information Services</cp:lastModifiedBy>
  <cp:revision>358</cp:revision>
  <dcterms:created xsi:type="dcterms:W3CDTF">2005-10-11T14:38:32Z</dcterms:created>
  <dcterms:modified xsi:type="dcterms:W3CDTF">2009-09-04T13:32:14Z</dcterms:modified>
</cp:coreProperties>
</file>