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329" r:id="rId2"/>
    <p:sldId id="283" r:id="rId3"/>
    <p:sldId id="295" r:id="rId4"/>
    <p:sldId id="328" r:id="rId5"/>
    <p:sldId id="293" r:id="rId6"/>
    <p:sldId id="316" r:id="rId7"/>
    <p:sldId id="302" r:id="rId8"/>
    <p:sldId id="304" r:id="rId9"/>
    <p:sldId id="278" r:id="rId10"/>
    <p:sldId id="265" r:id="rId11"/>
    <p:sldId id="310" r:id="rId12"/>
    <p:sldId id="325" r:id="rId13"/>
  </p:sldIdLst>
  <p:sldSz cx="9144000" cy="6858000" type="screen4x3"/>
  <p:notesSz cx="6997700" cy="9271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CC"/>
    <a:srgbClr val="66FF99"/>
    <a:srgbClr val="009900"/>
    <a:srgbClr val="CC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4" autoAdjust="0"/>
    <p:restoredTop sz="66971" autoAdjust="0"/>
  </p:normalViewPr>
  <p:slideViewPr>
    <p:cSldViewPr snapToObjects="1">
      <p:cViewPr varScale="1">
        <p:scale>
          <a:sx n="49" d="100"/>
          <a:sy n="49" d="100"/>
        </p:scale>
        <p:origin x="-90"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1272"/>
    </p:cViewPr>
  </p:notesTextViewPr>
  <p:sorterViewPr>
    <p:cViewPr>
      <p:scale>
        <a:sx n="59" d="100"/>
        <a:sy n="5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1440" tIns="45720" rIns="91440" bIns="45720" rtlCol="0"/>
          <a:lstStyle>
            <a:lvl1pPr algn="r">
              <a:defRPr sz="1200"/>
            </a:lvl1pPr>
          </a:lstStyle>
          <a:p>
            <a:fld id="{0147DD66-39FB-4E83-9605-6F84FA674E82}" type="datetimeFigureOut">
              <a:rPr lang="en-US" smtClean="0"/>
              <a:pPr/>
              <a:t>8/5/2014</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63"/>
            <a:ext cx="303212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1440" tIns="45720" rIns="91440" bIns="45720" rtlCol="0" anchor="b"/>
          <a:lstStyle>
            <a:lvl1pPr algn="r">
              <a:defRPr sz="1200"/>
            </a:lvl1pPr>
          </a:lstStyle>
          <a:p>
            <a:fld id="{9CA8DD70-7EEA-4739-AE6C-0B629BAAFB15}" type="slidenum">
              <a:rPr lang="en-US" smtClean="0"/>
              <a:pPr/>
              <a:t>‹#›</a:t>
            </a:fld>
            <a:endParaRPr lang="en-US"/>
          </a:p>
        </p:txBody>
      </p:sp>
    </p:spTree>
    <p:extLst>
      <p:ext uri="{BB962C8B-B14F-4D97-AF65-F5344CB8AC3E}">
        <p14:creationId xmlns:p14="http://schemas.microsoft.com/office/powerpoint/2010/main" val="3974131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 pedagogical strategy in which students are led to develop mathematical concepts and discover mathematical connections for themselves.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a:t>
            </a:r>
            <a:r>
              <a:rPr lang="en-US" sz="1200" baseline="0" dirty="0" smtClean="0"/>
              <a:t> an IBL class, we </a:t>
            </a:r>
            <a:r>
              <a:rPr lang="en-US" sz="1200" b="1" dirty="0" smtClean="0">
                <a:effectLst>
                  <a:outerShdw blurRad="38100" dist="38100" dir="2700000" algn="tl">
                    <a:srgbClr val="000000">
                      <a:alpha val="43137"/>
                    </a:srgbClr>
                  </a:outerShdw>
                </a:effectLst>
              </a:rPr>
              <a:t>collectively</a:t>
            </a:r>
            <a:r>
              <a:rPr lang="en-US" sz="1200" dirty="0" smtClean="0"/>
              <a:t> develop the cognitive tools and structures necessary for </a:t>
            </a:r>
            <a:r>
              <a:rPr lang="en-US" sz="1200" b="1" dirty="0" smtClean="0">
                <a:effectLst>
                  <a:outerShdw blurRad="38100" dist="38100" dir="2700000" algn="tl">
                    <a:srgbClr val="000000">
                      <a:alpha val="43137"/>
                    </a:srgbClr>
                  </a:outerShdw>
                </a:effectLst>
              </a:rPr>
              <a:t>individually</a:t>
            </a:r>
            <a:r>
              <a:rPr lang="en-US" sz="1200" dirty="0" smtClean="0"/>
              <a:t> making sense of the mathematical content.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1</a:t>
            </a:fld>
            <a:endParaRPr lang="en-US"/>
          </a:p>
        </p:txBody>
      </p:sp>
    </p:spTree>
    <p:extLst>
      <p:ext uri="{BB962C8B-B14F-4D97-AF65-F5344CB8AC3E}">
        <p14:creationId xmlns:p14="http://schemas.microsoft.com/office/powerpoint/2010/main" val="2973680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a:t>
            </a:r>
            <a:r>
              <a:rPr lang="en-US" dirty="0" err="1" smtClean="0"/>
              <a:t>Bressoud</a:t>
            </a:r>
            <a:r>
              <a:rPr lang="en-US" dirty="0" smtClean="0"/>
              <a:t> </a:t>
            </a:r>
            <a:r>
              <a:rPr lang="en-US" dirty="0" smtClean="0"/>
              <a:t>writes</a:t>
            </a:r>
            <a:r>
              <a:rPr lang="en-US" baseline="0" dirty="0" smtClean="0"/>
              <a:t> an MAA column called </a:t>
            </a:r>
            <a:r>
              <a:rPr lang="en-US" b="1" baseline="0" dirty="0" smtClean="0"/>
              <a:t>Launchings</a:t>
            </a:r>
            <a:r>
              <a:rPr lang="en-US" b="0" baseline="0" dirty="0" smtClean="0"/>
              <a:t>. Two of his columns were </a:t>
            </a:r>
            <a:r>
              <a:rPr lang="en-US" baseline="0" dirty="0" smtClean="0"/>
              <a:t>titled </a:t>
            </a:r>
            <a:r>
              <a:rPr lang="en-US" baseline="0" dirty="0" smtClean="0"/>
              <a:t>“The Worst Way to Teach” and “The Best Way to Learn.”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said that “lecturing is that it is an efficient means of conveying a large amount of information, and it can be inspiring. Most instructors expect that students will do the mathematics back in their rooms as they go over the lecture notes. The unfortunate fact is that few students know how to engage mathematics on their own. As Uri </a:t>
            </a:r>
            <a:r>
              <a:rPr lang="en-US" dirty="0" err="1" smtClean="0"/>
              <a:t>Triesman</a:t>
            </a:r>
            <a:r>
              <a:rPr lang="en-US" dirty="0" smtClean="0"/>
              <a:t> famously observed and documented back in the 1970s, most mathematics students do not know what they do not know, nor how to begin to overcome this deficit. The most effective way for them to discover the gaps in their own knowledge is to discuss the mathematics with their peers who also are struggling to put the pieces together.” Research shows that “class time is better spent helping students learn how to engage the subject by making them active participants than in simply communicating information.”</a:t>
            </a:r>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200" b="1" dirty="0" smtClean="0"/>
              <a:t>Courses at different levels </a:t>
            </a:r>
            <a:r>
              <a:rPr lang="en-US" sz="1200" dirty="0" smtClean="0"/>
              <a:t>from math for elementary teachers to upper level courses for math majors.  </a:t>
            </a:r>
          </a:p>
          <a:p>
            <a:endParaRPr lang="en-US" dirty="0" smtClean="0"/>
          </a:p>
        </p:txBody>
      </p:sp>
      <p:sp>
        <p:nvSpPr>
          <p:cNvPr id="4" name="Slide Number Placeholder 3"/>
          <p:cNvSpPr>
            <a:spLocks noGrp="1"/>
          </p:cNvSpPr>
          <p:nvPr>
            <p:ph type="sldNum" sz="quarter" idx="10"/>
          </p:nvPr>
        </p:nvSpPr>
        <p:spPr/>
        <p:txBody>
          <a:bodyPr/>
          <a:lstStyle/>
          <a:p>
            <a:fld id="{9CA8DD70-7EEA-4739-AE6C-0B629BAAFB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IBL courses produced higher cognitive gains, including understanding of mathematical concepts and improved thinking and problem-solving skills; higher affective gains, including increased confidence, improved attitude, and greater persistence; and higher social gains, including ability to collaborate and explain mathematical ideas to others.</a:t>
            </a:r>
          </a:p>
          <a:p>
            <a:endParaRPr lang="en-US" dirty="0" smtClean="0"/>
          </a:p>
          <a:p>
            <a:r>
              <a:rPr lang="en-US" dirty="0" smtClean="0"/>
              <a:t> </a:t>
            </a:r>
            <a:r>
              <a:rPr lang="en-US" dirty="0" err="1" smtClean="0"/>
              <a:t>Laursen</a:t>
            </a:r>
            <a:r>
              <a:rPr lang="en-US" dirty="0" smtClean="0"/>
              <a:t> also found that the percentage of time that the instructor spent on student-centered activities was the single best predictor of student gains.</a:t>
            </a:r>
            <a:br>
              <a:rPr lang="en-US" dirty="0" smtClean="0"/>
            </a:br>
            <a:endParaRPr lang="en-US" dirty="0" smtClean="0"/>
          </a:p>
          <a:p>
            <a:r>
              <a:rPr lang="en-US" dirty="0" smtClean="0"/>
              <a:t>The strongest gains were observed among women and students with weak prior achievement. These gains appeared not just in the IBL class but also continued through subsequent required mathematics courses, whether or not they were taught using IBL. This happened without decreasing the achievement levels of men and students with strong prior achievement. </a:t>
            </a:r>
          </a:p>
          <a:p>
            <a:pPr>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carefully crafted materials that engage “students in sense-making activities, . . . tasks requiring them to solve problems, conjecture, experiment, explore, create, and communicate” mathematical ideas.</a:t>
            </a:r>
          </a:p>
          <a:p>
            <a:r>
              <a:rPr lang="en-US" dirty="0" smtClean="0"/>
              <a:t>Substantial class time is spent in discussing the mathematical insights of the students.</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2</a:t>
            </a:fld>
            <a:endParaRPr lang="en-US"/>
          </a:p>
        </p:txBody>
      </p:sp>
    </p:spTree>
    <p:extLst>
      <p:ext uri="{BB962C8B-B14F-4D97-AF65-F5344CB8AC3E}">
        <p14:creationId xmlns:p14="http://schemas.microsoft.com/office/powerpoint/2010/main" val="1632737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b="1" dirty="0" smtClean="0"/>
              <a:t>It is not what </a:t>
            </a:r>
            <a:r>
              <a:rPr lang="en-US" b="1" i="1" dirty="0" smtClean="0"/>
              <a:t>I</a:t>
            </a:r>
            <a:r>
              <a:rPr lang="en-US" b="1" dirty="0" smtClean="0"/>
              <a:t> do, but what happens to </a:t>
            </a:r>
            <a:r>
              <a:rPr lang="en-US" b="1" i="1" dirty="0" smtClean="0"/>
              <a:t>my</a:t>
            </a:r>
            <a:r>
              <a:rPr lang="en-US" b="1" dirty="0" smtClean="0"/>
              <a:t> </a:t>
            </a:r>
            <a:r>
              <a:rPr lang="en-US" b="1" i="1" dirty="0" smtClean="0"/>
              <a:t>students</a:t>
            </a:r>
            <a:r>
              <a:rPr lang="en-US" b="1" dirty="0" smtClean="0"/>
              <a:t> that is important.</a:t>
            </a:r>
          </a:p>
          <a:p>
            <a:pPr marL="0" indent="0"/>
            <a:endParaRPr lang="en-US" b="1" dirty="0" smtClean="0"/>
          </a:p>
          <a:p>
            <a:pPr marL="0" indent="0">
              <a:buNone/>
            </a:pPr>
            <a:r>
              <a:rPr lang="en-US" dirty="0" smtClean="0"/>
              <a:t>I have found that when I can devise a good way to substitute something that the students do for something that I have previously tried to do for them, it is always a good idea.</a:t>
            </a:r>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Getting</a:t>
            </a:r>
            <a:r>
              <a:rPr lang="en-US" baseline="0" dirty="0" smtClean="0"/>
              <a:t> into our students’ heads: </a:t>
            </a:r>
          </a:p>
          <a:p>
            <a:pPr marL="171450" lvl="0" indent="-171450">
              <a:buFont typeface="Arial" panose="020B0604020202020204" pitchFamily="34" charset="0"/>
              <a:buChar char="•"/>
            </a:pPr>
            <a:r>
              <a:rPr lang="en-US" baseline="0" dirty="0" smtClean="0"/>
              <a:t>How do they learn mathematics?</a:t>
            </a:r>
          </a:p>
          <a:p>
            <a:pPr marL="171450" lvl="0" indent="-171450">
              <a:buFont typeface="Arial" panose="020B0604020202020204" pitchFamily="34" charset="0"/>
              <a:buChar char="•"/>
            </a:pPr>
            <a:r>
              <a:rPr lang="en-US" baseline="0" dirty="0" smtClean="0"/>
              <a:t>And, thinking cognitively, what do they need to learn mathematics?</a:t>
            </a:r>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4</a:t>
            </a:fld>
            <a:endParaRPr lang="en-US"/>
          </a:p>
        </p:txBody>
      </p:sp>
    </p:spTree>
    <p:extLst>
      <p:ext uri="{BB962C8B-B14F-4D97-AF65-F5344CB8AC3E}">
        <p14:creationId xmlns:p14="http://schemas.microsoft.com/office/powerpoint/2010/main" val="252546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Getting into our own</a:t>
            </a:r>
            <a:r>
              <a:rPr lang="en-US" baseline="0" dirty="0" smtClean="0"/>
              <a:t> </a:t>
            </a:r>
            <a:r>
              <a:rPr lang="en-US" dirty="0" smtClean="0"/>
              <a:t>heads:  This is perhaps the crucial question, but in some weird and subtle</a:t>
            </a:r>
            <a:r>
              <a:rPr lang="en-US" baseline="0" dirty="0" smtClean="0"/>
              <a:t> ways, it is harder for us than figuring out how our students think and learn.  </a:t>
            </a: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5</a:t>
            </a:fld>
            <a:endParaRPr lang="en-US"/>
          </a:p>
        </p:txBody>
      </p:sp>
    </p:spTree>
    <p:extLst>
      <p:ext uri="{BB962C8B-B14F-4D97-AF65-F5344CB8AC3E}">
        <p14:creationId xmlns:p14="http://schemas.microsoft.com/office/powerpoint/2010/main" val="316924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screams</a:t>
            </a:r>
            <a:r>
              <a:rPr lang="en-US" baseline="0" dirty="0" smtClean="0"/>
              <a:t> culture like inside jokes that only those immersed in the culture will understand.  </a:t>
            </a:r>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6</a:t>
            </a:fld>
            <a:endParaRPr lang="en-US"/>
          </a:p>
        </p:txBody>
      </p:sp>
    </p:spTree>
    <p:extLst>
      <p:ext uri="{BB962C8B-B14F-4D97-AF65-F5344CB8AC3E}">
        <p14:creationId xmlns:p14="http://schemas.microsoft.com/office/powerpoint/2010/main" val="1841003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lnSpc>
                <a:spcPct val="90000"/>
              </a:lnSpc>
              <a:spcAft>
                <a:spcPts val="0"/>
              </a:spcAft>
              <a:defRPr/>
            </a:pPr>
            <a:r>
              <a:rPr lang="en-US" dirty="0" smtClean="0"/>
              <a:t>We hold </a:t>
            </a:r>
            <a:r>
              <a:rPr lang="en-US" dirty="0" smtClean="0">
                <a:solidFill>
                  <a:schemeClr val="tx2">
                    <a:lumMod val="50000"/>
                  </a:schemeClr>
                </a:solidFill>
              </a:rPr>
              <a:t>presuppositions and assumptions </a:t>
            </a:r>
            <a:r>
              <a:rPr lang="en-US" dirty="0" smtClean="0"/>
              <a:t>that may not be shared by someone new to mathematical culture.</a:t>
            </a:r>
            <a:br>
              <a:rPr lang="en-US" dirty="0" smtClean="0"/>
            </a:br>
            <a:endParaRPr lang="en-US" dirty="0" smtClean="0"/>
          </a:p>
          <a:p>
            <a:pPr fontAlgn="auto">
              <a:lnSpc>
                <a:spcPct val="90000"/>
              </a:lnSpc>
              <a:spcAft>
                <a:spcPts val="0"/>
              </a:spcAft>
              <a:defRPr/>
            </a:pPr>
            <a:r>
              <a:rPr lang="en-US" dirty="0" smtClean="0"/>
              <a:t>We have </a:t>
            </a:r>
            <a:r>
              <a:rPr lang="en-US" dirty="0" smtClean="0">
                <a:solidFill>
                  <a:schemeClr val="tx2">
                    <a:lumMod val="50000"/>
                  </a:schemeClr>
                </a:solidFill>
              </a:rPr>
              <a:t>skills and practices </a:t>
            </a:r>
            <a:r>
              <a:rPr lang="en-US" dirty="0" smtClean="0"/>
              <a:t>that make it easier to function in our mathematical culture.</a:t>
            </a:r>
          </a:p>
          <a:p>
            <a:pPr fontAlgn="auto">
              <a:lnSpc>
                <a:spcPct val="90000"/>
              </a:lnSpc>
              <a:spcAft>
                <a:spcPts val="0"/>
              </a:spcAft>
              <a:defRPr/>
            </a:pPr>
            <a:endParaRPr lang="en-US" dirty="0" smtClean="0"/>
          </a:p>
        </p:txBody>
      </p:sp>
      <p:sp>
        <p:nvSpPr>
          <p:cNvPr id="4" name="Slide Number Placeholder 3"/>
          <p:cNvSpPr>
            <a:spLocks noGrp="1"/>
          </p:cNvSpPr>
          <p:nvPr>
            <p:ph type="sldNum" sz="quarter" idx="10"/>
          </p:nvPr>
        </p:nvSpPr>
        <p:spPr/>
        <p:txBody>
          <a:bodyPr/>
          <a:lstStyle/>
          <a:p>
            <a:fld id="{9CA8DD70-7EEA-4739-AE6C-0B629BAAFB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sym typeface="Symbol" pitchFamily="18" charset="2"/>
              </a:rPr>
              <a:t>Our students  (and most of the rest of the world!) think that the sole purpose of proof is to establish the truth of something.  But sometimes proofs help us understand connections between mathematical ideas. </a:t>
            </a:r>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8</a:t>
            </a:fld>
            <a:endParaRPr lang="en-US"/>
          </a:p>
        </p:txBody>
      </p:sp>
    </p:spTree>
    <p:extLst>
      <p:ext uri="{BB962C8B-B14F-4D97-AF65-F5344CB8AC3E}">
        <p14:creationId xmlns:p14="http://schemas.microsoft.com/office/powerpoint/2010/main" val="144572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We know where to </a:t>
            </a:r>
            <a:r>
              <a:rPr lang="en-US" sz="1200" dirty="0" smtClean="0">
                <a:solidFill>
                  <a:schemeClr val="tx2">
                    <a:lumMod val="50000"/>
                  </a:schemeClr>
                </a:solidFill>
              </a:rPr>
              <a:t>focus our attention </a:t>
            </a:r>
            <a:r>
              <a:rPr lang="en-US" sz="1200" dirty="0" smtClean="0"/>
              <a:t>and what can be safely ignored.   And it is sometimes difficult</a:t>
            </a:r>
            <a:r>
              <a:rPr lang="en-US" sz="1200" baseline="0" dirty="0" smtClean="0"/>
              <a:t> for us to really comprehend how difficult this is.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CA8DD70-7EEA-4739-AE6C-0B629BAAFB15}" type="slidenum">
              <a:rPr lang="en-US" smtClean="0"/>
              <a:pPr/>
              <a:t>9</a:t>
            </a:fld>
            <a:endParaRPr lang="en-US"/>
          </a:p>
        </p:txBody>
      </p:sp>
    </p:spTree>
    <p:extLst>
      <p:ext uri="{BB962C8B-B14F-4D97-AF65-F5344CB8AC3E}">
        <p14:creationId xmlns:p14="http://schemas.microsoft.com/office/powerpoint/2010/main" val="1520764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A468FB-9453-492E-86E4-76C4BBF9159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EB5CB9-F00B-4D4B-AE80-EAA6C4FADA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5B48FD-EAD2-4E77-91FE-544018721B3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C3AFA5FC-222B-41B3-8253-8409DEF1B0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62936F-55C1-4FE9-A582-6AD0A039B3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3EBC64-733C-4FF7-B7FE-E021C80D95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D6F59E-CBBF-4395-B357-6B71424F820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759CC0-4D2B-4034-804A-FB8BD34F90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BD84A0-0F82-4508-9459-F213F79759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F5EA977-D9A7-48B0-A54B-C0C8F567316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3ED03F-D25F-4274-8C8B-A7BAF8ADF74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DD3CAB-518B-4B53-9CCE-60B5B9424E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09D59DC-A553-4944-AA16-260F2802ED58}" type="slidenum">
              <a:rPr lang="en-US"/>
              <a:pPr/>
              <a:t>‹#›</a:t>
            </a:fld>
            <a:endParaRPr lang="en-US"/>
          </a:p>
        </p:txBody>
      </p:sp>
      <p:sp>
        <p:nvSpPr>
          <p:cNvPr id="1031" name="Rectangle 7"/>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2" name="Rectangle 8"/>
          <p:cNvSpPr>
            <a:spLocks noChangeArrowheads="1"/>
          </p:cNvSpPr>
          <p:nvPr/>
        </p:nvSpPr>
        <p:spPr bwMode="auto">
          <a:xfrm>
            <a:off x="247650" y="247650"/>
            <a:ext cx="8667750" cy="6381750"/>
          </a:xfrm>
          <a:prstGeom prst="rect">
            <a:avLst/>
          </a:prstGeom>
          <a:solidFill>
            <a:schemeClr val="bg1"/>
          </a:solidFill>
          <a:ln w="57150">
            <a:solidFill>
              <a:schemeClr val="accent1"/>
            </a:solidFill>
            <a:miter lim="800000"/>
            <a:headEnd/>
            <a:tailEnd/>
          </a:ln>
          <a:effectLst/>
        </p:spPr>
        <p:txBody>
          <a:bodyPr wrap="none" anchor="ctr"/>
          <a:lstStyle/>
          <a:p>
            <a:endParaRPr lang="en-US"/>
          </a:p>
        </p:txBody>
      </p:sp>
      <p:sp>
        <p:nvSpPr>
          <p:cNvPr id="1033" name="Rectangle 9"/>
          <p:cNvSpPr>
            <a:spLocks noChangeArrowheads="1"/>
          </p:cNvSpPr>
          <p:nvPr/>
        </p:nvSpPr>
        <p:spPr bwMode="auto">
          <a:xfrm>
            <a:off x="381000" y="381000"/>
            <a:ext cx="8382000" cy="6096000"/>
          </a:xfrm>
          <a:prstGeom prst="rect">
            <a:avLst/>
          </a:prstGeom>
          <a:noFill/>
          <a:ln w="57150">
            <a:solidFill>
              <a:schemeClr val="accent1"/>
            </a:solid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143000"/>
          </a:xfrm>
        </p:spPr>
        <p:txBody>
          <a:bodyPr/>
          <a:lstStyle/>
          <a:p>
            <a:r>
              <a:rPr lang="en-US" sz="7200" dirty="0" smtClean="0"/>
              <a:t>What is IBL? </a:t>
            </a:r>
            <a:endParaRPr lang="en-US" sz="7200" dirty="0"/>
          </a:p>
        </p:txBody>
      </p:sp>
    </p:spTree>
    <p:extLst>
      <p:ext uri="{BB962C8B-B14F-4D97-AF65-F5344CB8AC3E}">
        <p14:creationId xmlns:p14="http://schemas.microsoft.com/office/powerpoint/2010/main" val="2049364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89" name="Group 29"/>
          <p:cNvGrpSpPr>
            <a:grpSpLocks/>
          </p:cNvGrpSpPr>
          <p:nvPr/>
        </p:nvGrpSpPr>
        <p:grpSpPr bwMode="auto">
          <a:xfrm>
            <a:off x="1219200" y="914400"/>
            <a:ext cx="6477000" cy="5029200"/>
            <a:chOff x="768" y="336"/>
            <a:chExt cx="4080" cy="3168"/>
          </a:xfrm>
        </p:grpSpPr>
        <p:graphicFrame>
          <p:nvGraphicFramePr>
            <p:cNvPr id="15362" name="Object 2"/>
            <p:cNvGraphicFramePr>
              <a:graphicFrameLocks noChangeAspect="1"/>
            </p:cNvGraphicFramePr>
            <p:nvPr/>
          </p:nvGraphicFramePr>
          <p:xfrm>
            <a:off x="1632" y="1632"/>
            <a:ext cx="2524" cy="1800"/>
          </p:xfrm>
          <a:graphic>
            <a:graphicData uri="http://schemas.openxmlformats.org/presentationml/2006/ole">
              <mc:AlternateContent xmlns:mc="http://schemas.openxmlformats.org/markup-compatibility/2006">
                <mc:Choice xmlns:v="urn:schemas-microsoft-com:vml" Requires="v">
                  <p:oleObj spid="_x0000_s15396" name="Clip" r:id="rId4" imgW="4006800" imgH="2856960" progId="">
                    <p:embed/>
                  </p:oleObj>
                </mc:Choice>
                <mc:Fallback>
                  <p:oleObj name="Clip" r:id="rId4" imgW="4006800" imgH="285696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2" y="1632"/>
                          <a:ext cx="2524" cy="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80" name="AutoShape 20"/>
            <p:cNvSpPr>
              <a:spLocks noChangeArrowheads="1"/>
            </p:cNvSpPr>
            <p:nvPr/>
          </p:nvSpPr>
          <p:spPr bwMode="auto">
            <a:xfrm>
              <a:off x="1200" y="336"/>
              <a:ext cx="1440" cy="1200"/>
            </a:xfrm>
            <a:prstGeom prst="cloudCallout">
              <a:avLst>
                <a:gd name="adj1" fmla="val 68333"/>
                <a:gd name="adj2" fmla="val 73167"/>
              </a:avLst>
            </a:prstGeom>
            <a:solidFill>
              <a:schemeClr val="accent1"/>
            </a:solidFill>
            <a:ln w="9525">
              <a:solidFill>
                <a:schemeClr val="tx1"/>
              </a:solidFill>
              <a:round/>
              <a:headEnd/>
              <a:tailEnd/>
            </a:ln>
            <a:effectLst/>
          </p:spPr>
          <p:txBody>
            <a:bodyPr wrap="none" anchor="ctr"/>
            <a:lstStyle/>
            <a:p>
              <a:pPr algn="ctr"/>
              <a:endParaRPr lang="en-US"/>
            </a:p>
          </p:txBody>
        </p:sp>
        <p:sp>
          <p:nvSpPr>
            <p:cNvPr id="15382" name="AutoShape 22"/>
            <p:cNvSpPr>
              <a:spLocks noChangeArrowheads="1"/>
            </p:cNvSpPr>
            <p:nvPr/>
          </p:nvSpPr>
          <p:spPr bwMode="auto">
            <a:xfrm>
              <a:off x="1296" y="1728"/>
              <a:ext cx="528" cy="480"/>
            </a:xfrm>
            <a:prstGeom prst="cloudCallout">
              <a:avLst>
                <a:gd name="adj1" fmla="val 122157"/>
                <a:gd name="adj2" fmla="val 82500"/>
              </a:avLst>
            </a:prstGeom>
            <a:solidFill>
              <a:schemeClr val="accent1"/>
            </a:solidFill>
            <a:ln w="9525">
              <a:solidFill>
                <a:schemeClr val="tx1"/>
              </a:solidFill>
              <a:round/>
              <a:headEnd/>
              <a:tailEnd/>
            </a:ln>
            <a:effectLst/>
          </p:spPr>
          <p:txBody>
            <a:bodyPr wrap="none" anchor="ctr"/>
            <a:lstStyle/>
            <a:p>
              <a:pPr algn="ctr"/>
              <a:endParaRPr lang="en-US"/>
            </a:p>
          </p:txBody>
        </p:sp>
        <p:sp>
          <p:nvSpPr>
            <p:cNvPr id="15383" name="AutoShape 23" descr="Solid diamond"/>
            <p:cNvSpPr>
              <a:spLocks noChangeArrowheads="1"/>
            </p:cNvSpPr>
            <p:nvPr/>
          </p:nvSpPr>
          <p:spPr bwMode="auto">
            <a:xfrm>
              <a:off x="4320" y="2016"/>
              <a:ext cx="528" cy="480"/>
            </a:xfrm>
            <a:prstGeom prst="cloudCallout">
              <a:avLst>
                <a:gd name="adj1" fmla="val -100569"/>
                <a:gd name="adj2" fmla="val 70000"/>
              </a:avLst>
            </a:prstGeom>
            <a:pattFill prst="solidDmnd">
              <a:fgClr>
                <a:srgbClr val="FF0000"/>
              </a:fgClr>
              <a:bgClr>
                <a:srgbClr val="FFFF00"/>
              </a:bgClr>
            </a:pattFill>
            <a:ln w="9525">
              <a:solidFill>
                <a:schemeClr val="tx1"/>
              </a:solidFill>
              <a:round/>
              <a:headEnd/>
              <a:tailEnd/>
            </a:ln>
            <a:effectLst/>
          </p:spPr>
          <p:txBody>
            <a:bodyPr wrap="none" anchor="ctr"/>
            <a:lstStyle/>
            <a:p>
              <a:pPr algn="ctr"/>
              <a:endParaRPr lang="en-US"/>
            </a:p>
          </p:txBody>
        </p:sp>
        <p:sp>
          <p:nvSpPr>
            <p:cNvPr id="15384" name="AutoShape 24"/>
            <p:cNvSpPr>
              <a:spLocks noChangeArrowheads="1"/>
            </p:cNvSpPr>
            <p:nvPr/>
          </p:nvSpPr>
          <p:spPr bwMode="auto">
            <a:xfrm>
              <a:off x="3648" y="1584"/>
              <a:ext cx="528" cy="480"/>
            </a:xfrm>
            <a:prstGeom prst="cloudCallout">
              <a:avLst>
                <a:gd name="adj1" fmla="val -64204"/>
                <a:gd name="adj2" fmla="val 110000"/>
              </a:avLst>
            </a:prstGeom>
            <a:solidFill>
              <a:srgbClr val="FFFF00"/>
            </a:solidFill>
            <a:ln w="9525">
              <a:solidFill>
                <a:schemeClr val="tx1"/>
              </a:solidFill>
              <a:round/>
              <a:headEnd/>
              <a:tailEnd/>
            </a:ln>
            <a:effectLst/>
          </p:spPr>
          <p:txBody>
            <a:bodyPr wrap="none" anchor="ctr"/>
            <a:lstStyle/>
            <a:p>
              <a:pPr algn="ctr"/>
              <a:endParaRPr lang="en-US"/>
            </a:p>
          </p:txBody>
        </p:sp>
        <p:sp>
          <p:nvSpPr>
            <p:cNvPr id="15385" name="AutoShape 25"/>
            <p:cNvSpPr>
              <a:spLocks noChangeArrowheads="1"/>
            </p:cNvSpPr>
            <p:nvPr/>
          </p:nvSpPr>
          <p:spPr bwMode="auto">
            <a:xfrm>
              <a:off x="3552" y="3024"/>
              <a:ext cx="528" cy="480"/>
            </a:xfrm>
            <a:prstGeom prst="cloudCallout">
              <a:avLst>
                <a:gd name="adj1" fmla="val -93750"/>
                <a:gd name="adj2" fmla="val -92500"/>
              </a:avLst>
            </a:prstGeom>
            <a:solidFill>
              <a:srgbClr val="FFFF00"/>
            </a:solidFill>
            <a:ln w="9525">
              <a:solidFill>
                <a:schemeClr val="tx1"/>
              </a:solidFill>
              <a:round/>
              <a:headEnd/>
              <a:tailEnd/>
            </a:ln>
            <a:effectLst/>
          </p:spPr>
          <p:txBody>
            <a:bodyPr wrap="none" anchor="ctr"/>
            <a:lstStyle/>
            <a:p>
              <a:pPr algn="ctr"/>
              <a:endParaRPr lang="en-US"/>
            </a:p>
          </p:txBody>
        </p:sp>
        <p:sp>
          <p:nvSpPr>
            <p:cNvPr id="15386" name="AutoShape 26"/>
            <p:cNvSpPr>
              <a:spLocks noChangeArrowheads="1"/>
            </p:cNvSpPr>
            <p:nvPr/>
          </p:nvSpPr>
          <p:spPr bwMode="auto">
            <a:xfrm>
              <a:off x="1728" y="3024"/>
              <a:ext cx="528" cy="480"/>
            </a:xfrm>
            <a:prstGeom prst="cloudCallout">
              <a:avLst>
                <a:gd name="adj1" fmla="val 78977"/>
                <a:gd name="adj2" fmla="val -85000"/>
              </a:avLst>
            </a:prstGeom>
            <a:solidFill>
              <a:srgbClr val="FFFF00"/>
            </a:solidFill>
            <a:ln w="9525">
              <a:solidFill>
                <a:schemeClr val="tx1"/>
              </a:solidFill>
              <a:round/>
              <a:headEnd/>
              <a:tailEnd/>
            </a:ln>
            <a:effectLst/>
          </p:spPr>
          <p:txBody>
            <a:bodyPr wrap="none" anchor="ctr"/>
            <a:lstStyle/>
            <a:p>
              <a:pPr algn="ctr"/>
              <a:endParaRPr lang="en-US"/>
            </a:p>
          </p:txBody>
        </p:sp>
        <p:sp>
          <p:nvSpPr>
            <p:cNvPr id="15387" name="AutoShape 27"/>
            <p:cNvSpPr>
              <a:spLocks noChangeArrowheads="1"/>
            </p:cNvSpPr>
            <p:nvPr/>
          </p:nvSpPr>
          <p:spPr bwMode="auto">
            <a:xfrm>
              <a:off x="768" y="2208"/>
              <a:ext cx="528" cy="480"/>
            </a:xfrm>
            <a:prstGeom prst="cloudCallout">
              <a:avLst>
                <a:gd name="adj1" fmla="val 149431"/>
                <a:gd name="adj2" fmla="val 45000"/>
              </a:avLst>
            </a:prstGeom>
            <a:gradFill rotWithShape="0">
              <a:gsLst>
                <a:gs pos="0">
                  <a:schemeClr val="accent1"/>
                </a:gs>
                <a:gs pos="100000">
                  <a:schemeClr val="accent2"/>
                </a:gs>
              </a:gsLst>
              <a:path path="rect">
                <a:fillToRect l="50000" t="50000" r="50000" b="50000"/>
              </a:path>
            </a:gradFill>
            <a:ln w="9525">
              <a:solidFill>
                <a:schemeClr val="tx1"/>
              </a:solidFill>
              <a:round/>
              <a:headEnd/>
              <a:tailEnd/>
            </a:ln>
            <a:effectLst/>
          </p:spPr>
          <p:txBody>
            <a:bodyPr wrap="none" anchor="ctr"/>
            <a:lstStyle/>
            <a:p>
              <a:pPr algn="ctr"/>
              <a:endParaRPr lang="en-US"/>
            </a:p>
          </p:txBody>
        </p:sp>
      </p:grpSp>
      <p:sp>
        <p:nvSpPr>
          <p:cNvPr id="13" name="TextBox 12"/>
          <p:cNvSpPr txBox="1"/>
          <p:nvPr/>
        </p:nvSpPr>
        <p:spPr>
          <a:xfrm>
            <a:off x="5200650" y="685800"/>
            <a:ext cx="3314700" cy="1569660"/>
          </a:xfrm>
          <a:prstGeom prst="rect">
            <a:avLst/>
          </a:prstGeom>
          <a:noFill/>
        </p:spPr>
        <p:txBody>
          <a:bodyPr wrap="square" rtlCol="0">
            <a:spAutoFit/>
          </a:bodyPr>
          <a:lstStyle/>
          <a:p>
            <a:pPr algn="ctr"/>
            <a:r>
              <a:rPr lang="en-US" dirty="0" smtClean="0"/>
              <a:t>“The best way to learn is to do;  the worst way to teach is to talk”</a:t>
            </a:r>
          </a:p>
          <a:p>
            <a:pPr algn="ctr"/>
            <a:r>
              <a:rPr lang="en-US" dirty="0" smtClean="0"/>
              <a:t>—Paul </a:t>
            </a:r>
            <a:r>
              <a:rPr lang="en-US" dirty="0" err="1" smtClean="0"/>
              <a:t>Halmos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It’s Very Effective!</a:t>
            </a:r>
            <a:endParaRPr lang="en-US" dirty="0"/>
          </a:p>
        </p:txBody>
      </p:sp>
      <p:sp>
        <p:nvSpPr>
          <p:cNvPr id="6" name="Content Placeholder 5"/>
          <p:cNvSpPr>
            <a:spLocks noGrp="1"/>
          </p:cNvSpPr>
          <p:nvPr>
            <p:ph idx="1"/>
          </p:nvPr>
        </p:nvSpPr>
        <p:spPr>
          <a:xfrm>
            <a:off x="685800" y="1752600"/>
            <a:ext cx="7772400" cy="4572000"/>
          </a:xfrm>
        </p:spPr>
        <p:txBody>
          <a:bodyPr/>
          <a:lstStyle/>
          <a:p>
            <a:pPr indent="0">
              <a:buNone/>
            </a:pPr>
            <a:r>
              <a:rPr lang="en-US" dirty="0" smtClean="0"/>
              <a:t>Sandra </a:t>
            </a:r>
            <a:r>
              <a:rPr lang="en-US" dirty="0" err="1" smtClean="0"/>
              <a:t>Laursen</a:t>
            </a:r>
            <a:r>
              <a:rPr lang="en-US" dirty="0" smtClean="0"/>
              <a:t> et. al (Univ. of Colorado) </a:t>
            </a:r>
            <a:r>
              <a:rPr lang="en-US" dirty="0" smtClean="0"/>
              <a:t>:</a:t>
            </a:r>
          </a:p>
          <a:p>
            <a:pPr indent="0">
              <a:buNone/>
            </a:pPr>
            <a:endParaRPr lang="en-US" dirty="0"/>
          </a:p>
          <a:p>
            <a:pPr indent="0">
              <a:buNone/>
            </a:pPr>
            <a:r>
              <a:rPr lang="en-US" dirty="0" smtClean="0"/>
              <a:t>Large comparative study of IBL vs non-IBL courses</a:t>
            </a:r>
          </a:p>
          <a:p>
            <a:pPr indent="0">
              <a:buNone/>
            </a:pPr>
            <a:endParaRPr lang="en-US" dirty="0"/>
          </a:p>
          <a:p>
            <a:pPr indent="0"/>
            <a:r>
              <a:rPr lang="en-US" sz="2800" dirty="0" smtClean="0"/>
              <a:t>Several </a:t>
            </a:r>
            <a:r>
              <a:rPr lang="en-US" sz="2800" dirty="0" smtClean="0"/>
              <a:t>(large) institutions.</a:t>
            </a:r>
          </a:p>
          <a:p>
            <a:pPr indent="0"/>
            <a:r>
              <a:rPr lang="en-US" sz="2800" dirty="0"/>
              <a:t>Courses at </a:t>
            </a:r>
            <a:r>
              <a:rPr lang="en-US" sz="2800" dirty="0" smtClean="0"/>
              <a:t>different levels.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It’s Very Effective!</a:t>
            </a:r>
            <a:endParaRPr lang="en-US" dirty="0"/>
          </a:p>
        </p:txBody>
      </p:sp>
      <p:sp>
        <p:nvSpPr>
          <p:cNvPr id="6" name="Content Placeholder 5"/>
          <p:cNvSpPr>
            <a:spLocks noGrp="1"/>
          </p:cNvSpPr>
          <p:nvPr>
            <p:ph idx="1"/>
          </p:nvPr>
        </p:nvSpPr>
        <p:spPr>
          <a:xfrm>
            <a:off x="685800" y="1752600"/>
            <a:ext cx="7772400" cy="4572000"/>
          </a:xfrm>
        </p:spPr>
        <p:txBody>
          <a:bodyPr/>
          <a:lstStyle/>
          <a:p>
            <a:pPr indent="0">
              <a:buNone/>
            </a:pPr>
            <a:r>
              <a:rPr lang="en-US" sz="2400" dirty="0" smtClean="0"/>
              <a:t>IBL </a:t>
            </a:r>
            <a:r>
              <a:rPr lang="en-US" sz="2400" dirty="0" smtClean="0"/>
              <a:t>courses produced better results than parallel non-IBL courses in </a:t>
            </a:r>
            <a:r>
              <a:rPr lang="en-US" sz="2400" dirty="0" smtClean="0"/>
              <a:t/>
            </a:r>
            <a:br>
              <a:rPr lang="en-US" sz="2400" dirty="0" smtClean="0"/>
            </a:br>
            <a:endParaRPr lang="en-US" sz="2400" dirty="0" smtClean="0"/>
          </a:p>
          <a:p>
            <a:pPr indent="0"/>
            <a:r>
              <a:rPr lang="en-US" sz="2400" dirty="0"/>
              <a:t>B</a:t>
            </a:r>
            <a:r>
              <a:rPr lang="en-US" sz="2400" dirty="0" smtClean="0"/>
              <a:t>oth cognitive and affective areas.  </a:t>
            </a:r>
          </a:p>
          <a:p>
            <a:pPr indent="0"/>
            <a:r>
              <a:rPr lang="en-US" sz="2400" dirty="0" smtClean="0"/>
              <a:t>Both within the semester  of the IBL course and  in later courses, taught by IBL or not.</a:t>
            </a:r>
          </a:p>
          <a:p>
            <a:pPr indent="0"/>
            <a:r>
              <a:rPr lang="en-US" sz="2400" dirty="0" smtClean="0"/>
              <a:t>The strongest gains were observed among women and students with prior weak achievement.</a:t>
            </a:r>
          </a:p>
          <a:p>
            <a:pPr indent="0"/>
            <a:r>
              <a:rPr lang="en-US" sz="2400" dirty="0" smtClean="0"/>
              <a:t>The percentage of time that the instructor spent on student centered activities was the best predictor of student gains.</a:t>
            </a:r>
          </a:p>
          <a:p>
            <a:pPr indent="0"/>
            <a:endParaRPr lang="en-US" dirty="0" smtClean="0"/>
          </a:p>
        </p:txBody>
      </p:sp>
    </p:spTree>
    <p:extLst>
      <p:ext uri="{BB962C8B-B14F-4D97-AF65-F5344CB8AC3E}">
        <p14:creationId xmlns:p14="http://schemas.microsoft.com/office/powerpoint/2010/main" val="3232825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Inquiry is Supported by:</a:t>
            </a:r>
            <a:endParaRPr lang="en-US" dirty="0"/>
          </a:p>
        </p:txBody>
      </p:sp>
      <p:sp>
        <p:nvSpPr>
          <p:cNvPr id="3" name="Content Placeholder 2"/>
          <p:cNvSpPr>
            <a:spLocks noGrp="1"/>
          </p:cNvSpPr>
          <p:nvPr>
            <p:ph idx="1"/>
          </p:nvPr>
        </p:nvSpPr>
        <p:spPr>
          <a:xfrm>
            <a:off x="704850" y="2438400"/>
            <a:ext cx="7772400" cy="3124200"/>
          </a:xfrm>
        </p:spPr>
        <p:txBody>
          <a:bodyPr/>
          <a:lstStyle/>
          <a:p>
            <a:r>
              <a:rPr lang="en-US" sz="4400" dirty="0"/>
              <a:t>(Carefully crafted) materials </a:t>
            </a:r>
          </a:p>
          <a:p>
            <a:r>
              <a:rPr lang="en-US" sz="4400" dirty="0"/>
              <a:t>Substantial class time is spent in discussing the mathematical insights of the students.</a:t>
            </a:r>
          </a:p>
          <a:p>
            <a:pPr>
              <a:buNone/>
            </a:pPr>
            <a:endParaRPr lang="en-US" dirty="0"/>
          </a:p>
          <a:p>
            <a:pPr>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81100"/>
            <a:ext cx="7772400" cy="1143000"/>
          </a:xfrm>
        </p:spPr>
        <p:txBody>
          <a:bodyPr/>
          <a:lstStyle/>
          <a:p>
            <a:r>
              <a:rPr lang="en-US" dirty="0" smtClean="0">
                <a:solidFill>
                  <a:schemeClr val="accent1">
                    <a:lumMod val="50000"/>
                  </a:schemeClr>
                </a:solidFill>
                <a:effectLst>
                  <a:outerShdw blurRad="38100" dist="38100" dir="2700000" algn="tl">
                    <a:srgbClr val="000000">
                      <a:alpha val="43137"/>
                    </a:srgbClr>
                  </a:outerShdw>
                </a:effectLst>
                <a:latin typeface="Aharoni" pitchFamily="2" charset="-79"/>
                <a:cs typeface="Aharoni" pitchFamily="2" charset="-79"/>
              </a:rPr>
              <a:t>Axiom</a:t>
            </a:r>
            <a:endParaRPr lang="en-US" dirty="0">
              <a:solidFill>
                <a:schemeClr val="accent1">
                  <a:lumMod val="50000"/>
                </a:schemeClr>
              </a:solidFill>
              <a:effectLst>
                <a:outerShdw blurRad="38100" dist="38100" dir="2700000" algn="tl">
                  <a:srgbClr val="000000">
                    <a:alpha val="43137"/>
                  </a:srgbClr>
                </a:outerShdw>
              </a:effectLst>
              <a:latin typeface="Aharoni" pitchFamily="2" charset="-79"/>
              <a:cs typeface="Aharoni" pitchFamily="2" charset="-79"/>
            </a:endParaRPr>
          </a:p>
        </p:txBody>
      </p:sp>
      <p:sp>
        <p:nvSpPr>
          <p:cNvPr id="4" name="Content Placeholder 3"/>
          <p:cNvSpPr>
            <a:spLocks noGrp="1"/>
          </p:cNvSpPr>
          <p:nvPr>
            <p:ph idx="1"/>
          </p:nvPr>
        </p:nvSpPr>
        <p:spPr/>
        <p:txBody>
          <a:bodyPr anchor="ctr" anchorCtr="0"/>
          <a:lstStyle/>
          <a:p>
            <a:pPr indent="0" algn="ctr">
              <a:buNone/>
            </a:pPr>
            <a:r>
              <a:rPr lang="en-US" sz="4400" dirty="0" smtClean="0">
                <a:latin typeface="Algerian" pitchFamily="82" charset="0"/>
              </a:rPr>
              <a:t>Learning</a:t>
            </a:r>
            <a:r>
              <a:rPr lang="en-US" sz="4400" dirty="0" smtClean="0"/>
              <a:t> </a:t>
            </a:r>
            <a:br>
              <a:rPr lang="en-US" sz="4400" dirty="0" smtClean="0"/>
            </a:br>
            <a:r>
              <a:rPr lang="en-US" sz="4400" dirty="0" smtClean="0"/>
              <a:t>is more important than </a:t>
            </a:r>
          </a:p>
          <a:p>
            <a:pPr indent="0" algn="ctr">
              <a:buNone/>
            </a:pPr>
            <a:r>
              <a:rPr lang="en-US" sz="4400" dirty="0" smtClean="0">
                <a:latin typeface="Algerian" pitchFamily="82" charset="0"/>
              </a:rPr>
              <a:t>teaching</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rtlCol="0">
            <a:normAutofit fontScale="90000"/>
          </a:bodyPr>
          <a:lstStyle/>
          <a:p>
            <a:pPr fontAlgn="auto">
              <a:spcAft>
                <a:spcPts val="0"/>
              </a:spcAft>
              <a:defRPr/>
            </a:pPr>
            <a:r>
              <a:rPr lang="en-US"/>
              <a:t>Teacher as Amateur </a:t>
            </a:r>
            <a:br>
              <a:rPr lang="en-US"/>
            </a:br>
            <a:r>
              <a:rPr lang="en-US"/>
              <a:t>Cognitive Scientist</a:t>
            </a:r>
          </a:p>
        </p:txBody>
      </p:sp>
      <p:pic>
        <p:nvPicPr>
          <p:cNvPr id="5" name="Picture 2" descr="C:\Documents and Settings\Schumacherc\My Documents\My Pictures\Microsoft Clip Organizer\j0434411.wmf"/>
          <p:cNvPicPr>
            <a:picLocks noChangeAspect="1" noChangeArrowheads="1"/>
          </p:cNvPicPr>
          <p:nvPr/>
        </p:nvPicPr>
        <p:blipFill>
          <a:blip r:embed="rId3" cstate="print"/>
          <a:srcRect/>
          <a:stretch>
            <a:fillRect/>
          </a:stretch>
        </p:blipFill>
        <p:spPr bwMode="auto">
          <a:xfrm>
            <a:off x="304800" y="228600"/>
            <a:ext cx="1625600" cy="1828800"/>
          </a:xfrm>
          <a:prstGeom prst="rect">
            <a:avLst/>
          </a:prstGeom>
          <a:noFill/>
          <a:ln w="9525">
            <a:noFill/>
            <a:miter lim="800000"/>
            <a:headEnd/>
            <a:tailEnd/>
          </a:ln>
        </p:spPr>
      </p:pic>
      <p:sp>
        <p:nvSpPr>
          <p:cNvPr id="6" name="Cloud Callout 5"/>
          <p:cNvSpPr/>
          <p:nvPr/>
        </p:nvSpPr>
        <p:spPr>
          <a:xfrm>
            <a:off x="1371600" y="3124200"/>
            <a:ext cx="7162800" cy="3124200"/>
          </a:xfrm>
          <a:prstGeom prst="cloudCallout">
            <a:avLst>
              <a:gd name="adj1" fmla="val -42722"/>
              <a:gd name="adj2" fmla="val -8328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dirty="0"/>
              <a:t>How do we  get our </a:t>
            </a:r>
            <a:r>
              <a:rPr lang="en-US" sz="3600" i="1" dirty="0"/>
              <a:t>students</a:t>
            </a:r>
            <a:r>
              <a:rPr lang="en-US" sz="3600" dirty="0"/>
              <a:t> to think and behave like mathematicians?</a:t>
            </a:r>
          </a:p>
        </p:txBody>
      </p:sp>
    </p:spTree>
    <p:extLst>
      <p:ext uri="{BB962C8B-B14F-4D97-AF65-F5344CB8AC3E}">
        <p14:creationId xmlns:p14="http://schemas.microsoft.com/office/powerpoint/2010/main" val="261248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rtlCol="0">
            <a:normAutofit fontScale="90000"/>
          </a:bodyPr>
          <a:lstStyle/>
          <a:p>
            <a:pPr fontAlgn="auto">
              <a:spcAft>
                <a:spcPts val="0"/>
              </a:spcAft>
              <a:defRPr/>
            </a:pPr>
            <a:r>
              <a:rPr lang="en-US"/>
              <a:t>Teacher as Amateur </a:t>
            </a:r>
            <a:br>
              <a:rPr lang="en-US"/>
            </a:br>
            <a:r>
              <a:rPr lang="en-US"/>
              <a:t>Cognitive Scientist</a:t>
            </a:r>
          </a:p>
        </p:txBody>
      </p:sp>
      <p:sp>
        <p:nvSpPr>
          <p:cNvPr id="4" name="Cloud Callout 3"/>
          <p:cNvSpPr/>
          <p:nvPr/>
        </p:nvSpPr>
        <p:spPr>
          <a:xfrm>
            <a:off x="1371600" y="3124200"/>
            <a:ext cx="7162800" cy="3124200"/>
          </a:xfrm>
          <a:prstGeom prst="cloudCallout">
            <a:avLst>
              <a:gd name="adj1" fmla="val -42722"/>
              <a:gd name="adj2" fmla="val -8328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dirty="0"/>
              <a:t>How do </a:t>
            </a:r>
            <a:r>
              <a:rPr lang="en-US" sz="3600" i="1" dirty="0"/>
              <a:t>we</a:t>
            </a:r>
            <a:r>
              <a:rPr lang="en-US" sz="3600" dirty="0"/>
              <a:t>  operate mathematicians?</a:t>
            </a:r>
            <a:endParaRPr lang="en-US" sz="3600" dirty="0"/>
          </a:p>
        </p:txBody>
      </p:sp>
      <p:pic>
        <p:nvPicPr>
          <p:cNvPr id="5" name="Picture 2" descr="C:\Documents and Settings\Schumacherc\My Documents\My Pictures\Microsoft Clip Organizer\j0434411.wmf"/>
          <p:cNvPicPr>
            <a:picLocks noChangeAspect="1" noChangeArrowheads="1"/>
          </p:cNvPicPr>
          <p:nvPr/>
        </p:nvPicPr>
        <p:blipFill>
          <a:blip r:embed="rId3" cstate="print"/>
          <a:srcRect/>
          <a:stretch>
            <a:fillRect/>
          </a:stretch>
        </p:blipFill>
        <p:spPr bwMode="auto">
          <a:xfrm>
            <a:off x="304800" y="228600"/>
            <a:ext cx="1625600" cy="182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57200" y="244475"/>
            <a:ext cx="8385175" cy="974725"/>
          </a:xfrm>
        </p:spPr>
        <p:txBody>
          <a:bodyPr/>
          <a:lstStyle/>
          <a:p>
            <a:r>
              <a:rPr lang="en-US"/>
              <a:t>Let’s try an experiment . . .</a:t>
            </a:r>
          </a:p>
        </p:txBody>
      </p:sp>
      <p:sp>
        <p:nvSpPr>
          <p:cNvPr id="68611" name="Rectangle 3"/>
          <p:cNvSpPr>
            <a:spLocks noGrp="1" noRot="1" noChangeArrowheads="1"/>
          </p:cNvSpPr>
          <p:nvPr>
            <p:ph type="body" idx="1"/>
          </p:nvPr>
        </p:nvSpPr>
        <p:spPr>
          <a:xfrm>
            <a:off x="464234" y="1981200"/>
            <a:ext cx="7917766" cy="2819400"/>
          </a:xfrm>
          <a:solidFill>
            <a:schemeClr val="bg1"/>
          </a:solidFill>
        </p:spPr>
        <p:txBody>
          <a:bodyPr>
            <a:normAutofit fontScale="47500" lnSpcReduction="20000"/>
          </a:bodyPr>
          <a:lstStyle/>
          <a:p>
            <a:pPr marL="0" indent="0">
              <a:buNone/>
            </a:pPr>
            <a:r>
              <a:rPr lang="en-US" sz="2000" dirty="0"/>
              <a:t/>
            </a:r>
            <a:br>
              <a:rPr lang="en-US" sz="2000" dirty="0"/>
            </a:br>
            <a:endParaRPr lang="en-US" sz="2000" dirty="0" smtClean="0"/>
          </a:p>
          <a:p>
            <a:pPr marL="0" indent="0">
              <a:buNone/>
            </a:pPr>
            <a:endParaRPr lang="en-US" sz="2000" dirty="0"/>
          </a:p>
          <a:p>
            <a:pPr marL="0" indent="0" algn="ctr">
              <a:buNone/>
            </a:pPr>
            <a:r>
              <a:rPr lang="en-US" sz="6500" dirty="0" smtClean="0"/>
              <a:t>What does the </a:t>
            </a:r>
            <a:r>
              <a:rPr lang="en-US" sz="6500" dirty="0"/>
              <a:t>B in </a:t>
            </a:r>
            <a:r>
              <a:rPr lang="en-US" sz="6500" dirty="0" smtClean="0"/>
              <a:t/>
            </a:r>
            <a:br>
              <a:rPr lang="en-US" sz="6500" dirty="0" smtClean="0"/>
            </a:br>
            <a:r>
              <a:rPr lang="en-US" sz="6500" i="1" dirty="0" err="1" smtClean="0"/>
              <a:t>Benoît</a:t>
            </a:r>
            <a:r>
              <a:rPr lang="en-US" sz="6500" i="1" dirty="0" smtClean="0"/>
              <a:t> </a:t>
            </a:r>
            <a:r>
              <a:rPr lang="en-US" sz="6500" i="1" dirty="0"/>
              <a:t>B. Mandelbrot </a:t>
            </a:r>
            <a:r>
              <a:rPr lang="en-US" sz="6500" i="1" dirty="0" smtClean="0"/>
              <a:t/>
            </a:r>
            <a:br>
              <a:rPr lang="en-US" sz="6500" i="1" dirty="0" smtClean="0"/>
            </a:br>
            <a:r>
              <a:rPr lang="en-US" sz="6500" dirty="0" smtClean="0"/>
              <a:t>stand </a:t>
            </a:r>
            <a:r>
              <a:rPr lang="en-US" sz="6500" dirty="0" smtClean="0"/>
              <a:t>for? </a:t>
            </a:r>
          </a:p>
          <a:p>
            <a:pPr marL="0" indent="0" algn="ctr">
              <a:buNone/>
            </a:pPr>
            <a:endParaRPr lang="en-US" sz="6500" i="1" dirty="0"/>
          </a:p>
          <a:p>
            <a:pPr marL="0" indent="0" algn="ctr">
              <a:buNone/>
            </a:pPr>
            <a:r>
              <a:rPr lang="en-US" sz="6500" i="1" dirty="0" err="1" smtClean="0"/>
              <a:t>Benoît</a:t>
            </a:r>
            <a:r>
              <a:rPr lang="en-US" sz="6500" i="1" dirty="0" smtClean="0"/>
              <a:t> </a:t>
            </a:r>
            <a:r>
              <a:rPr lang="en-US" sz="6500" i="1" dirty="0"/>
              <a:t>B. Mandelbrot</a:t>
            </a:r>
            <a:r>
              <a:rPr lang="en-US" sz="6500" dirty="0" smtClean="0"/>
              <a:t>.</a:t>
            </a:r>
            <a:endParaRPr lang="en-US" sz="6500" dirty="0"/>
          </a:p>
        </p:txBody>
      </p:sp>
      <p:sp>
        <p:nvSpPr>
          <p:cNvPr id="7" name="AutoShape 4"/>
          <p:cNvSpPr>
            <a:spLocks noChangeArrowheads="1"/>
          </p:cNvSpPr>
          <p:nvPr/>
        </p:nvSpPr>
        <p:spPr bwMode="auto">
          <a:xfrm flipV="1">
            <a:off x="838200" y="5500688"/>
            <a:ext cx="1884363" cy="1066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lumMod val="75000"/>
            </a:schemeClr>
          </a:solidFill>
          <a:ln w="9525">
            <a:solidFill>
              <a:schemeClr val="tx1"/>
            </a:solidFill>
            <a:miter lim="800000"/>
            <a:headEnd/>
            <a:tailEnd/>
          </a:ln>
          <a:effectLst/>
        </p:spPr>
        <p:txBody>
          <a:bodyPr wrap="none" anchor="ctr"/>
          <a:lstStyle/>
          <a:p>
            <a:endParaRPr lang="en-US"/>
          </a:p>
        </p:txBody>
      </p:sp>
      <p:sp>
        <p:nvSpPr>
          <p:cNvPr id="8" name="Text Box 5"/>
          <p:cNvSpPr txBox="1">
            <a:spLocks noChangeArrowheads="1"/>
          </p:cNvSpPr>
          <p:nvPr/>
        </p:nvSpPr>
        <p:spPr bwMode="auto">
          <a:xfrm>
            <a:off x="2874963" y="5791200"/>
            <a:ext cx="5967412" cy="641350"/>
          </a:xfrm>
          <a:prstGeom prst="rect">
            <a:avLst/>
          </a:prstGeom>
          <a:noFill/>
          <a:ln w="9525">
            <a:noFill/>
            <a:miter lim="800000"/>
            <a:headEnd/>
            <a:tailEnd/>
          </a:ln>
          <a:effectLst/>
        </p:spPr>
        <p:txBody>
          <a:bodyPr>
            <a:spAutoFit/>
          </a:bodyPr>
          <a:lstStyle/>
          <a:p>
            <a:pPr algn="ctr">
              <a:spcBef>
                <a:spcPct val="50000"/>
              </a:spcBef>
              <a:buFontTx/>
              <a:buNone/>
            </a:pPr>
            <a:r>
              <a:rPr lang="en-US" sz="3600" b="1" dirty="0">
                <a:solidFill>
                  <a:schemeClr val="accent2">
                    <a:lumMod val="75000"/>
                  </a:schemeClr>
                </a:solidFill>
              </a:rPr>
              <a:t>Mathematics is a Culture</a:t>
            </a:r>
          </a:p>
        </p:txBody>
      </p:sp>
      <p:sp>
        <p:nvSpPr>
          <p:cNvPr id="9" name="WordArt 7"/>
          <p:cNvSpPr>
            <a:spLocks noChangeArrowheads="1" noChangeShapeType="1" noTextEdit="1"/>
          </p:cNvSpPr>
          <p:nvPr/>
        </p:nvSpPr>
        <p:spPr bwMode="auto">
          <a:xfrm>
            <a:off x="838200" y="5791200"/>
            <a:ext cx="1676400" cy="457200"/>
          </a:xfrm>
          <a:prstGeom prst="rect">
            <a:avLst/>
          </a:prstGeom>
          <a:ln>
            <a:solidFill>
              <a:schemeClr val="accent1">
                <a:lumMod val="40000"/>
                <a:lumOff val="60000"/>
              </a:schemeClr>
            </a:solidFill>
          </a:ln>
          <a:scene3d>
            <a:camera prst="orthographicFront"/>
            <a:lightRig rig="threePt" dir="t"/>
          </a:scene3d>
          <a:sp3d extrusionH="76200">
            <a:extrusionClr>
              <a:schemeClr val="accent1">
                <a:lumMod val="50000"/>
              </a:schemeClr>
            </a:extrusionClr>
          </a:sp3d>
        </p:spPr>
        <p:txBody>
          <a:bodyPr wrap="none" fromWordArt="1">
            <a:prstTxWarp prst="textCurveDown">
              <a:avLst>
                <a:gd name="adj" fmla="val 43477"/>
              </a:avLst>
            </a:prstTxWarp>
          </a:bodyPr>
          <a:lstStyle/>
          <a:p>
            <a:pPr algn="ctr"/>
            <a:r>
              <a:rPr lang="en-US" sz="3600" kern="10" dirty="0">
                <a:ln w="19050">
                  <a:solidFill>
                    <a:schemeClr val="hlink"/>
                  </a:solidFill>
                  <a:round/>
                  <a:headEnd/>
                  <a:tailEnd/>
                </a:ln>
                <a:solidFill>
                  <a:schemeClr val="accent2">
                    <a:lumMod val="75000"/>
                  </a:schemeClr>
                </a:solidFill>
                <a:effectLst>
                  <a:outerShdw dist="35921" dir="2700000" algn="ctr" rotWithShape="0">
                    <a:srgbClr val="990000"/>
                  </a:outerShdw>
                </a:effectLst>
                <a:latin typeface="Impact"/>
              </a:rPr>
              <a:t>Theorem</a:t>
            </a:r>
          </a:p>
        </p:txBody>
      </p:sp>
    </p:spTree>
    <p:extLst>
      <p:ext uri="{BB962C8B-B14F-4D97-AF65-F5344CB8AC3E}">
        <p14:creationId xmlns:p14="http://schemas.microsoft.com/office/powerpoint/2010/main" val="44331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611">
                                            <p:bg/>
                                          </p:spTgt>
                                        </p:tgtEl>
                                        <p:attrNameLst>
                                          <p:attrName>style.visibility</p:attrName>
                                        </p:attrNameLst>
                                      </p:cBhvr>
                                      <p:to>
                                        <p:strVal val="visible"/>
                                      </p:to>
                                    </p:set>
                                    <p:animEffect transition="in" filter="wipe(left)">
                                      <p:cBhvr>
                                        <p:cTn id="7" dur="500"/>
                                        <p:tgtEl>
                                          <p:spTgt spid="68611">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wipe(left)">
                                      <p:cBhvr>
                                        <p:cTn id="12" dur="500"/>
                                        <p:tgtEl>
                                          <p:spTgt spid="686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left)">
                                      <p:cBhvr>
                                        <p:cTn id="17" dur="5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Effect transition="in" filter="wipe(left)">
                                      <p:cBhvr>
                                        <p:cTn id="22" dur="500"/>
                                        <p:tgtEl>
                                          <p:spTgt spid="686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nimBg="1"/>
      <p:bldP spid="7" grpId="0" animBg="1"/>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smtClean="0"/>
              <a:t>Cultural Elements</a:t>
            </a:r>
          </a:p>
        </p:txBody>
      </p:sp>
      <p:sp>
        <p:nvSpPr>
          <p:cNvPr id="69635" name="Rectangle 3"/>
          <p:cNvSpPr>
            <a:spLocks noGrp="1" noRot="1" noChangeArrowheads="1"/>
          </p:cNvSpPr>
          <p:nvPr>
            <p:ph type="body" idx="1"/>
          </p:nvPr>
        </p:nvSpPr>
        <p:spPr>
          <a:xfrm>
            <a:off x="588010" y="1822450"/>
            <a:ext cx="8007350" cy="3962400"/>
          </a:xfrm>
          <a:noFill/>
        </p:spPr>
        <p:txBody>
          <a:bodyPr rtlCol="0">
            <a:normAutofit lnSpcReduction="10000"/>
          </a:bodyPr>
          <a:lstStyle/>
          <a:p>
            <a:pPr fontAlgn="auto">
              <a:lnSpc>
                <a:spcPct val="90000"/>
              </a:lnSpc>
              <a:spcAft>
                <a:spcPts val="0"/>
              </a:spcAft>
              <a:defRPr/>
            </a:pPr>
            <a:r>
              <a:rPr lang="en-US" sz="4000" dirty="0"/>
              <a:t>P</a:t>
            </a:r>
            <a:r>
              <a:rPr lang="en-US" sz="4000" dirty="0">
                <a:solidFill>
                  <a:schemeClr val="tx2">
                    <a:lumMod val="50000"/>
                  </a:schemeClr>
                </a:solidFill>
              </a:rPr>
              <a:t>resuppositions and assumptions </a:t>
            </a:r>
            <a:r>
              <a:rPr lang="en-US" sz="4000" dirty="0" smtClean="0">
                <a:solidFill>
                  <a:schemeClr val="tx2">
                    <a:lumMod val="50000"/>
                  </a:schemeClr>
                </a:solidFill>
              </a:rPr>
              <a:t/>
            </a:r>
            <a:br>
              <a:rPr lang="en-US" sz="4000" dirty="0" smtClean="0">
                <a:solidFill>
                  <a:schemeClr val="tx2">
                    <a:lumMod val="50000"/>
                  </a:schemeClr>
                </a:solidFill>
              </a:rPr>
            </a:br>
            <a:endParaRPr lang="en-US" sz="4000" dirty="0">
              <a:solidFill>
                <a:schemeClr val="tx2">
                  <a:lumMod val="50000"/>
                </a:schemeClr>
              </a:solidFill>
            </a:endParaRPr>
          </a:p>
          <a:p>
            <a:pPr fontAlgn="auto">
              <a:lnSpc>
                <a:spcPct val="90000"/>
              </a:lnSpc>
              <a:spcAft>
                <a:spcPts val="0"/>
              </a:spcAft>
              <a:defRPr/>
            </a:pPr>
            <a:r>
              <a:rPr lang="en-US" sz="4000" dirty="0">
                <a:solidFill>
                  <a:schemeClr val="tx2">
                    <a:lumMod val="50000"/>
                  </a:schemeClr>
                </a:solidFill>
              </a:rPr>
              <a:t>Skills and practices </a:t>
            </a:r>
            <a:r>
              <a:rPr lang="en-US" sz="4000" dirty="0" smtClean="0">
                <a:solidFill>
                  <a:schemeClr val="tx2">
                    <a:lumMod val="50000"/>
                  </a:schemeClr>
                </a:solidFill>
              </a:rPr>
              <a:t/>
            </a:r>
            <a:br>
              <a:rPr lang="en-US" sz="4000" dirty="0" smtClean="0">
                <a:solidFill>
                  <a:schemeClr val="tx2">
                    <a:lumMod val="50000"/>
                  </a:schemeClr>
                </a:solidFill>
              </a:rPr>
            </a:br>
            <a:endParaRPr lang="en-US" sz="4000" dirty="0"/>
          </a:p>
          <a:p>
            <a:pPr fontAlgn="auto">
              <a:lnSpc>
                <a:spcPct val="90000"/>
              </a:lnSpc>
              <a:spcAft>
                <a:spcPts val="0"/>
              </a:spcAft>
              <a:defRPr/>
            </a:pPr>
            <a:r>
              <a:rPr lang="en-US" sz="4000" dirty="0"/>
              <a:t>We know where to </a:t>
            </a:r>
            <a:r>
              <a:rPr lang="en-US" sz="4000" dirty="0">
                <a:solidFill>
                  <a:schemeClr val="tx2">
                    <a:lumMod val="50000"/>
                  </a:schemeClr>
                </a:solidFill>
              </a:rPr>
              <a:t>focus our attention </a:t>
            </a:r>
            <a:r>
              <a:rPr lang="en-US" sz="4000" dirty="0"/>
              <a:t>and what can be safely ignored. </a:t>
            </a:r>
          </a:p>
          <a:p>
            <a:pPr fontAlgn="auto">
              <a:lnSpc>
                <a:spcPct val="90000"/>
              </a:lnSpc>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left)">
                                      <p:cBhvr>
                                        <p:cTn id="17"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bwMode="auto">
          <a:xfrm>
            <a:off x="685800" y="2895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kern="0" smtClean="0"/>
              <a:t>The Purpose of Proof</a:t>
            </a:r>
            <a:endParaRPr lang="en-US"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tokyo2"/>
          <p:cNvPicPr>
            <a:picLocks noChangeAspect="1" noChangeArrowheads="1"/>
          </p:cNvPicPr>
          <p:nvPr/>
        </p:nvPicPr>
        <p:blipFill>
          <a:blip r:embed="rId3" cstate="print"/>
          <a:srcRect/>
          <a:stretch>
            <a:fillRect/>
          </a:stretch>
        </p:blipFill>
        <p:spPr bwMode="auto">
          <a:xfrm>
            <a:off x="1524000" y="995363"/>
            <a:ext cx="6096000" cy="4867275"/>
          </a:xfrm>
          <a:prstGeom prst="rect">
            <a:avLst/>
          </a:prstGeom>
          <a:noFill/>
        </p:spPr>
      </p:pic>
      <p:sp>
        <p:nvSpPr>
          <p:cNvPr id="6" name="Oval 5"/>
          <p:cNvSpPr/>
          <p:nvPr/>
        </p:nvSpPr>
        <p:spPr bwMode="auto">
          <a:xfrm rot="788929">
            <a:off x="1981200" y="4519480"/>
            <a:ext cx="304800" cy="838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748</Words>
  <Application>Microsoft Office PowerPoint</Application>
  <PresentationFormat>On-screen Show (4:3)</PresentationFormat>
  <Paragraphs>81</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Clip</vt:lpstr>
      <vt:lpstr>What is IBL? </vt:lpstr>
      <vt:lpstr>Student Inquiry is Supported by:</vt:lpstr>
      <vt:lpstr>Axiom</vt:lpstr>
      <vt:lpstr>Teacher as Amateur  Cognitive Scientist</vt:lpstr>
      <vt:lpstr>Teacher as Amateur  Cognitive Scientist</vt:lpstr>
      <vt:lpstr>Let’s try an experiment . . .</vt:lpstr>
      <vt:lpstr>Cultural Elements</vt:lpstr>
      <vt:lpstr>PowerPoint Presentation</vt:lpstr>
      <vt:lpstr>PowerPoint Presentation</vt:lpstr>
      <vt:lpstr>PowerPoint Presentation</vt:lpstr>
      <vt:lpstr>It’s Very Effective!</vt:lpstr>
      <vt:lpstr>It’s Very Effective!</vt:lpstr>
    </vt:vector>
  </TitlesOfParts>
  <Company>Kenyon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Guest</dc:creator>
  <cp:lastModifiedBy>Carol Schumacher</cp:lastModifiedBy>
  <cp:revision>98</cp:revision>
  <dcterms:created xsi:type="dcterms:W3CDTF">2001-07-28T13:29:19Z</dcterms:created>
  <dcterms:modified xsi:type="dcterms:W3CDTF">2014-08-05T16:26:07Z</dcterms:modified>
</cp:coreProperties>
</file>