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71" r:id="rId7"/>
    <p:sldId id="272" r:id="rId8"/>
    <p:sldId id="273" r:id="rId9"/>
    <p:sldId id="274" r:id="rId10"/>
    <p:sldId id="263" r:id="rId11"/>
    <p:sldId id="264" r:id="rId12"/>
    <p:sldId id="265" r:id="rId13"/>
    <p:sldId id="266" r:id="rId14"/>
    <p:sldId id="267" r:id="rId15"/>
    <p:sldId id="268" r:id="rId16"/>
    <p:sldId id="269" r:id="rId17"/>
    <p:sldId id="270" r:id="rId18"/>
    <p:sldId id="275" r:id="rId19"/>
    <p:sldId id="276" r:id="rId20"/>
    <p:sldId id="26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E04BD-BF31-6B42-A5CB-521280755F2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E04BD-BF31-6B42-A5CB-521280755F2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E04BD-BF31-6B42-A5CB-521280755F2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E04BD-BF31-6B42-A5CB-521280755F2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CE04BD-BF31-6B42-A5CB-521280755F2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CE04BD-BF31-6B42-A5CB-521280755F26}"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CE04BD-BF31-6B42-A5CB-521280755F26}" type="datetimeFigureOut">
              <a:rPr lang="en-US" smtClean="0"/>
              <a:pPr/>
              <a:t>4/22/2009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CE04BD-BF31-6B42-A5CB-521280755F26}" type="datetimeFigureOut">
              <a:rPr lang="en-US" smtClean="0"/>
              <a:pPr/>
              <a:t>4/22/2009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E04BD-BF31-6B42-A5CB-521280755F26}" type="datetimeFigureOut">
              <a:rPr lang="en-US" smtClean="0"/>
              <a:pPr/>
              <a:t>4/22/2009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E04BD-BF31-6B42-A5CB-521280755F26}"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E04BD-BF31-6B42-A5CB-521280755F26}"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B359C-F23B-9D43-ADEB-520773D542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E04BD-BF31-6B42-A5CB-521280755F26}" type="datetimeFigureOut">
              <a:rPr lang="en-US" smtClean="0"/>
              <a:pPr/>
              <a:t>4/22/2009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B359C-F23B-9D43-ADEB-520773D542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orts.espn.go.com/golf/statistics?type=type2&amp;sort=savePct&amp;season=200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orts.espn.go.com/golf/statistics?type=type2&amp;sort=savePct&amp;season=2008" TargetMode="External"/><Relationship Id="rId2" Type="http://schemas.openxmlformats.org/officeDocument/2006/relationships/hyperlink" Target="http://www.puttingzone.com/Stats/ppgi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838200"/>
            <a:ext cx="5562600" cy="1470025"/>
          </a:xfrm>
        </p:spPr>
        <p:txBody>
          <a:bodyPr/>
          <a:lstStyle/>
          <a:p>
            <a:r>
              <a:rPr lang="en-US" dirty="0" smtClean="0"/>
              <a:t>“Drive For Show, Putt For Dough”</a:t>
            </a:r>
            <a:endParaRPr lang="en-US" dirty="0"/>
          </a:p>
        </p:txBody>
      </p:sp>
      <p:sp>
        <p:nvSpPr>
          <p:cNvPr id="3" name="Subtitle 2"/>
          <p:cNvSpPr>
            <a:spLocks noGrp="1"/>
          </p:cNvSpPr>
          <p:nvPr>
            <p:ph type="subTitle" idx="1"/>
          </p:nvPr>
        </p:nvSpPr>
        <p:spPr>
          <a:xfrm>
            <a:off x="609600" y="4343400"/>
            <a:ext cx="4495800" cy="1752600"/>
          </a:xfrm>
        </p:spPr>
        <p:txBody>
          <a:bodyPr/>
          <a:lstStyle/>
          <a:p>
            <a:r>
              <a:rPr lang="en-US" dirty="0" smtClean="0">
                <a:solidFill>
                  <a:schemeClr val="tx1">
                    <a:lumMod val="95000"/>
                    <a:lumOff val="5000"/>
                  </a:schemeClr>
                </a:solidFill>
              </a:rPr>
              <a:t>By </a:t>
            </a:r>
            <a:r>
              <a:rPr lang="en-US" dirty="0" err="1" smtClean="0">
                <a:solidFill>
                  <a:schemeClr val="tx1">
                    <a:lumMod val="95000"/>
                    <a:lumOff val="5000"/>
                  </a:schemeClr>
                </a:solidFill>
              </a:rPr>
              <a:t>Waleed</a:t>
            </a:r>
            <a:r>
              <a:rPr lang="en-US" dirty="0" smtClean="0">
                <a:solidFill>
                  <a:schemeClr val="tx1">
                    <a:lumMod val="95000"/>
                    <a:lumOff val="5000"/>
                  </a:schemeClr>
                </a:solidFill>
              </a:rPr>
              <a:t> </a:t>
            </a:r>
            <a:r>
              <a:rPr lang="en-US" dirty="0" err="1" smtClean="0">
                <a:solidFill>
                  <a:schemeClr val="tx1">
                    <a:lumMod val="95000"/>
                    <a:lumOff val="5000"/>
                  </a:schemeClr>
                </a:solidFill>
              </a:rPr>
              <a:t>Khoury</a:t>
            </a:r>
            <a:r>
              <a:rPr lang="en-US" dirty="0" smtClean="0">
                <a:solidFill>
                  <a:schemeClr val="tx1">
                    <a:lumMod val="95000"/>
                    <a:lumOff val="5000"/>
                  </a:schemeClr>
                </a:solidFill>
              </a:rPr>
              <a:t> and Justin Greenlee</a:t>
            </a:r>
            <a:endParaRPr lang="en-US" dirty="0">
              <a:solidFill>
                <a:schemeClr val="tx1">
                  <a:lumMod val="95000"/>
                  <a:lumOff val="5000"/>
                </a:schemeClr>
              </a:solidFill>
            </a:endParaRPr>
          </a:p>
        </p:txBody>
      </p:sp>
      <p:pic>
        <p:nvPicPr>
          <p:cNvPr id="1026" name="Picture 2"/>
          <p:cNvPicPr>
            <a:picLocks noChangeAspect="1" noChangeArrowheads="1"/>
          </p:cNvPicPr>
          <p:nvPr/>
        </p:nvPicPr>
        <p:blipFill>
          <a:blip r:embed="rId2"/>
          <a:srcRect/>
          <a:stretch>
            <a:fillRect/>
          </a:stretch>
        </p:blipFill>
        <p:spPr bwMode="auto">
          <a:xfrm>
            <a:off x="0" y="0"/>
            <a:ext cx="2857500" cy="28575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715000" y="2857500"/>
            <a:ext cx="2769625" cy="361890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Generations:</a:t>
            </a:r>
            <a:endParaRPr lang="en-US" dirty="0"/>
          </a:p>
        </p:txBody>
      </p:sp>
      <p:sp>
        <p:nvSpPr>
          <p:cNvPr id="3" name="Content Placeholder 2"/>
          <p:cNvSpPr>
            <a:spLocks noGrp="1"/>
          </p:cNvSpPr>
          <p:nvPr>
            <p:ph idx="1"/>
          </p:nvPr>
        </p:nvSpPr>
        <p:spPr/>
        <p:txBody>
          <a:bodyPr>
            <a:normAutofit/>
          </a:bodyPr>
          <a:lstStyle/>
          <a:p>
            <a:pPr>
              <a:buNone/>
            </a:pPr>
            <a:r>
              <a:rPr lang="en-US" sz="2000" dirty="0" smtClean="0"/>
              <a:t>We also compared putters from the 80’s, 90’s, and 00’s using the authors’ ideas from “Bridging Different Eras in Sports”:</a:t>
            </a:r>
          </a:p>
          <a:p>
            <a:pPr>
              <a:buNone/>
            </a:pPr>
            <a:endParaRPr lang="en-US" sz="2000" dirty="0" smtClean="0"/>
          </a:p>
          <a:p>
            <a:pPr>
              <a:buNone/>
            </a:pPr>
            <a:r>
              <a:rPr lang="en-US" sz="2000" dirty="0" smtClean="0"/>
              <a:t>We took the two players who won the most majors in their decade…</a:t>
            </a:r>
          </a:p>
          <a:p>
            <a:pPr>
              <a:buNone/>
            </a:pPr>
            <a:endParaRPr lang="en-US" sz="2000" dirty="0" smtClean="0"/>
          </a:p>
          <a:p>
            <a:pPr>
              <a:buNone/>
            </a:pPr>
            <a:r>
              <a:rPr lang="en-US" sz="2000" dirty="0" smtClean="0"/>
              <a:t>	00’s – Tiger Woods (11) and Phil Mickelson (3)	</a:t>
            </a:r>
          </a:p>
          <a:p>
            <a:pPr>
              <a:buNone/>
            </a:pPr>
            <a:r>
              <a:rPr lang="en-US" sz="2000" dirty="0" smtClean="0"/>
              <a:t>	90’s– Nick Faldo (4) and Nick Price (3)</a:t>
            </a:r>
          </a:p>
          <a:p>
            <a:pPr>
              <a:buNone/>
            </a:pPr>
            <a:r>
              <a:rPr lang="en-US" sz="2000" dirty="0" smtClean="0"/>
              <a:t>	80’s– Tom Watson (5) and Larry Nelson (3)</a:t>
            </a:r>
          </a:p>
          <a:p>
            <a:pPr>
              <a:buNone/>
            </a:pPr>
            <a:endParaRPr lang="en-US" sz="2000" dirty="0" smtClean="0"/>
          </a:p>
          <a:p>
            <a:pPr>
              <a:buNone/>
            </a:pPr>
            <a:r>
              <a:rPr lang="en-US" sz="2000" dirty="0" smtClean="0"/>
              <a:t>…and compared the 80’s vs. the 90’s, and then the 90’s vs. 00’s in terms of their putting statistics (Putts/Round, Putts/Hole, Birdie Conversion Rate).</a:t>
            </a:r>
          </a:p>
          <a:p>
            <a:pPr>
              <a:buNone/>
            </a:pPr>
            <a:endParaRPr lang="en-US" sz="2000" dirty="0" smtClean="0"/>
          </a:p>
          <a:p>
            <a:pPr>
              <a:buNone/>
            </a:pPr>
            <a:endParaRPr lang="en-US" sz="2000" dirty="0" smtClean="0"/>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Generations:</a:t>
            </a:r>
            <a:br>
              <a:rPr lang="en-US" dirty="0" smtClean="0"/>
            </a:br>
            <a:r>
              <a:rPr lang="en-US" dirty="0" smtClean="0"/>
              <a:t>Dataset</a:t>
            </a:r>
            <a:endParaRPr lang="en-US" dirty="0"/>
          </a:p>
        </p:txBody>
      </p:sp>
      <p:sp>
        <p:nvSpPr>
          <p:cNvPr id="3" name="Content Placeholder 2"/>
          <p:cNvSpPr>
            <a:spLocks noGrp="1"/>
          </p:cNvSpPr>
          <p:nvPr>
            <p:ph idx="1"/>
          </p:nvPr>
        </p:nvSpPr>
        <p:spPr>
          <a:xfrm>
            <a:off x="838200" y="1798637"/>
            <a:ext cx="8229600" cy="4525963"/>
          </a:xfrm>
        </p:spPr>
        <p:txBody>
          <a:bodyPr>
            <a:normAutofit fontScale="47500" lnSpcReduction="20000"/>
          </a:bodyPr>
          <a:lstStyle/>
          <a:p>
            <a:pPr>
              <a:buNone/>
            </a:pPr>
            <a:r>
              <a:rPr lang="en-US" sz="4000" u="sng" dirty="0" smtClean="0"/>
              <a:t>Putts/R. 00s			Putts/R. 90s				Putts/R.80s</a:t>
            </a:r>
          </a:p>
          <a:p>
            <a:pPr>
              <a:buNone/>
            </a:pPr>
            <a:r>
              <a:rPr lang="en-US" sz="4000" dirty="0" smtClean="0"/>
              <a:t>28.93 (Tiger)			 29.64 (Nick Faldo)			29.53 (Tom Watson)</a:t>
            </a:r>
          </a:p>
          <a:p>
            <a:pPr>
              <a:buNone/>
            </a:pPr>
            <a:r>
              <a:rPr lang="en-US" sz="4000" dirty="0" smtClean="0"/>
              <a:t>28.80 (Mickelson)		 29 (Nick Price)			29.28 (Larry Nelson)</a:t>
            </a:r>
          </a:p>
          <a:p>
            <a:pPr>
              <a:buNone/>
            </a:pPr>
            <a:endParaRPr lang="en-US" sz="4000" dirty="0" smtClean="0"/>
          </a:p>
          <a:p>
            <a:pPr>
              <a:buNone/>
            </a:pPr>
            <a:r>
              <a:rPr lang="en-US" sz="4000" u="sng" dirty="0" smtClean="0"/>
              <a:t>Putts/H. 00s	  		Putts/H.90s  				Putts/H.80s</a:t>
            </a:r>
          </a:p>
          <a:p>
            <a:pPr>
              <a:buNone/>
            </a:pPr>
            <a:r>
              <a:rPr lang="en-US" sz="4000" dirty="0" smtClean="0"/>
              <a:t>1.733 (Tiger) 			1.806 (Nick Faldo)			1.790 (Tom Watson)</a:t>
            </a:r>
          </a:p>
          <a:p>
            <a:pPr>
              <a:buNone/>
            </a:pPr>
            <a:r>
              <a:rPr lang="en-US" sz="4000" dirty="0" smtClean="0"/>
              <a:t>1.751 (Mickelson)		1.768 (Nick Price) 			1.785 (Larry Nelson)</a:t>
            </a:r>
          </a:p>
          <a:p>
            <a:pPr>
              <a:buNone/>
            </a:pPr>
            <a:endParaRPr lang="en-US" sz="4000" dirty="0" smtClean="0"/>
          </a:p>
          <a:p>
            <a:pPr>
              <a:buNone/>
            </a:pPr>
            <a:r>
              <a:rPr lang="en-US" sz="4000" u="sng" dirty="0" smtClean="0"/>
              <a:t>Bird Conv. 00s 		Bird Conv. 90s 			 Birdie Conv. 80s</a:t>
            </a:r>
          </a:p>
          <a:p>
            <a:pPr>
              <a:buNone/>
            </a:pPr>
            <a:r>
              <a:rPr lang="en-US" sz="4000" dirty="0" smtClean="0"/>
              <a:t>31.98 (Tiger) 			28.5	(Nick Faldo)			28.5 (Tom Watson)</a:t>
            </a:r>
          </a:p>
          <a:p>
            <a:pPr>
              <a:buNone/>
            </a:pPr>
            <a:r>
              <a:rPr lang="en-US" sz="4000" dirty="0" smtClean="0"/>
              <a:t>31.60 (Mickelson)		31.2	 (Nick Price) 			28.1 (Larry Nelson)</a:t>
            </a:r>
          </a:p>
          <a:p>
            <a:endParaRPr lang="en-US" dirty="0" smtClean="0"/>
          </a:p>
          <a:p>
            <a:endParaRPr lang="en-US" dirty="0" smtClean="0"/>
          </a:p>
          <a:p>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of 2 Sample-t Test:</a:t>
            </a:r>
            <a:br>
              <a:rPr lang="en-US" dirty="0" smtClean="0"/>
            </a:br>
            <a:r>
              <a:rPr lang="en-US" dirty="0" smtClean="0"/>
              <a:t>Putts/Round</a:t>
            </a:r>
            <a:endParaRPr lang="en-US" dirty="0"/>
          </a:p>
        </p:txBody>
      </p:sp>
      <p:sp>
        <p:nvSpPr>
          <p:cNvPr id="3" name="Content Placeholder 2"/>
          <p:cNvSpPr>
            <a:spLocks noGrp="1"/>
          </p:cNvSpPr>
          <p:nvPr>
            <p:ph idx="1"/>
          </p:nvPr>
        </p:nvSpPr>
        <p:spPr/>
        <p:txBody>
          <a:bodyPr/>
          <a:lstStyle/>
          <a:p>
            <a:pPr>
              <a:buNone/>
            </a:pPr>
            <a:r>
              <a:rPr lang="en-US" dirty="0" smtClean="0"/>
              <a:t>The 80’s vs. the 90’s:</a:t>
            </a:r>
          </a:p>
          <a:p>
            <a:pPr>
              <a:buNone/>
            </a:pPr>
            <a:r>
              <a:rPr lang="en-US" sz="1400" dirty="0" smtClean="0"/>
              <a:t>Difference = mu (Putts/Round 80s) - mu (Putts/Round 90s)</a:t>
            </a:r>
          </a:p>
          <a:p>
            <a:pPr>
              <a:buNone/>
            </a:pPr>
            <a:r>
              <a:rPr lang="en-US" sz="1400" dirty="0" smtClean="0"/>
              <a:t>Estimate for difference:  0.085</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(-4.280, 4.450)</a:t>
            </a:r>
          </a:p>
          <a:p>
            <a:pPr>
              <a:buNone/>
            </a:pPr>
            <a:r>
              <a:rPr lang="en-US" sz="1400" dirty="0" smtClean="0"/>
              <a:t>T-Test of difference = 0 (</a:t>
            </a:r>
            <a:r>
              <a:rPr lang="en-US" sz="1400" dirty="0" err="1" smtClean="0"/>
              <a:t>vs</a:t>
            </a:r>
            <a:r>
              <a:rPr lang="en-US" sz="1400" dirty="0" smtClean="0"/>
              <a:t> not =): T-Value = 0.25  </a:t>
            </a:r>
            <a:r>
              <a:rPr lang="en-US" sz="2000" dirty="0" smtClean="0">
                <a:solidFill>
                  <a:srgbClr val="FF0000"/>
                </a:solidFill>
              </a:rPr>
              <a:t>P-Value = 0.846  </a:t>
            </a:r>
            <a:r>
              <a:rPr lang="en-US" sz="1400" dirty="0" smtClean="0"/>
              <a:t>DF = 1</a:t>
            </a:r>
          </a:p>
          <a:p>
            <a:pPr>
              <a:buNone/>
            </a:pPr>
            <a:endParaRPr lang="en-US" sz="1400" dirty="0" smtClean="0"/>
          </a:p>
          <a:p>
            <a:pPr>
              <a:buNone/>
            </a:pPr>
            <a:r>
              <a:rPr lang="en-US" dirty="0" smtClean="0"/>
              <a:t>The 90’s vs. the 00’s:</a:t>
            </a:r>
          </a:p>
          <a:p>
            <a:pPr>
              <a:buNone/>
            </a:pPr>
            <a:r>
              <a:rPr lang="en-US" sz="1400" dirty="0" smtClean="0"/>
              <a:t>Difference = mu (Putts/Round 90s) - mu (Putts/Round 00s)</a:t>
            </a:r>
          </a:p>
          <a:p>
            <a:pPr>
              <a:buNone/>
            </a:pPr>
            <a:r>
              <a:rPr lang="en-US" sz="1400" dirty="0" smtClean="0"/>
              <a:t>Estimate for difference:  0.455</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(-3.694, 4.604)</a:t>
            </a:r>
          </a:p>
          <a:p>
            <a:pPr>
              <a:buNone/>
            </a:pPr>
            <a:r>
              <a:rPr lang="en-US" sz="1400" dirty="0" smtClean="0"/>
              <a:t>T-Test of difference = 0 (</a:t>
            </a:r>
            <a:r>
              <a:rPr lang="en-US" sz="1400" dirty="0" err="1" smtClean="0"/>
              <a:t>vs</a:t>
            </a:r>
            <a:r>
              <a:rPr lang="en-US" sz="1400" dirty="0" smtClean="0"/>
              <a:t> not =): T-Value = 1.39  </a:t>
            </a:r>
            <a:r>
              <a:rPr lang="en-US" sz="1800" dirty="0" smtClean="0">
                <a:solidFill>
                  <a:srgbClr val="FF0000"/>
                </a:solidFill>
              </a:rPr>
              <a:t>P-Value = 0.396  </a:t>
            </a:r>
            <a:r>
              <a:rPr lang="en-US" sz="1400" dirty="0" smtClean="0"/>
              <a:t>DF = 1</a:t>
            </a:r>
          </a:p>
          <a:p>
            <a:pPr>
              <a:buNone/>
            </a:pPr>
            <a:endParaRPr lang="en-US" sz="1400" dirty="0" smtClean="0"/>
          </a:p>
          <a:p>
            <a:pPr>
              <a:buNone/>
            </a:pPr>
            <a:endParaRPr lang="en-US" dirty="0" smtClean="0"/>
          </a:p>
          <a:p>
            <a:pPr>
              <a:buNone/>
            </a:pPr>
            <a:endParaRPr lang="en-US" sz="1400" dirty="0" smtClean="0"/>
          </a:p>
          <a:p>
            <a:pPr>
              <a:buNone/>
            </a:pP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of 2 Sample-t Test:</a:t>
            </a:r>
            <a:br>
              <a:rPr lang="en-US" dirty="0" smtClean="0"/>
            </a:br>
            <a:r>
              <a:rPr lang="en-US" dirty="0" smtClean="0"/>
              <a:t>Putts/Hole</a:t>
            </a:r>
            <a:endParaRPr lang="en-US" dirty="0"/>
          </a:p>
        </p:txBody>
      </p:sp>
      <p:sp>
        <p:nvSpPr>
          <p:cNvPr id="3" name="Content Placeholder 2"/>
          <p:cNvSpPr>
            <a:spLocks noGrp="1"/>
          </p:cNvSpPr>
          <p:nvPr>
            <p:ph idx="1"/>
          </p:nvPr>
        </p:nvSpPr>
        <p:spPr/>
        <p:txBody>
          <a:bodyPr/>
          <a:lstStyle/>
          <a:p>
            <a:pPr>
              <a:buNone/>
            </a:pPr>
            <a:r>
              <a:rPr lang="en-US" dirty="0" smtClean="0"/>
              <a:t>The 80’s vs. the 90’s:</a:t>
            </a:r>
          </a:p>
          <a:p>
            <a:pPr>
              <a:buNone/>
            </a:pPr>
            <a:r>
              <a:rPr lang="en-US" sz="1400" dirty="0" smtClean="0"/>
              <a:t>Difference = mu (Putts/Hole 80s) - mu (Putts/Hole 90s)</a:t>
            </a:r>
          </a:p>
          <a:p>
            <a:pPr>
              <a:buNone/>
            </a:pPr>
            <a:r>
              <a:rPr lang="en-US" sz="1400" dirty="0" smtClean="0"/>
              <a:t>Estimate for difference:  0.0005</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(-0.2430, 0.2440)</a:t>
            </a:r>
          </a:p>
          <a:p>
            <a:pPr>
              <a:buNone/>
            </a:pPr>
            <a:r>
              <a:rPr lang="en-US" sz="1400" dirty="0" smtClean="0"/>
              <a:t>T-Test of difference = 0 (</a:t>
            </a:r>
            <a:r>
              <a:rPr lang="en-US" sz="1400" dirty="0" err="1" smtClean="0"/>
              <a:t>vs</a:t>
            </a:r>
            <a:r>
              <a:rPr lang="en-US" sz="1400" dirty="0" smtClean="0"/>
              <a:t> not =): T-Value = 0.03  </a:t>
            </a:r>
            <a:r>
              <a:rPr lang="en-US" sz="2000" dirty="0" smtClean="0">
                <a:solidFill>
                  <a:srgbClr val="FF0000"/>
                </a:solidFill>
              </a:rPr>
              <a:t>P-Value = 0.983  </a:t>
            </a:r>
            <a:r>
              <a:rPr lang="en-US" sz="1400" dirty="0" smtClean="0"/>
              <a:t>DF = 1</a:t>
            </a:r>
          </a:p>
          <a:p>
            <a:pPr>
              <a:buNone/>
            </a:pPr>
            <a:endParaRPr lang="en-US" sz="1400" dirty="0" smtClean="0"/>
          </a:p>
          <a:p>
            <a:pPr>
              <a:buNone/>
            </a:pPr>
            <a:r>
              <a:rPr lang="en-US" dirty="0" smtClean="0"/>
              <a:t>The 90’s vs. the 00’s:</a:t>
            </a:r>
          </a:p>
          <a:p>
            <a:pPr>
              <a:buNone/>
            </a:pPr>
            <a:r>
              <a:rPr lang="en-US" sz="1400" dirty="0" smtClean="0"/>
              <a:t>Difference = mu (Putts/Round 90s) - mu (Putts/Round 00s)</a:t>
            </a:r>
          </a:p>
          <a:p>
            <a:pPr>
              <a:buNone/>
            </a:pPr>
            <a:r>
              <a:rPr lang="en-US" sz="1400" dirty="0" smtClean="0"/>
              <a:t>Estimate for difference:  0.455</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(-3.694, 4.604)</a:t>
            </a:r>
          </a:p>
          <a:p>
            <a:pPr>
              <a:buNone/>
            </a:pPr>
            <a:r>
              <a:rPr lang="en-US" sz="1400" dirty="0" smtClean="0"/>
              <a:t>T-Test of difference = 0 (</a:t>
            </a:r>
            <a:r>
              <a:rPr lang="en-US" sz="1400" dirty="0" err="1" smtClean="0"/>
              <a:t>vs</a:t>
            </a:r>
            <a:r>
              <a:rPr lang="en-US" sz="1400" dirty="0" smtClean="0"/>
              <a:t> not =): T-Value = 1.39  </a:t>
            </a:r>
            <a:r>
              <a:rPr lang="en-US" sz="2000" dirty="0" smtClean="0">
                <a:solidFill>
                  <a:srgbClr val="FF0000"/>
                </a:solidFill>
              </a:rPr>
              <a:t>P-Value = 0.396  </a:t>
            </a:r>
            <a:r>
              <a:rPr lang="en-US" sz="1400" dirty="0" smtClean="0"/>
              <a:t>DF = 1</a:t>
            </a:r>
          </a:p>
          <a:p>
            <a:pPr>
              <a:buNone/>
            </a:pPr>
            <a:endParaRPr lang="en-US" sz="1400" dirty="0" smtClean="0"/>
          </a:p>
          <a:p>
            <a:pPr>
              <a:buNone/>
            </a:pP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of 2 Sample-t Test:</a:t>
            </a:r>
            <a:br>
              <a:rPr lang="en-US" dirty="0" smtClean="0"/>
            </a:br>
            <a:r>
              <a:rPr lang="en-US" dirty="0" smtClean="0"/>
              <a:t>Birdie Conversion Rate</a:t>
            </a:r>
            <a:endParaRPr lang="en-US" dirty="0"/>
          </a:p>
        </p:txBody>
      </p:sp>
      <p:sp>
        <p:nvSpPr>
          <p:cNvPr id="3" name="Content Placeholder 2"/>
          <p:cNvSpPr>
            <a:spLocks noGrp="1"/>
          </p:cNvSpPr>
          <p:nvPr>
            <p:ph idx="1"/>
          </p:nvPr>
        </p:nvSpPr>
        <p:spPr/>
        <p:txBody>
          <a:bodyPr/>
          <a:lstStyle/>
          <a:p>
            <a:pPr>
              <a:buNone/>
            </a:pPr>
            <a:r>
              <a:rPr lang="en-US" dirty="0" smtClean="0"/>
              <a:t>The 80’s vs. the 90’s:</a:t>
            </a:r>
          </a:p>
          <a:p>
            <a:pPr>
              <a:buNone/>
            </a:pPr>
            <a:r>
              <a:rPr lang="en-US" sz="1400" dirty="0" smtClean="0"/>
              <a:t>Difference = mu (Birdie Conv. 80s) - mu (Birdie Conv. 90s)</a:t>
            </a:r>
          </a:p>
          <a:p>
            <a:pPr>
              <a:buNone/>
            </a:pPr>
            <a:r>
              <a:rPr lang="en-US" sz="1400" dirty="0" smtClean="0"/>
              <a:t>Estimate for difference:  -1.55</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(-18.89, 15.79)</a:t>
            </a:r>
          </a:p>
          <a:p>
            <a:pPr>
              <a:buNone/>
            </a:pPr>
            <a:r>
              <a:rPr lang="en-US" sz="1400" dirty="0" smtClean="0"/>
              <a:t>T-Test of difference = 0 (</a:t>
            </a:r>
            <a:r>
              <a:rPr lang="en-US" sz="1400" dirty="0" err="1" smtClean="0"/>
              <a:t>vs</a:t>
            </a:r>
            <a:r>
              <a:rPr lang="en-US" sz="1400" dirty="0" smtClean="0"/>
              <a:t> not =): T-Value = -1.14  </a:t>
            </a:r>
            <a:r>
              <a:rPr lang="en-US" sz="2000" dirty="0" smtClean="0">
                <a:solidFill>
                  <a:srgbClr val="FF0000"/>
                </a:solidFill>
              </a:rPr>
              <a:t>P-Value = 0.460  </a:t>
            </a:r>
            <a:r>
              <a:rPr lang="en-US" sz="1400" dirty="0" smtClean="0"/>
              <a:t>DF = 1</a:t>
            </a:r>
          </a:p>
          <a:p>
            <a:pPr>
              <a:buNone/>
            </a:pPr>
            <a:endParaRPr lang="en-US" sz="1400" dirty="0" smtClean="0"/>
          </a:p>
          <a:p>
            <a:pPr>
              <a:buNone/>
            </a:pPr>
            <a:r>
              <a:rPr lang="en-US" dirty="0" smtClean="0"/>
              <a:t>The 90’s vs. the 00’s:</a:t>
            </a:r>
          </a:p>
          <a:p>
            <a:pPr>
              <a:buNone/>
            </a:pPr>
            <a:r>
              <a:rPr lang="en-US" sz="1400" dirty="0" smtClean="0"/>
              <a:t>Difference = mu (Birdie Conv. 90s) - mu (Birdie Conv. 00s)</a:t>
            </a:r>
          </a:p>
          <a:p>
            <a:pPr>
              <a:buNone/>
            </a:pPr>
            <a:r>
              <a:rPr lang="en-US" sz="1400" dirty="0" smtClean="0"/>
              <a:t>Estimate for difference:  -1.94</a:t>
            </a:r>
          </a:p>
          <a:p>
            <a:pPr>
              <a:buNone/>
            </a:pPr>
            <a:r>
              <a:rPr lang="it-IT" sz="1400" dirty="0" smtClean="0"/>
              <a:t>95% </a:t>
            </a:r>
            <a:r>
              <a:rPr lang="it-IT" sz="1400" dirty="0" err="1" smtClean="0"/>
              <a:t>CI</a:t>
            </a:r>
            <a:r>
              <a:rPr lang="it-IT" sz="1400" dirty="0" smtClean="0"/>
              <a:t> </a:t>
            </a:r>
            <a:r>
              <a:rPr lang="it-IT" sz="1400" dirty="0" err="1" smtClean="0"/>
              <a:t>for</a:t>
            </a:r>
            <a:r>
              <a:rPr lang="it-IT" sz="1400" dirty="0" smtClean="0"/>
              <a:t> </a:t>
            </a:r>
            <a:r>
              <a:rPr lang="it-IT" sz="1400" dirty="0" err="1" smtClean="0"/>
              <a:t>difference</a:t>
            </a:r>
            <a:r>
              <a:rPr lang="it-IT" sz="1400" dirty="0" smtClean="0"/>
              <a:t>:  (-19.26, 15.38)</a:t>
            </a:r>
          </a:p>
          <a:p>
            <a:pPr>
              <a:buNone/>
            </a:pPr>
            <a:r>
              <a:rPr lang="en-US" sz="1400" dirty="0" smtClean="0"/>
              <a:t>T-Test of difference = 0 (</a:t>
            </a:r>
            <a:r>
              <a:rPr lang="en-US" sz="1400" dirty="0" err="1" smtClean="0"/>
              <a:t>vs</a:t>
            </a:r>
            <a:r>
              <a:rPr lang="en-US" sz="1400" dirty="0" smtClean="0"/>
              <a:t> not =): T-Value = -1.42  </a:t>
            </a:r>
            <a:r>
              <a:rPr lang="en-US" sz="2000" dirty="0" smtClean="0">
                <a:solidFill>
                  <a:srgbClr val="FF0000"/>
                </a:solidFill>
              </a:rPr>
              <a:t>P-Value = 0.390  </a:t>
            </a:r>
            <a:r>
              <a:rPr lang="en-US" sz="1400" dirty="0" smtClean="0"/>
              <a:t>DF = 1</a:t>
            </a:r>
          </a:p>
          <a:p>
            <a:pPr>
              <a:buNone/>
            </a:pP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2 Sample-t Test:</a:t>
            </a:r>
            <a:endParaRPr lang="en-US" dirty="0"/>
          </a:p>
        </p:txBody>
      </p:sp>
      <p:sp>
        <p:nvSpPr>
          <p:cNvPr id="3" name="Content Placeholder 2"/>
          <p:cNvSpPr>
            <a:spLocks noGrp="1"/>
          </p:cNvSpPr>
          <p:nvPr>
            <p:ph idx="1"/>
          </p:nvPr>
        </p:nvSpPr>
        <p:spPr/>
        <p:txBody>
          <a:bodyPr>
            <a:normAutofit/>
          </a:bodyPr>
          <a:lstStyle/>
          <a:p>
            <a:pPr>
              <a:buNone/>
            </a:pPr>
            <a:r>
              <a:rPr lang="en-US" sz="2000" dirty="0" smtClean="0"/>
              <a:t>It would seem like there is nothing to conclude…</a:t>
            </a:r>
          </a:p>
          <a:p>
            <a:pPr>
              <a:buNone/>
            </a:pPr>
            <a:r>
              <a:rPr lang="en-US" sz="2000" dirty="0" smtClean="0"/>
              <a:t>But the P-values DO decline:</a:t>
            </a:r>
          </a:p>
          <a:p>
            <a:pPr>
              <a:buNone/>
            </a:pPr>
            <a:r>
              <a:rPr lang="en-US" sz="2000" dirty="0" smtClean="0"/>
              <a:t>	 Putts/Round = </a:t>
            </a:r>
            <a:r>
              <a:rPr lang="en-US" sz="2800" dirty="0" smtClean="0">
                <a:solidFill>
                  <a:srgbClr val="FF0000"/>
                </a:solidFill>
              </a:rPr>
              <a:t>0.846</a:t>
            </a:r>
            <a:r>
              <a:rPr lang="en-US" sz="2000" dirty="0" smtClean="0">
                <a:solidFill>
                  <a:srgbClr val="FF0000"/>
                </a:solidFill>
              </a:rPr>
              <a:t> </a:t>
            </a:r>
            <a:r>
              <a:rPr lang="en-US" sz="2000" dirty="0" smtClean="0"/>
              <a:t>(80’s v. 90’s)</a:t>
            </a:r>
            <a:r>
              <a:rPr lang="en-US" sz="2000" dirty="0" smtClean="0">
                <a:solidFill>
                  <a:srgbClr val="FF0000"/>
                </a:solidFill>
              </a:rPr>
              <a:t> → </a:t>
            </a:r>
            <a:r>
              <a:rPr lang="en-US" sz="2800" dirty="0" smtClean="0">
                <a:solidFill>
                  <a:srgbClr val="FF0000"/>
                </a:solidFill>
              </a:rPr>
              <a:t>0.396</a:t>
            </a:r>
            <a:r>
              <a:rPr lang="en-US" sz="2000" dirty="0" smtClean="0">
                <a:solidFill>
                  <a:srgbClr val="FF0000"/>
                </a:solidFill>
              </a:rPr>
              <a:t> </a:t>
            </a:r>
            <a:r>
              <a:rPr lang="en-US" sz="2000" dirty="0" smtClean="0"/>
              <a:t>(90’s v. 00’s)</a:t>
            </a:r>
          </a:p>
          <a:p>
            <a:pPr>
              <a:buNone/>
            </a:pPr>
            <a:r>
              <a:rPr lang="en-US" sz="2000" dirty="0" smtClean="0"/>
              <a:t>	 Putts/Hole = </a:t>
            </a:r>
            <a:r>
              <a:rPr lang="en-US" sz="2800" dirty="0" smtClean="0">
                <a:solidFill>
                  <a:srgbClr val="FF0000"/>
                </a:solidFill>
              </a:rPr>
              <a:t>0.983</a:t>
            </a:r>
            <a:r>
              <a:rPr lang="en-US" sz="2000" dirty="0" smtClean="0">
                <a:solidFill>
                  <a:srgbClr val="FF0000"/>
                </a:solidFill>
              </a:rPr>
              <a:t> </a:t>
            </a:r>
            <a:r>
              <a:rPr lang="en-US" sz="2000" dirty="0" smtClean="0"/>
              <a:t>(80’s v. 90’s)</a:t>
            </a:r>
            <a:r>
              <a:rPr lang="en-US" sz="2000" dirty="0" smtClean="0">
                <a:solidFill>
                  <a:srgbClr val="FF0000"/>
                </a:solidFill>
              </a:rPr>
              <a:t> → </a:t>
            </a:r>
            <a:r>
              <a:rPr lang="en-US" sz="2800" dirty="0" smtClean="0">
                <a:solidFill>
                  <a:srgbClr val="FF0000"/>
                </a:solidFill>
              </a:rPr>
              <a:t>0.396</a:t>
            </a:r>
            <a:r>
              <a:rPr lang="en-US" sz="2000" dirty="0" smtClean="0">
                <a:solidFill>
                  <a:srgbClr val="FF0000"/>
                </a:solidFill>
              </a:rPr>
              <a:t> </a:t>
            </a:r>
            <a:r>
              <a:rPr lang="en-US" sz="2000" dirty="0" smtClean="0"/>
              <a:t>(90’s v. 00’s)</a:t>
            </a:r>
            <a:endParaRPr lang="en-US" sz="2000" dirty="0" smtClean="0">
              <a:solidFill>
                <a:srgbClr val="FF0000"/>
              </a:solidFill>
            </a:endParaRPr>
          </a:p>
          <a:p>
            <a:pPr>
              <a:buNone/>
            </a:pPr>
            <a:r>
              <a:rPr lang="en-US" sz="2000" dirty="0" smtClean="0">
                <a:solidFill>
                  <a:srgbClr val="FF0000"/>
                </a:solidFill>
              </a:rPr>
              <a:t>	 </a:t>
            </a:r>
            <a:r>
              <a:rPr lang="en-US" sz="2000" dirty="0" smtClean="0"/>
              <a:t>Birdie Conversion Rate = </a:t>
            </a:r>
            <a:r>
              <a:rPr lang="en-US" sz="2800" dirty="0" smtClean="0">
                <a:solidFill>
                  <a:srgbClr val="FF0000"/>
                </a:solidFill>
              </a:rPr>
              <a:t>0.460</a:t>
            </a:r>
            <a:r>
              <a:rPr lang="en-US" sz="2000" dirty="0" smtClean="0">
                <a:solidFill>
                  <a:srgbClr val="FF0000"/>
                </a:solidFill>
              </a:rPr>
              <a:t> </a:t>
            </a:r>
            <a:r>
              <a:rPr lang="en-US" sz="2000" dirty="0" smtClean="0"/>
              <a:t>(80’s v. 90’s)</a:t>
            </a:r>
            <a:r>
              <a:rPr lang="en-US" sz="2000" dirty="0" smtClean="0">
                <a:solidFill>
                  <a:srgbClr val="FF0000"/>
                </a:solidFill>
              </a:rPr>
              <a:t> →  </a:t>
            </a:r>
            <a:r>
              <a:rPr lang="en-US" sz="2800" dirty="0" smtClean="0">
                <a:solidFill>
                  <a:srgbClr val="FF0000"/>
                </a:solidFill>
              </a:rPr>
              <a:t>0.390</a:t>
            </a:r>
            <a:r>
              <a:rPr lang="en-US" sz="2000" dirty="0" smtClean="0">
                <a:solidFill>
                  <a:srgbClr val="FF0000"/>
                </a:solidFill>
              </a:rPr>
              <a:t> </a:t>
            </a:r>
            <a:r>
              <a:rPr lang="en-US" sz="2000" dirty="0" smtClean="0"/>
              <a:t>(90’s v. 00’s)</a:t>
            </a:r>
            <a:r>
              <a:rPr lang="en-US" sz="2000" dirty="0" smtClean="0">
                <a:solidFill>
                  <a:srgbClr val="FF0000"/>
                </a:solidFill>
              </a:rPr>
              <a:t> </a:t>
            </a:r>
          </a:p>
          <a:p>
            <a:pPr>
              <a:buNone/>
            </a:pPr>
            <a:r>
              <a:rPr lang="en-US" sz="2000" dirty="0" smtClean="0"/>
              <a:t>Which is interesting: it suggests that while there was not much difference in ability between putters in the 80’s and 90’s, there is a larger difference in ability between putters in the 90’s and 00’s.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statistics have the strongest correlation to earnings: driving stats or putting stats? </a:t>
            </a:r>
            <a:endParaRPr lang="en-US" sz="3200" dirty="0"/>
          </a:p>
        </p:txBody>
      </p:sp>
      <p:sp>
        <p:nvSpPr>
          <p:cNvPr id="3" name="Content Placeholder 2"/>
          <p:cNvSpPr>
            <a:spLocks noGrp="1"/>
          </p:cNvSpPr>
          <p:nvPr>
            <p:ph idx="1"/>
          </p:nvPr>
        </p:nvSpPr>
        <p:spPr/>
        <p:txBody>
          <a:bodyPr>
            <a:normAutofit/>
          </a:bodyPr>
          <a:lstStyle/>
          <a:p>
            <a:pPr>
              <a:buNone/>
            </a:pPr>
            <a:r>
              <a:rPr lang="en-US" sz="1600" dirty="0" smtClean="0"/>
              <a:t>Top-10 Drivers vs. Top-10 Putters:</a:t>
            </a:r>
          </a:p>
          <a:p>
            <a:pPr>
              <a:buNone/>
            </a:pPr>
            <a:endParaRPr lang="en-US" sz="1600" dirty="0" smtClean="0"/>
          </a:p>
          <a:p>
            <a:pPr>
              <a:buNone/>
            </a:pPr>
            <a:r>
              <a:rPr lang="en-US" sz="1600" dirty="0" smtClean="0"/>
              <a:t>Player		Driving AVG	Earnings1	Player2			Putts/Round	Earnings2</a:t>
            </a:r>
          </a:p>
          <a:p>
            <a:pPr>
              <a:buNone/>
            </a:pPr>
            <a:r>
              <a:rPr lang="en-US" sz="1600" dirty="0" smtClean="0"/>
              <a:t>Bubba Watson  	315.1		1533523	Corey </a:t>
            </a:r>
            <a:r>
              <a:rPr lang="en-US" sz="1600" dirty="0" err="1" smtClean="0"/>
              <a:t>Pavin</a:t>
            </a:r>
            <a:r>
              <a:rPr lang="en-US" sz="1600" dirty="0" smtClean="0"/>
              <a:t>  		27.92		924282</a:t>
            </a:r>
          </a:p>
          <a:p>
            <a:pPr>
              <a:buNone/>
            </a:pPr>
            <a:r>
              <a:rPr lang="en-US" sz="1600" dirty="0" smtClean="0"/>
              <a:t>Robert </a:t>
            </a:r>
            <a:r>
              <a:rPr lang="en-US" sz="1600" dirty="0" err="1" smtClean="0"/>
              <a:t>Garrigus</a:t>
            </a:r>
            <a:r>
              <a:rPr lang="en-US" sz="1600" dirty="0" smtClean="0"/>
              <a:t> 	311.0		756732	</a:t>
            </a:r>
            <a:r>
              <a:rPr lang="en-US" sz="1600" dirty="0" err="1" smtClean="0"/>
              <a:t>Padraig</a:t>
            </a:r>
            <a:r>
              <a:rPr lang="en-US" sz="1600" dirty="0" smtClean="0"/>
              <a:t> Harrington 	28.04		4313551</a:t>
            </a:r>
          </a:p>
          <a:p>
            <a:pPr>
              <a:buNone/>
            </a:pPr>
            <a:r>
              <a:rPr lang="en-US" sz="1600" dirty="0" smtClean="0"/>
              <a:t>J.B. Holmes 	310.3		2166131	Daniel Chopra 		28.06		1630690</a:t>
            </a:r>
          </a:p>
          <a:p>
            <a:pPr>
              <a:buNone/>
            </a:pPr>
            <a:r>
              <a:rPr lang="en-US" sz="1600" dirty="0" smtClean="0"/>
              <a:t>Dustin Johnson 	309.7		1789895	John </a:t>
            </a:r>
            <a:r>
              <a:rPr lang="en-US" sz="1600" dirty="0" err="1" smtClean="0"/>
              <a:t>Mallinger</a:t>
            </a:r>
            <a:r>
              <a:rPr lang="en-US" sz="1600" dirty="0" smtClean="0"/>
              <a:t> 		28.14		1201433</a:t>
            </a:r>
          </a:p>
          <a:p>
            <a:pPr>
              <a:buNone/>
            </a:pPr>
            <a:r>
              <a:rPr lang="en-US" sz="1600" dirty="0" smtClean="0"/>
              <a:t>Steve Allan 	303.2		743970	Bob </a:t>
            </a:r>
            <a:r>
              <a:rPr lang="en-US" sz="1600" dirty="0" err="1" smtClean="0"/>
              <a:t>Tway</a:t>
            </a:r>
            <a:r>
              <a:rPr lang="en-US" sz="1600" dirty="0" smtClean="0"/>
              <a:t> 			28.23		785641</a:t>
            </a:r>
          </a:p>
          <a:p>
            <a:pPr>
              <a:buNone/>
            </a:pPr>
            <a:r>
              <a:rPr lang="en-US" sz="1600" dirty="0" smtClean="0"/>
              <a:t>Tag Ridings 	303.0		568494	Nathan Green 		28.24		912867</a:t>
            </a:r>
          </a:p>
          <a:p>
            <a:pPr>
              <a:buNone/>
            </a:pPr>
            <a:r>
              <a:rPr lang="en-US" sz="1600" dirty="0" smtClean="0"/>
              <a:t>Nick </a:t>
            </a:r>
            <a:r>
              <a:rPr lang="en-US" sz="1600" dirty="0" err="1" smtClean="0"/>
              <a:t>Watney</a:t>
            </a:r>
            <a:r>
              <a:rPr lang="en-US" sz="1600" dirty="0" smtClean="0"/>
              <a:t> 	302.9		878173	Brian Gay 			28.34		2205513</a:t>
            </a:r>
          </a:p>
          <a:p>
            <a:pPr>
              <a:buNone/>
            </a:pPr>
            <a:r>
              <a:rPr lang="en-US" sz="1600" dirty="0" smtClean="0"/>
              <a:t>Adam Scott 	302.1		1979160	Aaron </a:t>
            </a:r>
            <a:r>
              <a:rPr lang="en-US" sz="1600" dirty="0" err="1" smtClean="0"/>
              <a:t>Baddeley</a:t>
            </a:r>
            <a:r>
              <a:rPr lang="en-US" sz="1600" dirty="0" smtClean="0"/>
              <a:t> 		28.38		1665587</a:t>
            </a:r>
          </a:p>
          <a:p>
            <a:pPr>
              <a:buNone/>
            </a:pPr>
            <a:r>
              <a:rPr lang="en-US" sz="1600" dirty="0" smtClean="0"/>
              <a:t>Davis Love III 	301.3		1695237	Jeff </a:t>
            </a:r>
            <a:r>
              <a:rPr lang="en-US" sz="1600" dirty="0" err="1" smtClean="0"/>
              <a:t>Quinney</a:t>
            </a:r>
            <a:r>
              <a:rPr lang="en-US" sz="1600" dirty="0" smtClean="0"/>
              <a:t> 		28.39		1999371</a:t>
            </a:r>
          </a:p>
          <a:p>
            <a:pPr>
              <a:buNone/>
            </a:pPr>
            <a:r>
              <a:rPr lang="en-US" sz="1600" dirty="0" smtClean="0"/>
              <a:t>Charles Warren 	301.1		800694	Ryuji </a:t>
            </a:r>
            <a:r>
              <a:rPr lang="en-US" sz="1600" dirty="0" err="1" smtClean="0"/>
              <a:t>Imada</a:t>
            </a:r>
            <a:r>
              <a:rPr lang="en-US" sz="1600" dirty="0" smtClean="0"/>
              <a:t> 		28.43		3029363</a:t>
            </a:r>
          </a:p>
          <a:p>
            <a:pPr>
              <a:buNone/>
            </a:pPr>
            <a:r>
              <a:rPr lang="en-US" sz="1200" dirty="0" smtClean="0"/>
              <a:t>	</a:t>
            </a:r>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statistics have the strongest correlation to earnings: driving stats or putting stats? </a:t>
            </a:r>
            <a:endParaRPr lang="en-US" sz="3200" dirty="0"/>
          </a:p>
        </p:txBody>
      </p:sp>
      <p:sp>
        <p:nvSpPr>
          <p:cNvPr id="3" name="Content Placeholder 2"/>
          <p:cNvSpPr>
            <a:spLocks noGrp="1"/>
          </p:cNvSpPr>
          <p:nvPr>
            <p:ph idx="1"/>
          </p:nvPr>
        </p:nvSpPr>
        <p:spPr/>
        <p:txBody>
          <a:bodyPr>
            <a:normAutofit/>
          </a:bodyPr>
          <a:lstStyle/>
          <a:p>
            <a:r>
              <a:rPr lang="en-US" sz="2000" u="sng" dirty="0" smtClean="0"/>
              <a:t>Pearson correlation of Driving AVG and Earnings1 = </a:t>
            </a:r>
            <a:r>
              <a:rPr lang="en-US" sz="2000" u="sng" dirty="0" smtClean="0">
                <a:solidFill>
                  <a:srgbClr val="FF0000"/>
                </a:solidFill>
              </a:rPr>
              <a:t>0.293</a:t>
            </a:r>
          </a:p>
          <a:p>
            <a:pPr>
              <a:buNone/>
            </a:pPr>
            <a:r>
              <a:rPr lang="en-US" sz="1800" dirty="0" smtClean="0"/>
              <a:t>	</a:t>
            </a:r>
            <a:r>
              <a:rPr lang="en-US" sz="1800" dirty="0" smtClean="0">
                <a:solidFill>
                  <a:srgbClr val="FF0000"/>
                </a:solidFill>
                <a:latin typeface="+mj-lt"/>
              </a:rPr>
              <a:t>P-Value = 0.411</a:t>
            </a:r>
          </a:p>
          <a:p>
            <a:pPr>
              <a:buNone/>
            </a:pPr>
            <a:r>
              <a:rPr lang="en-US" sz="1800" dirty="0" smtClean="0">
                <a:latin typeface="+mj-lt"/>
              </a:rPr>
              <a:t>	Mean earnings of Top-10 Drivers= </a:t>
            </a:r>
            <a:r>
              <a:rPr lang="en-US" sz="1800" dirty="0" smtClean="0">
                <a:solidFill>
                  <a:srgbClr val="FF0000"/>
                </a:solidFill>
                <a:latin typeface="+mj-lt"/>
              </a:rPr>
              <a:t>1,291,201</a:t>
            </a:r>
          </a:p>
          <a:p>
            <a:pPr>
              <a:buNone/>
            </a:pPr>
            <a:endParaRPr lang="en-US" sz="1800" dirty="0" smtClean="0"/>
          </a:p>
          <a:p>
            <a:r>
              <a:rPr lang="en-US" sz="1800" u="sng" dirty="0" smtClean="0"/>
              <a:t>Pearson correlation of Putts/Round and Earnings2 = </a:t>
            </a:r>
            <a:r>
              <a:rPr lang="en-US" sz="1800" u="sng" dirty="0" smtClean="0">
                <a:solidFill>
                  <a:srgbClr val="FF0000"/>
                </a:solidFill>
              </a:rPr>
              <a:t>0.104</a:t>
            </a:r>
          </a:p>
          <a:p>
            <a:pPr>
              <a:buNone/>
            </a:pPr>
            <a:r>
              <a:rPr lang="en-US" sz="1800" dirty="0" smtClean="0"/>
              <a:t>	</a:t>
            </a:r>
            <a:r>
              <a:rPr lang="en-US" sz="1800" dirty="0" smtClean="0">
                <a:solidFill>
                  <a:srgbClr val="FF0000"/>
                </a:solidFill>
              </a:rPr>
              <a:t>P-Value = 0.775</a:t>
            </a:r>
          </a:p>
          <a:p>
            <a:pPr>
              <a:buNone/>
            </a:pPr>
            <a:r>
              <a:rPr lang="en-US" sz="1800" dirty="0" smtClean="0"/>
              <a:t>	Mean earnings of Top-10 Putters= </a:t>
            </a:r>
            <a:r>
              <a:rPr lang="en-US" sz="1800" dirty="0" smtClean="0">
                <a:solidFill>
                  <a:srgbClr val="FF0000"/>
                </a:solidFill>
              </a:rPr>
              <a:t>1,866,830</a:t>
            </a:r>
          </a:p>
          <a:p>
            <a:pPr>
              <a:buNone/>
            </a:pPr>
            <a:endParaRPr lang="en-US" sz="1800" dirty="0" smtClean="0"/>
          </a:p>
          <a:p>
            <a:r>
              <a:rPr lang="en-US" sz="1800" u="sng" dirty="0" smtClean="0"/>
              <a:t>2 sample-t test of Top-10 Driver’s Earnings vs. Top-10 Putter’s Earnings:</a:t>
            </a:r>
          </a:p>
          <a:p>
            <a:pPr>
              <a:buNone/>
            </a:pPr>
            <a:r>
              <a:rPr lang="en-US" sz="1800" dirty="0" smtClean="0"/>
              <a:t>	Difference = mu (Earnings1) - mu (Earnings2)</a:t>
            </a:r>
          </a:p>
          <a:p>
            <a:pPr>
              <a:buNone/>
            </a:pPr>
            <a:r>
              <a:rPr lang="en-US" sz="1800" dirty="0" smtClean="0"/>
              <a:t>	Estimate for difference:  -575629</a:t>
            </a:r>
          </a:p>
          <a:p>
            <a:pPr>
              <a:buNone/>
            </a:pPr>
            <a:r>
              <a:rPr lang="it-IT" sz="1800" dirty="0" smtClean="0"/>
              <a:t>	95% </a:t>
            </a:r>
            <a:r>
              <a:rPr lang="it-IT" sz="1800" dirty="0" err="1" smtClean="0"/>
              <a:t>CI</a:t>
            </a:r>
            <a:r>
              <a:rPr lang="it-IT" sz="1800" dirty="0" smtClean="0"/>
              <a:t> </a:t>
            </a:r>
            <a:r>
              <a:rPr lang="it-IT" sz="1800" dirty="0" err="1" smtClean="0"/>
              <a:t>for</a:t>
            </a:r>
            <a:r>
              <a:rPr lang="it-IT" sz="1800" dirty="0" smtClean="0"/>
              <a:t> </a:t>
            </a:r>
            <a:r>
              <a:rPr lang="it-IT" sz="1800" dirty="0" err="1" smtClean="0"/>
              <a:t>difference</a:t>
            </a:r>
            <a:r>
              <a:rPr lang="it-IT" sz="1800" dirty="0" smtClean="0"/>
              <a:t>:  (-1433896, 282638)</a:t>
            </a:r>
          </a:p>
          <a:p>
            <a:pPr>
              <a:buNone/>
            </a:pPr>
            <a:r>
              <a:rPr lang="en-US" sz="1800" dirty="0" smtClean="0"/>
              <a:t>	T-Test of difference = 0 (</a:t>
            </a:r>
            <a:r>
              <a:rPr lang="en-US" sz="1800" dirty="0" err="1" smtClean="0"/>
              <a:t>vs</a:t>
            </a:r>
            <a:r>
              <a:rPr lang="en-US" sz="1800" dirty="0" smtClean="0"/>
              <a:t> not =): T-Value = -1.45  </a:t>
            </a:r>
            <a:r>
              <a:rPr lang="en-US" sz="1800" dirty="0" smtClean="0">
                <a:solidFill>
                  <a:srgbClr val="FF0000"/>
                </a:solidFill>
              </a:rPr>
              <a:t>P-Value = 0.171  </a:t>
            </a:r>
            <a:r>
              <a:rPr lang="en-US" sz="1800" dirty="0" smtClean="0"/>
              <a:t>DF = 13</a:t>
            </a:r>
          </a:p>
          <a:p>
            <a:endParaRPr lang="en-US" sz="1800" dirty="0" smtClean="0"/>
          </a:p>
          <a:p>
            <a:pPr>
              <a:buNone/>
            </a:pPr>
            <a:endParaRPr lang="en-US" sz="1600" dirty="0" smtClean="0"/>
          </a:p>
          <a:p>
            <a:pPr>
              <a:buNone/>
            </a:pPr>
            <a:endParaRPr lang="en-US" sz="1600" dirty="0" smtClean="0"/>
          </a:p>
          <a:p>
            <a:pPr>
              <a:buNone/>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Class Activity</a:t>
            </a:r>
            <a:endParaRPr lang="en-US" dirty="0"/>
          </a:p>
        </p:txBody>
      </p:sp>
      <p:sp>
        <p:nvSpPr>
          <p:cNvPr id="3" name="Content Placeholder 2"/>
          <p:cNvSpPr>
            <a:spLocks noGrp="1"/>
          </p:cNvSpPr>
          <p:nvPr>
            <p:ph idx="1"/>
          </p:nvPr>
        </p:nvSpPr>
        <p:spPr/>
        <p:txBody>
          <a:bodyPr/>
          <a:lstStyle/>
          <a:p>
            <a:pPr>
              <a:buNone/>
            </a:pPr>
            <a:r>
              <a:rPr lang="en-US" dirty="0" smtClean="0"/>
              <a:t>How good are the Top-10 Putters in the PGA?</a:t>
            </a:r>
          </a:p>
          <a:p>
            <a:pPr>
              <a:buNone/>
            </a:pPr>
            <a:r>
              <a:rPr lang="en-US" dirty="0" smtClean="0"/>
              <a:t>Using the appropriate data from ESPN.com, determine whether the Top-10 putters on the PGA Tour in 2008 were significantly better than the putters ranked 41-50.</a:t>
            </a:r>
          </a:p>
          <a:p>
            <a:pPr>
              <a:buNone/>
            </a:pPr>
            <a:r>
              <a:rPr lang="en-US" dirty="0" smtClean="0">
                <a:hlinkClick r:id="rId2"/>
              </a:rPr>
              <a:t>http://sports.espn.go.com/golf/statistics?type=type2&amp;sort=savePct&amp;season=2008</a:t>
            </a:r>
            <a:endParaRPr lang="en-US" dirty="0" smtClean="0"/>
          </a:p>
          <a:p>
            <a:pPr>
              <a:buNone/>
            </a:pPr>
            <a:endParaRPr lang="en-US" dirty="0" smtClean="0"/>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a:buNone/>
            </a:pPr>
            <a:r>
              <a:rPr lang="en-US" dirty="0" smtClean="0"/>
              <a:t>Using PGA.com and ESPN.com, find out if there is evidence supporting the claim that those golfers who earn more are all around better players. Choose and record which combination of variables give you the strongest correlation to earnings. </a:t>
            </a:r>
          </a:p>
          <a:p>
            <a:pPr>
              <a:buNone/>
            </a:pPr>
            <a:r>
              <a:rPr lang="en-US" dirty="0" smtClean="0"/>
              <a:t>(Hint: Give us a Regression formula and the R-Sq Value)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“Bridging Different Eras in Sports”:</a:t>
            </a:r>
            <a:br>
              <a:rPr lang="en-US" dirty="0" smtClean="0"/>
            </a:br>
            <a:r>
              <a:rPr lang="en-US" dirty="0" smtClean="0"/>
              <a:t>A Brief Summary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600" dirty="0" smtClean="0"/>
              <a:t>What the article says:</a:t>
            </a:r>
          </a:p>
          <a:p>
            <a:pPr>
              <a:buNone/>
            </a:pPr>
            <a:endParaRPr lang="en-US" sz="1600" dirty="0" smtClean="0"/>
          </a:p>
          <a:p>
            <a:r>
              <a:rPr lang="en-US" sz="2400" dirty="0" smtClean="0"/>
              <a:t>The authors use “bridges” to compare players from different generations:</a:t>
            </a:r>
          </a:p>
          <a:p>
            <a:r>
              <a:rPr lang="en-US" sz="2400" dirty="0" smtClean="0"/>
              <a:t>Compares Player A </a:t>
            </a:r>
            <a:r>
              <a:rPr lang="en-US" sz="2400" dirty="0" err="1" smtClean="0">
                <a:latin typeface="Wingdings"/>
                <a:ea typeface="Wingdings"/>
                <a:cs typeface="Wingdings"/>
              </a:rPr>
              <a:t></a:t>
            </a:r>
            <a:r>
              <a:rPr lang="en-US" sz="2400" dirty="0" smtClean="0"/>
              <a:t> Player D by comparing Player A </a:t>
            </a:r>
            <a:r>
              <a:rPr lang="en-US" sz="2400" dirty="0" err="1" smtClean="0">
                <a:latin typeface="Wingdings"/>
                <a:ea typeface="Wingdings"/>
                <a:cs typeface="Wingdings"/>
              </a:rPr>
              <a:t></a:t>
            </a:r>
            <a:r>
              <a:rPr lang="en-US" sz="2400" dirty="0" smtClean="0"/>
              <a:t> Player B </a:t>
            </a:r>
            <a:r>
              <a:rPr lang="en-US" sz="2400" dirty="0" err="1" smtClean="0">
                <a:latin typeface="Wingdings"/>
                <a:ea typeface="Wingdings"/>
                <a:cs typeface="Wingdings"/>
              </a:rPr>
              <a:t></a:t>
            </a:r>
            <a:r>
              <a:rPr lang="en-US" sz="2400" dirty="0" smtClean="0"/>
              <a:t> Player C </a:t>
            </a:r>
            <a:r>
              <a:rPr lang="en-US" sz="2400" dirty="0" err="1" smtClean="0">
                <a:latin typeface="Wingdings"/>
                <a:ea typeface="Wingdings"/>
                <a:cs typeface="Wingdings"/>
              </a:rPr>
              <a:t></a:t>
            </a:r>
            <a:r>
              <a:rPr lang="en-US" sz="2400" dirty="0" smtClean="0"/>
              <a:t> Player D</a:t>
            </a:r>
          </a:p>
          <a:p>
            <a:endParaRPr lang="en-US" sz="2400" dirty="0" smtClean="0"/>
          </a:p>
          <a:p>
            <a:r>
              <a:rPr lang="en-US" sz="2400" dirty="0" smtClean="0"/>
              <a:t>The article makes these comparisons by considering 4 factors:</a:t>
            </a:r>
          </a:p>
          <a:p>
            <a:pPr lvl="1">
              <a:buFont typeface="+mj-lt"/>
              <a:buAutoNum type="arabicPeriod"/>
            </a:pPr>
            <a:r>
              <a:rPr lang="en-US" sz="2400" dirty="0" smtClean="0"/>
              <a:t>True Ability (their average ability over their career)</a:t>
            </a:r>
          </a:p>
          <a:p>
            <a:pPr lvl="1">
              <a:buFont typeface="+mj-lt"/>
              <a:buAutoNum type="arabicPeriod"/>
            </a:pPr>
            <a:r>
              <a:rPr lang="en-US" sz="2400" dirty="0"/>
              <a:t>T</a:t>
            </a:r>
            <a:r>
              <a:rPr lang="en-US" sz="2400" dirty="0" smtClean="0"/>
              <a:t>he effect of aging (in relation to a mean aging curve)</a:t>
            </a:r>
          </a:p>
          <a:p>
            <a:pPr lvl="1">
              <a:buFont typeface="+mj-lt"/>
              <a:buAutoNum type="arabicPeriod"/>
            </a:pPr>
            <a:r>
              <a:rPr lang="en-US" sz="2400" dirty="0"/>
              <a:t>S</a:t>
            </a:r>
            <a:r>
              <a:rPr lang="en-US" sz="2400" dirty="0" smtClean="0"/>
              <a:t>trength of field</a:t>
            </a:r>
          </a:p>
          <a:p>
            <a:pPr lvl="1">
              <a:buFont typeface="+mj-lt"/>
              <a:buAutoNum type="arabicPeriod"/>
            </a:pPr>
            <a:r>
              <a:rPr lang="en-US" sz="2400" dirty="0"/>
              <a:t>T</a:t>
            </a:r>
            <a:r>
              <a:rPr lang="en-US" sz="2400" dirty="0" smtClean="0"/>
              <a:t>he narrowing of the distribution of scoring over time</a:t>
            </a:r>
          </a:p>
          <a:p>
            <a:pPr lvl="1">
              <a:buFont typeface="+mj-lt"/>
              <a:buAutoNum type="arabicPeriod"/>
            </a:pPr>
            <a:endParaRPr lang="en-US" sz="1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http://www.puttingzone.com/Stats/ppgir.html</a:t>
            </a:r>
            <a:endParaRPr lang="en-US" dirty="0" smtClean="0"/>
          </a:p>
          <a:p>
            <a:r>
              <a:rPr lang="en-US" dirty="0" smtClean="0"/>
              <a:t>Career stats, including putts/rounds, on PGAtour.com</a:t>
            </a:r>
          </a:p>
          <a:p>
            <a:r>
              <a:rPr lang="en-US" dirty="0" smtClean="0">
                <a:hlinkClick r:id="rId3"/>
              </a:rPr>
              <a:t>http://sports.espn.go.com/golf/statistics?type=type2&amp;sort=savePct&amp;season=2008</a:t>
            </a:r>
            <a:endParaRPr lang="en-US" dirty="0" smtClean="0"/>
          </a:p>
          <a:p>
            <a:endParaRPr lang="en-US" dirty="0" smtClean="0"/>
          </a:p>
          <a:p>
            <a:r>
              <a:rPr lang="en-US" dirty="0" smtClean="0"/>
              <a:t>Where these great players great putters?</a:t>
            </a:r>
          </a:p>
          <a:p>
            <a:pPr lvl="1"/>
            <a:r>
              <a:rPr lang="en-US" dirty="0" err="1" smtClean="0"/>
              <a:t>Puttting</a:t>
            </a:r>
            <a:r>
              <a:rPr lang="en-US" dirty="0" smtClean="0"/>
              <a:t> AVG (per hole)</a:t>
            </a:r>
          </a:p>
          <a:p>
            <a:pPr lvl="1"/>
            <a:r>
              <a:rPr lang="en-US" dirty="0" smtClean="0"/>
              <a:t>Putts per Round</a:t>
            </a:r>
          </a:p>
          <a:p>
            <a:pPr lvl="1"/>
            <a:r>
              <a:rPr lang="en-US" dirty="0" smtClean="0"/>
              <a:t>3-Putt Avoidance</a:t>
            </a:r>
          </a:p>
          <a:p>
            <a:pPr lvl="1"/>
            <a:r>
              <a:rPr lang="en-US" dirty="0" smtClean="0"/>
              <a:t>Performance on Par-3’s</a:t>
            </a:r>
          </a:p>
          <a:p>
            <a:r>
              <a:rPr lang="en-US" dirty="0" smtClean="0"/>
              <a:t>Correlation between Putts/Round and Scoring AVG</a:t>
            </a:r>
          </a:p>
          <a:p>
            <a:pPr lvl="1"/>
            <a:r>
              <a:rPr lang="en-US" dirty="0" smtClean="0"/>
              <a:t>Putts/Round and earnings</a:t>
            </a:r>
          </a:p>
          <a:p>
            <a:r>
              <a:rPr lang="en-US" dirty="0" smtClean="0"/>
              <a:t>Compared to correlation between Driving distance and Scoring AVG</a:t>
            </a:r>
          </a:p>
          <a:p>
            <a:pPr lvl="1"/>
            <a:r>
              <a:rPr lang="en-US" dirty="0" smtClean="0"/>
              <a:t>10-year range of greatest putters vs. longest drivers</a:t>
            </a:r>
          </a:p>
          <a:p>
            <a:r>
              <a:rPr lang="en-US" dirty="0" smtClean="0"/>
              <a:t>Inference:</a:t>
            </a:r>
          </a:p>
          <a:p>
            <a:pPr lvl="1"/>
            <a:r>
              <a:rPr lang="en-US" dirty="0" smtClean="0"/>
              <a:t>Great putters– top putters, compared to the rest of the field</a:t>
            </a:r>
          </a:p>
          <a:p>
            <a:pPr lvl="2"/>
            <a:r>
              <a:rPr lang="en-US" dirty="0" smtClean="0"/>
              <a:t>T-test with putting AVG, Putts/Round, 3-Putt Avoidance</a:t>
            </a:r>
          </a:p>
          <a:p>
            <a:pPr lvl="2"/>
            <a:endParaRPr lang="en-US" dirty="0" smtClean="0"/>
          </a:p>
          <a:p>
            <a:pPr lvl="2"/>
            <a:r>
              <a:rPr lang="en-US" dirty="0" smtClean="0"/>
              <a:t>Comparing correlation between putting, earnings; and driving, earnings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“Bridging Different Eras in Sports”:</a:t>
            </a:r>
            <a:br>
              <a:rPr lang="en-US" dirty="0" smtClean="0"/>
            </a:br>
            <a:r>
              <a:rPr lang="en-US" dirty="0" smtClean="0"/>
              <a:t>A Brief Summary</a:t>
            </a:r>
            <a:endParaRPr lang="en-US" dirty="0"/>
          </a:p>
        </p:txBody>
      </p:sp>
      <p:sp>
        <p:nvSpPr>
          <p:cNvPr id="3" name="Content Placeholder 2"/>
          <p:cNvSpPr>
            <a:spLocks noGrp="1"/>
          </p:cNvSpPr>
          <p:nvPr>
            <p:ph idx="1"/>
          </p:nvPr>
        </p:nvSpPr>
        <p:spPr/>
        <p:txBody>
          <a:bodyPr>
            <a:normAutofit/>
          </a:bodyPr>
          <a:lstStyle/>
          <a:p>
            <a:pPr>
              <a:buNone/>
            </a:pPr>
            <a:r>
              <a:rPr lang="en-US" sz="2800" dirty="0" smtClean="0"/>
              <a:t>Comparing scores in golf can be difficult, since there are many other variables to consider, like:</a:t>
            </a:r>
          </a:p>
          <a:p>
            <a:pPr>
              <a:buNone/>
            </a:pPr>
            <a:endParaRPr lang="en-US" sz="2800" dirty="0" smtClean="0"/>
          </a:p>
          <a:p>
            <a:r>
              <a:rPr lang="en-US" sz="2400" dirty="0" smtClean="0"/>
              <a:t>Weather </a:t>
            </a:r>
          </a:p>
          <a:p>
            <a:r>
              <a:rPr lang="en-US" sz="2400" dirty="0" smtClean="0"/>
              <a:t>Advancements in technology</a:t>
            </a:r>
          </a:p>
          <a:p>
            <a:r>
              <a:rPr lang="en-US" sz="2400" dirty="0" smtClean="0"/>
              <a:t>Improved conditions of courses (modern courses have faster greens, which makes putting more difficult; alternatively, greens today have a truer roller, making putting easier)</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“Bridging Different Eras in Sports”:</a:t>
            </a:r>
            <a:br>
              <a:rPr lang="en-US" dirty="0" smtClean="0"/>
            </a:br>
            <a:r>
              <a:rPr lang="en-US" dirty="0" smtClean="0"/>
              <a:t>A Brief Summary</a:t>
            </a:r>
            <a:endParaRPr lang="en-US" dirty="0"/>
          </a:p>
        </p:txBody>
      </p:sp>
      <p:sp>
        <p:nvSpPr>
          <p:cNvPr id="3" name="Content Placeholder 2"/>
          <p:cNvSpPr>
            <a:spLocks noGrp="1"/>
          </p:cNvSpPr>
          <p:nvPr>
            <p:ph idx="1"/>
          </p:nvPr>
        </p:nvSpPr>
        <p:spPr/>
        <p:txBody>
          <a:bodyPr>
            <a:normAutofit fontScale="47500" lnSpcReduction="20000"/>
          </a:bodyPr>
          <a:lstStyle/>
          <a:p>
            <a:r>
              <a:rPr lang="en-US" sz="5120" dirty="0" smtClean="0"/>
              <a:t>Top Ten golfer’s of all time, according to the article:</a:t>
            </a:r>
          </a:p>
          <a:p>
            <a:endParaRPr lang="en-US" dirty="0" smtClean="0"/>
          </a:p>
          <a:p>
            <a:pPr marL="514350" lvl="0" indent="-514350">
              <a:buFont typeface="+mj-lt"/>
              <a:buAutoNum type="arabicPeriod"/>
            </a:pPr>
            <a:r>
              <a:rPr lang="en-US" sz="3840" dirty="0" smtClean="0"/>
              <a:t>J</a:t>
            </a:r>
            <a:r>
              <a:rPr lang="en-US" sz="3840" dirty="0"/>
              <a:t>. </a:t>
            </a:r>
            <a:r>
              <a:rPr lang="en-US" sz="3840" dirty="0" smtClean="0"/>
              <a:t>Nicholas</a:t>
            </a:r>
          </a:p>
          <a:p>
            <a:pPr marL="514350" lvl="0" indent="-514350">
              <a:buFont typeface="+mj-lt"/>
              <a:buAutoNum type="arabicPeriod"/>
            </a:pPr>
            <a:r>
              <a:rPr lang="en-US" sz="3840" dirty="0" smtClean="0"/>
              <a:t>T</a:t>
            </a:r>
            <a:r>
              <a:rPr lang="en-US" sz="3840" dirty="0"/>
              <a:t>. </a:t>
            </a:r>
            <a:r>
              <a:rPr lang="en-US" sz="3840" dirty="0" smtClean="0"/>
              <a:t>Watson</a:t>
            </a:r>
          </a:p>
          <a:p>
            <a:pPr marL="514350" lvl="0" indent="-514350">
              <a:buFont typeface="+mj-lt"/>
              <a:buAutoNum type="arabicPeriod"/>
            </a:pPr>
            <a:r>
              <a:rPr lang="en-US" sz="3840" dirty="0" smtClean="0"/>
              <a:t>B</a:t>
            </a:r>
            <a:r>
              <a:rPr lang="en-US" sz="3840" dirty="0"/>
              <a:t>. </a:t>
            </a:r>
            <a:r>
              <a:rPr lang="en-US" sz="3840" dirty="0" smtClean="0"/>
              <a:t>Hogan</a:t>
            </a:r>
          </a:p>
          <a:p>
            <a:pPr marL="514350" lvl="0" indent="-514350">
              <a:buFont typeface="+mj-lt"/>
              <a:buAutoNum type="arabicPeriod"/>
            </a:pPr>
            <a:r>
              <a:rPr lang="en-US" sz="3840" dirty="0" smtClean="0"/>
              <a:t>N</a:t>
            </a:r>
            <a:r>
              <a:rPr lang="en-US" sz="3840" dirty="0"/>
              <a:t>. </a:t>
            </a:r>
            <a:r>
              <a:rPr lang="en-US" sz="3840" dirty="0" smtClean="0"/>
              <a:t>Faldo</a:t>
            </a:r>
          </a:p>
          <a:p>
            <a:pPr marL="514350" lvl="0" indent="-514350">
              <a:buFont typeface="+mj-lt"/>
              <a:buAutoNum type="arabicPeriod"/>
            </a:pPr>
            <a:r>
              <a:rPr lang="en-US" sz="3840" dirty="0" smtClean="0"/>
              <a:t>A</a:t>
            </a:r>
            <a:r>
              <a:rPr lang="en-US" sz="3840" dirty="0"/>
              <a:t>. </a:t>
            </a:r>
            <a:r>
              <a:rPr lang="en-US" sz="3840" dirty="0" smtClean="0"/>
              <a:t>Palmer</a:t>
            </a:r>
          </a:p>
          <a:p>
            <a:pPr marL="514350" lvl="0" indent="-514350">
              <a:buFont typeface="+mj-lt"/>
              <a:buAutoNum type="arabicPeriod"/>
            </a:pPr>
            <a:r>
              <a:rPr lang="en-US" sz="3840" dirty="0" smtClean="0"/>
              <a:t>G</a:t>
            </a:r>
            <a:r>
              <a:rPr lang="en-US" sz="3840" dirty="0"/>
              <a:t>. </a:t>
            </a:r>
            <a:r>
              <a:rPr lang="en-US" sz="3840" dirty="0" smtClean="0"/>
              <a:t>Norman</a:t>
            </a:r>
          </a:p>
          <a:p>
            <a:pPr marL="514350" lvl="0" indent="-514350">
              <a:buFont typeface="+mj-lt"/>
              <a:buAutoNum type="arabicPeriod"/>
            </a:pPr>
            <a:r>
              <a:rPr lang="en-US" sz="3840" dirty="0" smtClean="0"/>
              <a:t>J</a:t>
            </a:r>
            <a:r>
              <a:rPr lang="en-US" sz="3840" dirty="0"/>
              <a:t>. </a:t>
            </a:r>
            <a:r>
              <a:rPr lang="en-US" sz="3840" dirty="0" smtClean="0"/>
              <a:t>Leonard</a:t>
            </a:r>
          </a:p>
          <a:p>
            <a:pPr marL="514350" lvl="0" indent="-514350">
              <a:buFont typeface="+mj-lt"/>
              <a:buAutoNum type="arabicPeriod"/>
            </a:pPr>
            <a:r>
              <a:rPr lang="en-US" sz="3840" dirty="0" smtClean="0"/>
              <a:t>E</a:t>
            </a:r>
            <a:r>
              <a:rPr lang="en-US" sz="3840" dirty="0"/>
              <a:t>. </a:t>
            </a:r>
            <a:r>
              <a:rPr lang="en-US" sz="3840" dirty="0" err="1" smtClean="0"/>
              <a:t>Els</a:t>
            </a:r>
            <a:endParaRPr lang="en-US" sz="3840" dirty="0" smtClean="0"/>
          </a:p>
          <a:p>
            <a:pPr marL="514350" lvl="0" indent="-514350">
              <a:buFont typeface="+mj-lt"/>
              <a:buAutoNum type="arabicPeriod"/>
            </a:pPr>
            <a:r>
              <a:rPr lang="en-US" sz="3840" dirty="0" smtClean="0"/>
              <a:t>G</a:t>
            </a:r>
            <a:r>
              <a:rPr lang="en-US" sz="3840" dirty="0"/>
              <a:t>. </a:t>
            </a:r>
            <a:r>
              <a:rPr lang="en-US" sz="3840" dirty="0" smtClean="0"/>
              <a:t>Player</a:t>
            </a:r>
          </a:p>
          <a:p>
            <a:pPr marL="514350" lvl="0" indent="-514350">
              <a:buFont typeface="+mj-lt"/>
              <a:buAutoNum type="arabicPeriod"/>
            </a:pPr>
            <a:r>
              <a:rPr lang="en-US" sz="3840" dirty="0" smtClean="0"/>
              <a:t>G</a:t>
            </a:r>
            <a:r>
              <a:rPr lang="en-US" sz="3840" dirty="0"/>
              <a:t>. </a:t>
            </a:r>
            <a:r>
              <a:rPr lang="en-US" sz="3840" dirty="0" smtClean="0"/>
              <a:t>Couples</a:t>
            </a:r>
          </a:p>
          <a:p>
            <a:pPr marL="514350" lvl="0" indent="-514350">
              <a:buNone/>
            </a:pPr>
            <a:endParaRPr lang="en-US" sz="3840" dirty="0" smtClean="0"/>
          </a:p>
          <a:p>
            <a:pPr marL="514350" lvl="0" indent="-514350">
              <a:buNone/>
            </a:pPr>
            <a:r>
              <a:rPr lang="en-US" sz="3840" dirty="0" smtClean="0"/>
              <a:t>Notable exclusion: TIGER WOODS! (this article was written in 1999)</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“Bridging Different Eras in Sports”:</a:t>
            </a:r>
            <a:br>
              <a:rPr lang="en-US" dirty="0" smtClean="0"/>
            </a:br>
            <a:r>
              <a:rPr lang="en-US" dirty="0" smtClean="0"/>
              <a:t>A Brief Summary</a:t>
            </a:r>
            <a:endParaRPr lang="en-US" dirty="0"/>
          </a:p>
        </p:txBody>
      </p:sp>
      <p:sp>
        <p:nvSpPr>
          <p:cNvPr id="3" name="Content Placeholder 2"/>
          <p:cNvSpPr>
            <a:spLocks noGrp="1"/>
          </p:cNvSpPr>
          <p:nvPr>
            <p:ph idx="1"/>
          </p:nvPr>
        </p:nvSpPr>
        <p:spPr/>
        <p:txBody>
          <a:bodyPr/>
          <a:lstStyle/>
          <a:p>
            <a:pPr>
              <a:buNone/>
            </a:pPr>
            <a:r>
              <a:rPr lang="en-US" sz="2400" dirty="0" smtClean="0"/>
              <a:t>Other Interesting Conclusions</a:t>
            </a:r>
            <a:r>
              <a:rPr lang="en-US" dirty="0" smtClean="0"/>
              <a:t>:</a:t>
            </a:r>
          </a:p>
          <a:p>
            <a:pPr>
              <a:buNone/>
            </a:pPr>
            <a:endParaRPr lang="en-US" dirty="0" smtClean="0"/>
          </a:p>
          <a:p>
            <a:pPr marL="514350" indent="-514350">
              <a:buFont typeface="+mj-lt"/>
              <a:buAutoNum type="arabicPeriod"/>
            </a:pPr>
            <a:r>
              <a:rPr lang="en-US" sz="2400" dirty="0" smtClean="0"/>
              <a:t>The peak age for a golfer is 34, with a “peak range” of ages 30-35.</a:t>
            </a:r>
          </a:p>
          <a:p>
            <a:pPr marL="514350" indent="-514350">
              <a:buFont typeface="+mj-lt"/>
              <a:buAutoNum type="arabicPeriod"/>
            </a:pPr>
            <a:r>
              <a:rPr lang="en-US" sz="2400" dirty="0"/>
              <a:t>Jack Nicholas was the best player</a:t>
            </a:r>
            <a:r>
              <a:rPr lang="en-US" sz="2400" dirty="0" smtClean="0"/>
              <a:t> of all time before the age of </a:t>
            </a:r>
            <a:r>
              <a:rPr lang="en-US" sz="2400" dirty="0"/>
              <a:t>43</a:t>
            </a:r>
            <a:r>
              <a:rPr lang="en-US" sz="2400" dirty="0" smtClean="0"/>
              <a:t> </a:t>
            </a:r>
          </a:p>
          <a:p>
            <a:pPr marL="514350" indent="-514350">
              <a:buFont typeface="+mj-lt"/>
              <a:buAutoNum type="arabicPeriod"/>
            </a:pPr>
            <a:r>
              <a:rPr lang="en-US" sz="2400" dirty="0"/>
              <a:t>Ben Hogan</a:t>
            </a:r>
            <a:r>
              <a:rPr lang="en-US" sz="2400" dirty="0" smtClean="0"/>
              <a:t> was the </a:t>
            </a:r>
            <a:r>
              <a:rPr lang="en-US" sz="2400" dirty="0"/>
              <a:t>best</a:t>
            </a:r>
            <a:r>
              <a:rPr lang="en-US" sz="2400" dirty="0" smtClean="0"/>
              <a:t> golfer of all time over the age of 43 </a:t>
            </a:r>
          </a:p>
          <a:p>
            <a:pPr marL="514350" indent="-514350">
              <a:buFont typeface="+mj-lt"/>
              <a:buAutoNum type="arabicPeriod"/>
            </a:pPr>
            <a:r>
              <a:rPr lang="en-US" sz="2400" dirty="0" smtClean="0"/>
              <a:t>A golfer </a:t>
            </a:r>
            <a:r>
              <a:rPr lang="en-US" sz="2400" dirty="0"/>
              <a:t>is as good at 50 as he is at 20</a:t>
            </a:r>
            <a:r>
              <a:rPr lang="en-US" sz="2400"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Earnings according to Driving Distance</a:t>
            </a:r>
            <a:br>
              <a:rPr lang="en-US" dirty="0" smtClean="0"/>
            </a:br>
            <a:r>
              <a:rPr lang="en-US" dirty="0" smtClean="0"/>
              <a:t>Among Players Ranked 15-24</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914400" y="1600200"/>
            <a:ext cx="7315201" cy="48768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Earnings according to </a:t>
            </a:r>
            <a:r>
              <a:rPr lang="en-US" dirty="0" smtClean="0"/>
              <a:t>Putting Average</a:t>
            </a:r>
            <a:r>
              <a:rPr lang="en-US" dirty="0" smtClean="0"/>
              <a:t/>
            </a:r>
            <a:br>
              <a:rPr lang="en-US" dirty="0" smtClean="0"/>
            </a:br>
            <a:r>
              <a:rPr lang="en-US" dirty="0" smtClean="0"/>
              <a:t>Among Players </a:t>
            </a:r>
            <a:r>
              <a:rPr lang="en-US" dirty="0" smtClean="0"/>
              <a:t>Ranked </a:t>
            </a:r>
            <a:r>
              <a:rPr lang="en-US" dirty="0" smtClean="0"/>
              <a:t>15-24</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762000" y="1574800"/>
            <a:ext cx="7467600" cy="4978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Earnings according to Driving Distance</a:t>
            </a:r>
            <a:br>
              <a:rPr lang="en-US" dirty="0" smtClean="0"/>
            </a:br>
            <a:r>
              <a:rPr lang="en-US" dirty="0" smtClean="0"/>
              <a:t>Among Players </a:t>
            </a:r>
            <a:r>
              <a:rPr lang="en-US" dirty="0" smtClean="0"/>
              <a:t>Ranked 1-10</a:t>
            </a:r>
            <a:endParaRPr lang="en-US" dirty="0"/>
          </a:p>
        </p:txBody>
      </p:sp>
      <p:pic>
        <p:nvPicPr>
          <p:cNvPr id="3074" name="Picture 2"/>
          <p:cNvPicPr>
            <a:picLocks noGrp="1" noChangeAspect="1" noChangeArrowheads="1"/>
          </p:cNvPicPr>
          <p:nvPr>
            <p:ph idx="1"/>
          </p:nvPr>
        </p:nvPicPr>
        <p:blipFill>
          <a:blip r:embed="rId3"/>
          <a:srcRect/>
          <a:stretch>
            <a:fillRect/>
          </a:stretch>
        </p:blipFill>
        <p:spPr bwMode="auto">
          <a:xfrm>
            <a:off x="914400" y="1676400"/>
            <a:ext cx="7394972" cy="49299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Earnings according to Putting Average</a:t>
            </a:r>
            <a:br>
              <a:rPr lang="en-US" dirty="0" smtClean="0"/>
            </a:br>
            <a:r>
              <a:rPr lang="en-US" dirty="0" smtClean="0"/>
              <a:t>Among Players Ranked </a:t>
            </a:r>
            <a:r>
              <a:rPr lang="en-US" dirty="0" smtClean="0"/>
              <a:t> 1-10 </a:t>
            </a:r>
            <a:endParaRPr lang="en-US" dirty="0"/>
          </a:p>
        </p:txBody>
      </p:sp>
      <p:pic>
        <p:nvPicPr>
          <p:cNvPr id="4098" name="Picture 2"/>
          <p:cNvPicPr>
            <a:picLocks noGrp="1" noChangeAspect="1" noChangeArrowheads="1"/>
          </p:cNvPicPr>
          <p:nvPr>
            <p:ph idx="1"/>
          </p:nvPr>
        </p:nvPicPr>
        <p:blipFill>
          <a:blip r:embed="rId3"/>
          <a:srcRect/>
          <a:stretch>
            <a:fillRect/>
          </a:stretch>
        </p:blipFill>
        <p:spPr bwMode="auto">
          <a:xfrm>
            <a:off x="762000" y="1600200"/>
            <a:ext cx="7623572" cy="508238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983</Words>
  <Application>Microsoft Macintosh PowerPoint</Application>
  <PresentationFormat>On-screen Show (4:3)</PresentationFormat>
  <Paragraphs>171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“Drive For Show, Putt For Dough”</vt:lpstr>
      <vt:lpstr>“Bridging Different Eras in Sports”: A Brief Summary</vt:lpstr>
      <vt:lpstr>“Bridging Different Eras in Sports”: A Brief Summary</vt:lpstr>
      <vt:lpstr>“Bridging Different Eras in Sports”: A Brief Summary</vt:lpstr>
      <vt:lpstr>“Bridging Different Eras in Sports”: A Brief Summary</vt:lpstr>
      <vt:lpstr>Earnings according to Driving Distance Among Players Ranked 15-24</vt:lpstr>
      <vt:lpstr>Earnings according to Putting Average Among Players Ranked 15-24</vt:lpstr>
      <vt:lpstr>Earnings according to Driving Distance Among Players Ranked 1-10</vt:lpstr>
      <vt:lpstr>Earnings according to Putting Average Among Players Ranked  1-10 </vt:lpstr>
      <vt:lpstr>Comparing Generations:</vt:lpstr>
      <vt:lpstr>Comparing Generations: Dataset</vt:lpstr>
      <vt:lpstr>Results of 2 Sample-t Test: Putts/Round</vt:lpstr>
      <vt:lpstr>Results of 2 Sample-t Test: Putts/Hole</vt:lpstr>
      <vt:lpstr>Results of 2 Sample-t Test: Birdie Conversion Rate</vt:lpstr>
      <vt:lpstr>Results of 2 Sample-t Test:</vt:lpstr>
      <vt:lpstr>What statistics have the strongest correlation to earnings: driving stats or putting stats? </vt:lpstr>
      <vt:lpstr>What statistics have the strongest correlation to earnings: driving stats or putting stats? </vt:lpstr>
      <vt:lpstr> Class Activity</vt:lpstr>
      <vt:lpstr>Homework</vt:lpstr>
      <vt:lpstr>Slide 20</vt:lpstr>
    </vt:vector>
  </TitlesOfParts>
  <Company>Kenyon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 For Show, Putt For Dough”</dc:title>
  <dc:creator>Justin Greenlee</dc:creator>
  <cp:lastModifiedBy>Library and Information Services</cp:lastModifiedBy>
  <cp:revision>32</cp:revision>
  <dcterms:created xsi:type="dcterms:W3CDTF">2009-04-20T20:16:03Z</dcterms:created>
  <dcterms:modified xsi:type="dcterms:W3CDTF">2009-04-22T14:04:39Z</dcterms:modified>
</cp:coreProperties>
</file>