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1120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9075" y="0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9AE0E-985A-478A-B8F1-C544473C8307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513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9075" y="8926513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B6DCA-8587-430D-BE37-BC3C6C3AF4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50DC0-43C1-4CBF-8595-E1685BB7130B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702F1-D1EC-438A-8429-70450B4B396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50DC0-43C1-4CBF-8595-E1685BB7130B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702F1-D1EC-438A-8429-70450B4B3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50DC0-43C1-4CBF-8595-E1685BB7130B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702F1-D1EC-438A-8429-70450B4B3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50DC0-43C1-4CBF-8595-E1685BB7130B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702F1-D1EC-438A-8429-70450B4B3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50DC0-43C1-4CBF-8595-E1685BB7130B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702F1-D1EC-438A-8429-70450B4B396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50DC0-43C1-4CBF-8595-E1685BB7130B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702F1-D1EC-438A-8429-70450B4B3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50DC0-43C1-4CBF-8595-E1685BB7130B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702F1-D1EC-438A-8429-70450B4B396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50DC0-43C1-4CBF-8595-E1685BB7130B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702F1-D1EC-438A-8429-70450B4B3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50DC0-43C1-4CBF-8595-E1685BB7130B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702F1-D1EC-438A-8429-70450B4B3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B50DC0-43C1-4CBF-8595-E1685BB7130B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702F1-D1EC-438A-8429-70450B4B3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FB50DC0-43C1-4CBF-8595-E1685BB7130B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64702F1-D1EC-438A-8429-70450B4B39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FB50DC0-43C1-4CBF-8595-E1685BB7130B}" type="datetimeFigureOut">
              <a:rPr lang="en-US" smtClean="0"/>
              <a:t>4/23/2009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64702F1-D1EC-438A-8429-70450B4B396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age-performance relationship in the </a:t>
            </a:r>
            <a:r>
              <a:rPr lang="en-US" dirty="0" err="1" smtClean="0">
                <a:latin typeface="+mn-lt"/>
              </a:rPr>
              <a:t>mlb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Nate </a:t>
            </a:r>
            <a:r>
              <a:rPr lang="en-US" dirty="0" err="1" smtClean="0"/>
              <a:t>Fedor</a:t>
            </a:r>
            <a:r>
              <a:rPr lang="en-US" dirty="0" smtClean="0"/>
              <a:t>, Tom Geiger, Jimmy Wendt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04800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“</a:t>
            </a:r>
            <a:r>
              <a:rPr lang="en-US" dirty="0" smtClean="0">
                <a:latin typeface="+mn-lt"/>
              </a:rPr>
              <a:t>Historical” Results (Cont.)</a:t>
            </a:r>
            <a:endParaRPr lang="en-US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1447800"/>
            <a:ext cx="5715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regression equation is</a:t>
            </a:r>
          </a:p>
          <a:p>
            <a:r>
              <a:rPr lang="en-US" dirty="0"/>
              <a:t>AB/HR = 105 - 5.80 Age + 0.0961 Age^2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Predictor     </a:t>
            </a:r>
            <a:r>
              <a:rPr lang="en-US" dirty="0" err="1"/>
              <a:t>Coef</a:t>
            </a:r>
            <a:r>
              <a:rPr lang="en-US" dirty="0"/>
              <a:t>  </a:t>
            </a:r>
            <a:r>
              <a:rPr lang="en-US" dirty="0" smtClean="0"/>
              <a:t>       SE </a:t>
            </a:r>
            <a:r>
              <a:rPr lang="en-US" dirty="0" err="1"/>
              <a:t>Coef</a:t>
            </a:r>
            <a:r>
              <a:rPr lang="en-US" dirty="0"/>
              <a:t>    </a:t>
            </a:r>
            <a:r>
              <a:rPr lang="en-US" dirty="0" smtClean="0"/>
              <a:t>      </a:t>
            </a:r>
            <a:r>
              <a:rPr lang="en-US" dirty="0"/>
              <a:t>T     </a:t>
            </a:r>
            <a:r>
              <a:rPr lang="en-US" dirty="0" smtClean="0"/>
              <a:t>      </a:t>
            </a:r>
            <a:r>
              <a:rPr lang="en-US" dirty="0"/>
              <a:t>P</a:t>
            </a:r>
          </a:p>
          <a:p>
            <a:r>
              <a:rPr lang="fr-FR" dirty="0"/>
              <a:t>Constant    104.66    </a:t>
            </a:r>
            <a:r>
              <a:rPr lang="fr-FR" dirty="0" smtClean="0"/>
              <a:t>   14.54        7.20     0.000</a:t>
            </a:r>
            <a:endParaRPr lang="fr-FR" dirty="0"/>
          </a:p>
          <a:p>
            <a:r>
              <a:rPr lang="en-US" dirty="0"/>
              <a:t>Age       </a:t>
            </a:r>
            <a:r>
              <a:rPr lang="en-US" dirty="0" smtClean="0"/>
              <a:t>      </a:t>
            </a:r>
            <a:r>
              <a:rPr lang="en-US" dirty="0"/>
              <a:t>-5.8010   </a:t>
            </a:r>
            <a:r>
              <a:rPr lang="en-US" dirty="0" smtClean="0"/>
              <a:t>    0.9629   - 6.02    0.000</a:t>
            </a:r>
            <a:endParaRPr lang="en-US" dirty="0"/>
          </a:p>
          <a:p>
            <a:r>
              <a:rPr lang="en-US" dirty="0"/>
              <a:t>Age^2     </a:t>
            </a:r>
            <a:r>
              <a:rPr lang="en-US" dirty="0" smtClean="0"/>
              <a:t>     </a:t>
            </a:r>
            <a:r>
              <a:rPr lang="en-US" dirty="0"/>
              <a:t>0.09612  </a:t>
            </a:r>
            <a:r>
              <a:rPr lang="en-US" dirty="0" smtClean="0"/>
              <a:t>  0.01551    6.20     0.000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pt-BR" dirty="0"/>
              <a:t>S = 7.84034   </a:t>
            </a:r>
            <a:r>
              <a:rPr lang="pt-BR" dirty="0" err="1"/>
              <a:t>R-Sq</a:t>
            </a:r>
            <a:r>
              <a:rPr lang="pt-BR" dirty="0"/>
              <a:t> = 17.7%   </a:t>
            </a:r>
            <a:r>
              <a:rPr lang="pt-BR" dirty="0" err="1"/>
              <a:t>R-Sq</a:t>
            </a:r>
            <a:r>
              <a:rPr lang="pt-BR" dirty="0"/>
              <a:t>(</a:t>
            </a:r>
            <a:r>
              <a:rPr lang="pt-BR" dirty="0" err="1"/>
              <a:t>adj</a:t>
            </a:r>
            <a:r>
              <a:rPr lang="pt-BR" dirty="0"/>
              <a:t>) = 16.8%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Peak age (for AB/HR) = 30 years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76400"/>
            <a:ext cx="281503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“Steroid Era” Results</a:t>
            </a:r>
            <a:endParaRPr lang="en-US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4478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regression equation is</a:t>
            </a:r>
          </a:p>
          <a:p>
            <a:r>
              <a:rPr lang="en-US" dirty="0"/>
              <a:t>AVG = 39.2 + 15.5 Age - 0.245 Age^2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Predictor     </a:t>
            </a:r>
            <a:r>
              <a:rPr lang="en-US" dirty="0" err="1"/>
              <a:t>Coef</a:t>
            </a:r>
            <a:r>
              <a:rPr lang="en-US" dirty="0"/>
              <a:t>  </a:t>
            </a:r>
            <a:r>
              <a:rPr lang="en-US" dirty="0" smtClean="0"/>
              <a:t>     SE </a:t>
            </a:r>
            <a:r>
              <a:rPr lang="en-US" dirty="0" err="1"/>
              <a:t>Coef</a:t>
            </a:r>
            <a:r>
              <a:rPr lang="en-US" dirty="0"/>
              <a:t>      T      </a:t>
            </a:r>
            <a:r>
              <a:rPr lang="en-US" dirty="0" smtClean="0"/>
              <a:t>    P</a:t>
            </a:r>
            <a:endParaRPr lang="en-US" dirty="0"/>
          </a:p>
          <a:p>
            <a:r>
              <a:rPr lang="fr-FR" dirty="0"/>
              <a:t>Constant     39.21    </a:t>
            </a:r>
            <a:r>
              <a:rPr lang="fr-FR" dirty="0" smtClean="0"/>
              <a:t>    98.89      0.40  </a:t>
            </a:r>
            <a:r>
              <a:rPr lang="fr-FR" dirty="0"/>
              <a:t>0.692</a:t>
            </a:r>
          </a:p>
          <a:p>
            <a:r>
              <a:rPr lang="en-US" dirty="0"/>
              <a:t>Age        </a:t>
            </a:r>
            <a:r>
              <a:rPr lang="en-US" dirty="0" smtClean="0"/>
              <a:t>        </a:t>
            </a:r>
            <a:r>
              <a:rPr lang="en-US" dirty="0"/>
              <a:t>15.525    </a:t>
            </a:r>
            <a:r>
              <a:rPr lang="en-US" dirty="0" smtClean="0"/>
              <a:t> 6.527       2.38   </a:t>
            </a:r>
            <a:r>
              <a:rPr lang="en-US" dirty="0"/>
              <a:t>0.019</a:t>
            </a:r>
          </a:p>
          <a:p>
            <a:r>
              <a:rPr lang="en-US" dirty="0"/>
              <a:t>Age^2     </a:t>
            </a:r>
            <a:r>
              <a:rPr lang="en-US" dirty="0" smtClean="0"/>
              <a:t>     </a:t>
            </a:r>
            <a:r>
              <a:rPr lang="en-US" dirty="0"/>
              <a:t>-0.2446   0.1058  -2.31  </a:t>
            </a:r>
            <a:r>
              <a:rPr lang="en-US" dirty="0" smtClean="0"/>
              <a:t> 0.022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pt-BR" dirty="0"/>
              <a:t>S = 34.2338   </a:t>
            </a:r>
            <a:r>
              <a:rPr lang="pt-BR" dirty="0" err="1"/>
              <a:t>R-Sq</a:t>
            </a:r>
            <a:r>
              <a:rPr lang="pt-BR" dirty="0"/>
              <a:t> = 4.0%   </a:t>
            </a:r>
            <a:r>
              <a:rPr lang="pt-BR" dirty="0" err="1"/>
              <a:t>R-Sq</a:t>
            </a:r>
            <a:r>
              <a:rPr lang="pt-BR" dirty="0"/>
              <a:t>(</a:t>
            </a:r>
            <a:r>
              <a:rPr lang="pt-BR" dirty="0" err="1"/>
              <a:t>adj</a:t>
            </a:r>
            <a:r>
              <a:rPr lang="pt-BR" dirty="0"/>
              <a:t>) = 2.7%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5638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Peak age (for batting </a:t>
            </a:r>
            <a:r>
              <a:rPr lang="en-US" sz="3200" dirty="0" err="1" smtClean="0"/>
              <a:t>avg</a:t>
            </a:r>
            <a:r>
              <a:rPr lang="en-US" sz="3200" dirty="0" smtClean="0"/>
              <a:t>) = 32 years</a:t>
            </a:r>
            <a:endParaRPr lang="en-US" sz="32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371600"/>
            <a:ext cx="2362200" cy="338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924800" cy="9144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Class Activity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83560"/>
            <a:ext cx="7924800" cy="4572000"/>
          </a:xfrm>
        </p:spPr>
        <p:txBody>
          <a:bodyPr/>
          <a:lstStyle/>
          <a:p>
            <a:r>
              <a:rPr lang="en-US" dirty="0" smtClean="0"/>
              <a:t>P:\temp\0 Nate Tom </a:t>
            </a:r>
            <a:r>
              <a:rPr lang="en-US" dirty="0" smtClean="0"/>
              <a:t>Jimmy\class activity.MTW</a:t>
            </a:r>
          </a:p>
          <a:p>
            <a:r>
              <a:rPr lang="en-US" dirty="0" smtClean="0"/>
              <a:t>We will estimate the peak age for AB/HR for “Steroid Era” players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429000"/>
            <a:ext cx="255384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Conclusion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1219200"/>
          <a:ext cx="5334000" cy="2209800"/>
        </p:xfrm>
        <a:graphic>
          <a:graphicData uri="http://schemas.openxmlformats.org/drawingml/2006/table">
            <a:tbl>
              <a:tblPr/>
              <a:tblGrid>
                <a:gridCol w="1327466"/>
                <a:gridCol w="1810181"/>
                <a:gridCol w="2196353"/>
              </a:tblGrid>
              <a:tr h="55245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Peak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age (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avg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Peak age (AB/HR)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Historical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latin typeface="+mn-lt"/>
                        </a:rPr>
                        <a:t>Krohn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                                 ***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Steroid Era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37338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Peak age of performance did increase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Training?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Technology?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Steroids?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Coaching?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R-Sq values are very low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Omitted variable bias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Talent, injuries, coaching. Ideas?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More  explanatory variables needed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Larger random sample data set.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038600"/>
            <a:ext cx="265584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HW Problem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 class we estimated the regression equation </a:t>
            </a:r>
          </a:p>
          <a:p>
            <a:pPr>
              <a:buNone/>
            </a:pPr>
            <a:r>
              <a:rPr lang="en-US" dirty="0" smtClean="0"/>
              <a:t>AB/HR = 104 - 4.72 Age + 0.0618 Age^2</a:t>
            </a:r>
          </a:p>
          <a:p>
            <a:pPr>
              <a:buNone/>
            </a:pPr>
            <a:r>
              <a:rPr lang="en-US" dirty="0" smtClean="0"/>
              <a:t>for modern day sluggers.  Barry Bonds was born on July 24 1964.  If he were playing this season, estimate what his at-bats per home run ratio would be.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8136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“Measuring the Experience-Productivity Relationship: The Case of Major League Baseball” by Gregory </a:t>
            </a:r>
            <a:r>
              <a:rPr lang="en-US" sz="2400" dirty="0" err="1" smtClean="0">
                <a:latin typeface="+mn-lt"/>
              </a:rPr>
              <a:t>Krohn</a:t>
            </a:r>
            <a:r>
              <a:rPr lang="en-US" sz="2400" dirty="0" smtClean="0">
                <a:latin typeface="+mn-lt"/>
              </a:rPr>
              <a:t> (1983)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769640"/>
          </a:xfrm>
        </p:spPr>
        <p:txBody>
          <a:bodyPr>
            <a:normAutofit/>
          </a:bodyPr>
          <a:lstStyle/>
          <a:p>
            <a:r>
              <a:rPr lang="en-US" dirty="0" err="1" smtClean="0"/>
              <a:t>Krohn’s</a:t>
            </a:r>
            <a:r>
              <a:rPr lang="en-US" dirty="0" smtClean="0"/>
              <a:t> research question</a:t>
            </a:r>
          </a:p>
          <a:p>
            <a:r>
              <a:rPr lang="en-US" dirty="0" err="1" smtClean="0"/>
              <a:t>Avg</a:t>
            </a:r>
            <a:r>
              <a:rPr lang="en-US" baseline="-25000" dirty="0" err="1" smtClean="0"/>
              <a:t>i</a:t>
            </a:r>
            <a:r>
              <a:rPr lang="en-US" dirty="0" smtClean="0"/>
              <a:t>(t)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Age</a:t>
            </a:r>
            <a:r>
              <a:rPr lang="en-US" baseline="-25000" dirty="0" smtClean="0"/>
              <a:t>i</a:t>
            </a:r>
            <a:r>
              <a:rPr lang="en-US" dirty="0" smtClean="0"/>
              <a:t>(t) +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[</a:t>
            </a:r>
            <a:r>
              <a:rPr lang="en-US" dirty="0" err="1" smtClean="0"/>
              <a:t>Age</a:t>
            </a:r>
            <a:r>
              <a:rPr lang="en-US" baseline="-25000" dirty="0" err="1" smtClean="0"/>
              <a:t>i</a:t>
            </a:r>
            <a:r>
              <a:rPr lang="en-US" dirty="0" smtClean="0"/>
              <a:t>(t)</a:t>
            </a:r>
            <a:r>
              <a:rPr lang="en-US" baseline="30000" dirty="0" smtClean="0"/>
              <a:t>2</a:t>
            </a:r>
            <a:r>
              <a:rPr lang="en-US" dirty="0" smtClean="0"/>
              <a:t>] + µ</a:t>
            </a:r>
            <a:r>
              <a:rPr lang="en-US" baseline="-25000" dirty="0" err="1" smtClean="0"/>
              <a:t>i</a:t>
            </a:r>
            <a:r>
              <a:rPr lang="en-US" dirty="0" smtClean="0"/>
              <a:t>(t)</a:t>
            </a:r>
          </a:p>
          <a:p>
            <a:pPr>
              <a:buNone/>
            </a:pPr>
            <a:r>
              <a:rPr lang="en-US" dirty="0" smtClean="0"/>
              <a:t>	where </a:t>
            </a:r>
            <a:r>
              <a:rPr lang="en-US" dirty="0" err="1" smtClean="0"/>
              <a:t>i</a:t>
            </a:r>
            <a:r>
              <a:rPr lang="en-US" dirty="0" smtClean="0"/>
              <a:t> = 1, 2, …, N;		t = 1, 2, …, T;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Avg</a:t>
            </a:r>
            <a:r>
              <a:rPr lang="en-US" baseline="-25000" dirty="0" err="1" smtClean="0"/>
              <a:t>i</a:t>
            </a:r>
            <a:r>
              <a:rPr lang="en-US" dirty="0" smtClean="0"/>
              <a:t>(t) = the batting average of player </a:t>
            </a:r>
            <a:r>
              <a:rPr lang="en-US" dirty="0" err="1" smtClean="0"/>
              <a:t>i</a:t>
            </a:r>
            <a:r>
              <a:rPr lang="en-US" dirty="0" smtClean="0"/>
              <a:t> in year t;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Age</a:t>
            </a:r>
            <a:r>
              <a:rPr lang="en-US" baseline="-25000" dirty="0" err="1" smtClean="0"/>
              <a:t>i</a:t>
            </a:r>
            <a:r>
              <a:rPr lang="en-US" dirty="0" smtClean="0"/>
              <a:t>(t) = the age of player </a:t>
            </a:r>
            <a:r>
              <a:rPr lang="en-US" dirty="0" err="1" smtClean="0"/>
              <a:t>i</a:t>
            </a:r>
            <a:r>
              <a:rPr lang="en-US" dirty="0" smtClean="0"/>
              <a:t> in year t;</a:t>
            </a:r>
          </a:p>
          <a:p>
            <a:pPr>
              <a:buNone/>
            </a:pPr>
            <a:r>
              <a:rPr lang="en-US" dirty="0" smtClean="0"/>
              <a:t>	 µ</a:t>
            </a:r>
            <a:r>
              <a:rPr lang="en-US" baseline="-25000" dirty="0" err="1" smtClean="0"/>
              <a:t>i</a:t>
            </a:r>
            <a:r>
              <a:rPr lang="en-US" dirty="0" smtClean="0"/>
              <a:t>(t</a:t>
            </a:r>
            <a:r>
              <a:rPr lang="en-US" dirty="0" smtClean="0"/>
              <a:t>) = error term for observation </a:t>
            </a:r>
            <a:r>
              <a:rPr lang="en-US" dirty="0" err="1" smtClean="0"/>
              <a:t>i</a:t>
            </a:r>
            <a:r>
              <a:rPr lang="en-US" dirty="0" smtClean="0"/>
              <a:t> in year t</a:t>
            </a:r>
          </a:p>
          <a:p>
            <a:r>
              <a:rPr lang="en-US" dirty="0" err="1" smtClean="0"/>
              <a:t>Krohn</a:t>
            </a:r>
            <a:r>
              <a:rPr lang="en-US" dirty="0" smtClean="0"/>
              <a:t> found the age of peak performance to be 28 years of 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aseline="30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age of peak performance has increased since 1983 due to: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Training techniques</a:t>
            </a:r>
          </a:p>
          <a:p>
            <a:pPr lvl="1"/>
            <a:r>
              <a:rPr lang="en-US" dirty="0" smtClean="0"/>
              <a:t>Steroids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0264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10 “Steroid Era” sluggers</a:t>
            </a:r>
          </a:p>
          <a:p>
            <a:r>
              <a:rPr lang="en-US" dirty="0" smtClean="0"/>
              <a:t>10 “Historical” sluggers</a:t>
            </a:r>
          </a:p>
          <a:p>
            <a:r>
              <a:rPr lang="en-US" dirty="0" smtClean="0"/>
              <a:t>Season by season stats (minimum of 200 at-bats)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2400"/>
            <a:ext cx="255623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962400"/>
            <a:ext cx="3581400" cy="26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Players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“Historical”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“Steroid Era”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Mickey </a:t>
            </a:r>
            <a:r>
              <a:rPr lang="en-US" dirty="0" smtClean="0"/>
              <a:t>Mantle</a:t>
            </a:r>
          </a:p>
          <a:p>
            <a:r>
              <a:rPr lang="en-US" dirty="0" smtClean="0"/>
              <a:t>Frank </a:t>
            </a:r>
            <a:r>
              <a:rPr lang="en-US" dirty="0" smtClean="0"/>
              <a:t>Robinson</a:t>
            </a:r>
          </a:p>
          <a:p>
            <a:r>
              <a:rPr lang="en-US" dirty="0" smtClean="0"/>
              <a:t>Eddie </a:t>
            </a:r>
            <a:r>
              <a:rPr lang="en-US" dirty="0" smtClean="0"/>
              <a:t>Mathews</a:t>
            </a:r>
          </a:p>
          <a:p>
            <a:r>
              <a:rPr lang="en-US" dirty="0" smtClean="0"/>
              <a:t>Willie </a:t>
            </a:r>
            <a:r>
              <a:rPr lang="en-US" dirty="0" smtClean="0"/>
              <a:t>Mays</a:t>
            </a:r>
          </a:p>
          <a:p>
            <a:r>
              <a:rPr lang="en-US" dirty="0" smtClean="0"/>
              <a:t>Ernie </a:t>
            </a:r>
            <a:r>
              <a:rPr lang="en-US" dirty="0" smtClean="0"/>
              <a:t>Banks</a:t>
            </a:r>
          </a:p>
          <a:p>
            <a:r>
              <a:rPr lang="en-US" dirty="0" smtClean="0"/>
              <a:t>Harmon </a:t>
            </a:r>
            <a:r>
              <a:rPr lang="en-US" dirty="0" err="1" smtClean="0"/>
              <a:t>Killebrew</a:t>
            </a:r>
            <a:endParaRPr lang="en-US" dirty="0" smtClean="0"/>
          </a:p>
          <a:p>
            <a:r>
              <a:rPr lang="en-US" dirty="0" smtClean="0"/>
              <a:t>Hank </a:t>
            </a:r>
            <a:r>
              <a:rPr lang="en-US" dirty="0" smtClean="0"/>
              <a:t>Aaron</a:t>
            </a:r>
          </a:p>
          <a:p>
            <a:r>
              <a:rPr lang="en-US" dirty="0" smtClean="0"/>
              <a:t>Carl </a:t>
            </a:r>
            <a:r>
              <a:rPr lang="en-US" dirty="0" smtClean="0"/>
              <a:t>Yastrzemski</a:t>
            </a:r>
          </a:p>
          <a:p>
            <a:r>
              <a:rPr lang="en-US" dirty="0" smtClean="0"/>
              <a:t>Stan </a:t>
            </a:r>
            <a:r>
              <a:rPr lang="en-US" dirty="0" smtClean="0"/>
              <a:t>Musial</a:t>
            </a:r>
          </a:p>
          <a:p>
            <a:r>
              <a:rPr lang="en-US" dirty="0" smtClean="0"/>
              <a:t>Willie </a:t>
            </a:r>
            <a:r>
              <a:rPr lang="en-US" dirty="0" err="1" smtClean="0"/>
              <a:t>Stargell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Barry Bonds</a:t>
            </a:r>
          </a:p>
          <a:p>
            <a:r>
              <a:rPr lang="en-US" dirty="0" smtClean="0"/>
              <a:t>Mark </a:t>
            </a:r>
            <a:r>
              <a:rPr lang="en-US" dirty="0" smtClean="0"/>
              <a:t>McGwire</a:t>
            </a:r>
          </a:p>
          <a:p>
            <a:r>
              <a:rPr lang="en-US" dirty="0" smtClean="0"/>
              <a:t>Sammy </a:t>
            </a:r>
            <a:r>
              <a:rPr lang="en-US" dirty="0" smtClean="0"/>
              <a:t>Sosa</a:t>
            </a:r>
          </a:p>
          <a:p>
            <a:r>
              <a:rPr lang="en-US" dirty="0" smtClean="0"/>
              <a:t>Rafael </a:t>
            </a:r>
            <a:r>
              <a:rPr lang="en-US" dirty="0" err="1" smtClean="0"/>
              <a:t>Palmeiro</a:t>
            </a:r>
            <a:endParaRPr lang="en-US" dirty="0" smtClean="0"/>
          </a:p>
          <a:p>
            <a:r>
              <a:rPr lang="en-US" dirty="0" smtClean="0"/>
              <a:t>Juan </a:t>
            </a:r>
            <a:r>
              <a:rPr lang="en-US" dirty="0" smtClean="0"/>
              <a:t>Gonzalez</a:t>
            </a:r>
          </a:p>
          <a:p>
            <a:r>
              <a:rPr lang="en-US" dirty="0" smtClean="0"/>
              <a:t>Jose </a:t>
            </a:r>
            <a:r>
              <a:rPr lang="en-US" dirty="0" smtClean="0"/>
              <a:t>Canseco</a:t>
            </a:r>
          </a:p>
          <a:p>
            <a:r>
              <a:rPr lang="en-US" dirty="0" smtClean="0"/>
              <a:t>Albert </a:t>
            </a:r>
            <a:r>
              <a:rPr lang="en-US" dirty="0" smtClean="0"/>
              <a:t>Belle</a:t>
            </a:r>
          </a:p>
          <a:p>
            <a:r>
              <a:rPr lang="en-US" dirty="0" smtClean="0"/>
              <a:t>Greg </a:t>
            </a:r>
            <a:r>
              <a:rPr lang="en-US" dirty="0" smtClean="0"/>
              <a:t>Vaughn</a:t>
            </a:r>
          </a:p>
          <a:p>
            <a:r>
              <a:rPr lang="en-US" dirty="0" smtClean="0"/>
              <a:t>Ken </a:t>
            </a:r>
            <a:r>
              <a:rPr lang="en-US" dirty="0" err="1" smtClean="0"/>
              <a:t>Caminiti</a:t>
            </a:r>
            <a:endParaRPr lang="en-US" dirty="0" smtClean="0"/>
          </a:p>
          <a:p>
            <a:r>
              <a:rPr lang="en-US" dirty="0" smtClean="0"/>
              <a:t>Jeff Bagwell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419600"/>
            <a:ext cx="18396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28600"/>
            <a:ext cx="186605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Avg</a:t>
            </a:r>
            <a:r>
              <a:rPr lang="en-US" baseline="-25000" dirty="0" err="1" smtClean="0"/>
              <a:t>i</a:t>
            </a:r>
            <a:r>
              <a:rPr lang="en-US" dirty="0" smtClean="0"/>
              <a:t>(t)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Age</a:t>
            </a:r>
            <a:r>
              <a:rPr lang="en-US" baseline="-25000" dirty="0" smtClean="0"/>
              <a:t>i</a:t>
            </a:r>
            <a:r>
              <a:rPr lang="en-US" dirty="0" smtClean="0"/>
              <a:t>(t) +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[</a:t>
            </a:r>
            <a:r>
              <a:rPr lang="en-US" dirty="0" err="1" smtClean="0"/>
              <a:t>Age</a:t>
            </a:r>
            <a:r>
              <a:rPr lang="en-US" baseline="-25000" dirty="0" err="1" smtClean="0"/>
              <a:t>i</a:t>
            </a:r>
            <a:r>
              <a:rPr lang="en-US" dirty="0" smtClean="0"/>
              <a:t>(t)</a:t>
            </a:r>
            <a:r>
              <a:rPr lang="en-US" baseline="30000" dirty="0" smtClean="0"/>
              <a:t>2</a:t>
            </a:r>
            <a:r>
              <a:rPr lang="en-US" dirty="0" smtClean="0"/>
              <a:t>] + µ</a:t>
            </a:r>
            <a:r>
              <a:rPr lang="en-US" baseline="-25000" dirty="0" err="1" smtClean="0"/>
              <a:t>i</a:t>
            </a:r>
            <a:r>
              <a:rPr lang="en-US" dirty="0" smtClean="0"/>
              <a:t>(t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AB/</a:t>
            </a:r>
            <a:r>
              <a:rPr lang="en-US" dirty="0" err="1" smtClean="0"/>
              <a:t>HR</a:t>
            </a:r>
            <a:r>
              <a:rPr lang="en-US" baseline="-25000" dirty="0" err="1" smtClean="0"/>
              <a:t>i</a:t>
            </a:r>
            <a:r>
              <a:rPr lang="en-US" dirty="0" smtClean="0"/>
              <a:t>(t</a:t>
            </a:r>
            <a:r>
              <a:rPr lang="en-US" dirty="0" smtClean="0"/>
              <a:t>) = </a:t>
            </a:r>
            <a:r>
              <a:rPr lang="el-GR" dirty="0" smtClean="0"/>
              <a:t>β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Age</a:t>
            </a:r>
            <a:r>
              <a:rPr lang="en-US" baseline="-25000" dirty="0" smtClean="0"/>
              <a:t>i</a:t>
            </a:r>
            <a:r>
              <a:rPr lang="en-US" dirty="0" smtClean="0"/>
              <a:t>(t) + </a:t>
            </a:r>
            <a:r>
              <a:rPr lang="el-GR" dirty="0" smtClean="0"/>
              <a:t>β</a:t>
            </a:r>
            <a:r>
              <a:rPr lang="en-US" baseline="-25000" dirty="0" smtClean="0"/>
              <a:t>2</a:t>
            </a:r>
            <a:r>
              <a:rPr lang="en-US" dirty="0" smtClean="0"/>
              <a:t>[</a:t>
            </a:r>
            <a:r>
              <a:rPr lang="en-US" dirty="0" err="1" smtClean="0"/>
              <a:t>Age</a:t>
            </a:r>
            <a:r>
              <a:rPr lang="en-US" baseline="-25000" dirty="0" err="1" smtClean="0"/>
              <a:t>i</a:t>
            </a:r>
            <a:r>
              <a:rPr lang="en-US" dirty="0" smtClean="0"/>
              <a:t>(t)</a:t>
            </a:r>
            <a:r>
              <a:rPr lang="en-US" baseline="30000" dirty="0" smtClean="0"/>
              <a:t>2</a:t>
            </a:r>
            <a:r>
              <a:rPr lang="en-US" dirty="0" smtClean="0"/>
              <a:t>] + µ</a:t>
            </a:r>
            <a:r>
              <a:rPr lang="en-US" baseline="-25000" dirty="0" err="1" smtClean="0"/>
              <a:t>i</a:t>
            </a:r>
            <a:r>
              <a:rPr lang="en-US" dirty="0" smtClean="0"/>
              <a:t>(t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170996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343400"/>
            <a:ext cx="152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267200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343400"/>
            <a:ext cx="1828800" cy="209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528" y="762000"/>
            <a:ext cx="7378869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384" y="685800"/>
            <a:ext cx="812047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“Historical” Player Results</a:t>
            </a:r>
            <a:endParaRPr lang="en-US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724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taking the first derivative of the regression equation and then setting it equal to zero, we can calculate the peak 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638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Peak age (for batting </a:t>
            </a:r>
            <a:r>
              <a:rPr lang="en-US" sz="3200" dirty="0" err="1" smtClean="0"/>
              <a:t>avg</a:t>
            </a:r>
            <a:r>
              <a:rPr lang="en-US" sz="3200" dirty="0" smtClean="0"/>
              <a:t>) = 25 years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regression equation is</a:t>
            </a:r>
          </a:p>
          <a:p>
            <a:r>
              <a:rPr lang="en-US" dirty="0"/>
              <a:t>AVG = 175 + 9.81 Age - 0.194 Age^2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Predictor      </a:t>
            </a:r>
            <a:r>
              <a:rPr lang="en-US" dirty="0" err="1"/>
              <a:t>Coef</a:t>
            </a:r>
            <a:r>
              <a:rPr lang="en-US" dirty="0"/>
              <a:t>  </a:t>
            </a:r>
            <a:r>
              <a:rPr lang="en-US" dirty="0" smtClean="0"/>
              <a:t>      SE </a:t>
            </a:r>
            <a:r>
              <a:rPr lang="en-US" dirty="0" err="1"/>
              <a:t>Coef</a:t>
            </a:r>
            <a:r>
              <a:rPr lang="en-US" dirty="0"/>
              <a:t>      T    </a:t>
            </a:r>
            <a:r>
              <a:rPr lang="en-US" dirty="0" smtClean="0"/>
              <a:t>    </a:t>
            </a:r>
            <a:r>
              <a:rPr lang="en-US" dirty="0"/>
              <a:t>P</a:t>
            </a:r>
          </a:p>
          <a:p>
            <a:r>
              <a:rPr lang="fr-FR" dirty="0"/>
              <a:t>Constant    </a:t>
            </a:r>
            <a:r>
              <a:rPr lang="fr-FR" dirty="0" smtClean="0"/>
              <a:t>  </a:t>
            </a:r>
            <a:r>
              <a:rPr lang="fr-FR" dirty="0"/>
              <a:t>175.31    </a:t>
            </a:r>
            <a:r>
              <a:rPr lang="fr-FR" dirty="0" smtClean="0"/>
              <a:t>  53.87        </a:t>
            </a:r>
            <a:r>
              <a:rPr lang="fr-FR" dirty="0"/>
              <a:t>3.25  </a:t>
            </a:r>
            <a:r>
              <a:rPr lang="fr-FR" dirty="0" smtClean="0"/>
              <a:t> 0.001</a:t>
            </a:r>
            <a:endParaRPr lang="fr-FR" dirty="0"/>
          </a:p>
          <a:p>
            <a:r>
              <a:rPr lang="en-US" dirty="0"/>
              <a:t>Age          </a:t>
            </a:r>
            <a:r>
              <a:rPr lang="en-US" dirty="0" smtClean="0"/>
              <a:t>      </a:t>
            </a:r>
            <a:r>
              <a:rPr lang="en-US" dirty="0"/>
              <a:t>9.809    </a:t>
            </a:r>
            <a:r>
              <a:rPr lang="en-US" dirty="0" smtClean="0"/>
              <a:t>   3.607        2.72   0.007</a:t>
            </a:r>
            <a:endParaRPr lang="en-US" dirty="0"/>
          </a:p>
          <a:p>
            <a:r>
              <a:rPr lang="en-US" dirty="0"/>
              <a:t>Age^2     </a:t>
            </a:r>
            <a:r>
              <a:rPr lang="en-US" dirty="0" smtClean="0"/>
              <a:t>     </a:t>
            </a:r>
            <a:r>
              <a:rPr lang="en-US" dirty="0"/>
              <a:t>-0.19370  0.05853  -3.31  0.001</a:t>
            </a:r>
          </a:p>
          <a:p>
            <a:endParaRPr lang="en-US" dirty="0"/>
          </a:p>
          <a:p>
            <a:endParaRPr lang="en-US" dirty="0"/>
          </a:p>
          <a:p>
            <a:r>
              <a:rPr lang="pt-BR" dirty="0"/>
              <a:t>S = 33.6690   </a:t>
            </a:r>
            <a:r>
              <a:rPr lang="pt-BR" dirty="0" err="1"/>
              <a:t>R-Sq</a:t>
            </a:r>
            <a:r>
              <a:rPr lang="pt-BR" dirty="0"/>
              <a:t> = 17.2%   </a:t>
            </a:r>
            <a:r>
              <a:rPr lang="pt-BR" dirty="0" err="1"/>
              <a:t>R-Sq</a:t>
            </a:r>
            <a:r>
              <a:rPr lang="pt-BR" dirty="0"/>
              <a:t>(</a:t>
            </a:r>
            <a:r>
              <a:rPr lang="pt-BR" dirty="0" err="1"/>
              <a:t>adj</a:t>
            </a:r>
            <a:r>
              <a:rPr lang="pt-BR" dirty="0"/>
              <a:t>) = 16.4%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447800"/>
            <a:ext cx="1905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523</Words>
  <Application>Microsoft Office PowerPoint</Application>
  <PresentationFormat>On-screen Show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The age-performance relationship in the mlb</vt:lpstr>
      <vt:lpstr>“Measuring the Experience-Productivity Relationship: The Case of Major League Baseball” by Gregory Krohn (1983)</vt:lpstr>
      <vt:lpstr>Hypothesis</vt:lpstr>
      <vt:lpstr>The Data</vt:lpstr>
      <vt:lpstr>The Players</vt:lpstr>
      <vt:lpstr>Models</vt:lpstr>
      <vt:lpstr>Slide 7</vt:lpstr>
      <vt:lpstr>Slide 8</vt:lpstr>
      <vt:lpstr>“Historical” Player Results</vt:lpstr>
      <vt:lpstr>“Historical” Results (Cont.)</vt:lpstr>
      <vt:lpstr>“Steroid Era” Results</vt:lpstr>
      <vt:lpstr>Class Activity</vt:lpstr>
      <vt:lpstr>Conclusion</vt:lpstr>
      <vt:lpstr>HW Problem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fedorn</dc:creator>
  <cp:lastModifiedBy>fedorn</cp:lastModifiedBy>
  <cp:revision>22</cp:revision>
  <dcterms:created xsi:type="dcterms:W3CDTF">2009-04-23T22:49:53Z</dcterms:created>
  <dcterms:modified xsi:type="dcterms:W3CDTF">2009-04-24T01:33:55Z</dcterms:modified>
</cp:coreProperties>
</file>