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71" r:id="rId8"/>
    <p:sldId id="264" r:id="rId9"/>
    <p:sldId id="270" r:id="rId10"/>
    <p:sldId id="265" r:id="rId11"/>
    <p:sldId id="272" r:id="rId12"/>
    <p:sldId id="266" r:id="rId13"/>
    <p:sldId id="273" r:id="rId14"/>
    <p:sldId id="267" r:id="rId15"/>
    <p:sldId id="274" r:id="rId16"/>
    <p:sldId id="268" r:id="rId17"/>
    <p:sldId id="275" r:id="rId18"/>
    <p:sldId id="269" r:id="rId19"/>
    <p:sldId id="279" r:id="rId20"/>
    <p:sldId id="261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8" autoAdjust="0"/>
    <p:restoredTop sz="86420" autoAdjust="0"/>
  </p:normalViewPr>
  <p:slideViewPr>
    <p:cSldViewPr snapToObjects="1">
      <p:cViewPr varScale="1">
        <p:scale>
          <a:sx n="61" d="100"/>
          <a:sy n="61" d="100"/>
        </p:scale>
        <p:origin x="-366" y="-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6" y="22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32BF-2D90-5E44-853B-AA0297F760D4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3DAF-2045-A04D-8E19-4F12431EB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32BF-2D90-5E44-853B-AA0297F760D4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3DAF-2045-A04D-8E19-4F12431EB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32BF-2D90-5E44-853B-AA0297F760D4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3DAF-2045-A04D-8E19-4F12431EB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32BF-2D90-5E44-853B-AA0297F760D4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3DAF-2045-A04D-8E19-4F12431EB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32BF-2D90-5E44-853B-AA0297F760D4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3DAF-2045-A04D-8E19-4F12431EB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32BF-2D90-5E44-853B-AA0297F760D4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3DAF-2045-A04D-8E19-4F12431EB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32BF-2D90-5E44-853B-AA0297F760D4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3DAF-2045-A04D-8E19-4F12431EB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32BF-2D90-5E44-853B-AA0297F760D4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3DAF-2045-A04D-8E19-4F12431EB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32BF-2D90-5E44-853B-AA0297F760D4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3DAF-2045-A04D-8E19-4F12431EB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32BF-2D90-5E44-853B-AA0297F760D4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3DAF-2045-A04D-8E19-4F12431EB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32BF-2D90-5E44-853B-AA0297F760D4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3DAF-2045-A04D-8E19-4F12431EB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532BF-2D90-5E44-853B-AA0297F760D4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63DAF-2045-A04D-8E19-4F12431EB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30424"/>
            <a:ext cx="8343904" cy="79851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800" b="1" dirty="0" smtClean="0"/>
              <a:t>Home Ice Advantage in the NHL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72140"/>
            <a:ext cx="6400800" cy="89056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By: Devin </a:t>
            </a:r>
            <a:r>
              <a:rPr lang="en-US" dirty="0" err="1" smtClean="0">
                <a:solidFill>
                  <a:schemeClr val="tx1"/>
                </a:solidFill>
              </a:rPr>
              <a:t>Ensing</a:t>
            </a:r>
            <a:r>
              <a:rPr lang="en-US" dirty="0" smtClean="0">
                <a:solidFill>
                  <a:schemeClr val="tx1"/>
                </a:solidFill>
              </a:rPr>
              <a:t> and James </a:t>
            </a:r>
            <a:r>
              <a:rPr lang="en-US" dirty="0" err="1" smtClean="0">
                <a:solidFill>
                  <a:schemeClr val="tx1"/>
                </a:solidFill>
              </a:rPr>
              <a:t>Asimes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57486" y="1071545"/>
            <a:ext cx="1412301" cy="105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 vs. Canadian</a:t>
            </a:r>
            <a:br>
              <a:rPr lang="en-US" dirty="0" smtClean="0"/>
            </a:br>
            <a:r>
              <a:rPr lang="en-US" dirty="0" smtClean="0"/>
              <a:t>Home Points Percentage (2006 – 2007)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0609" y="1571612"/>
            <a:ext cx="7231853" cy="482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 vs. Canadian</a:t>
            </a:r>
            <a:br>
              <a:rPr lang="en-US" dirty="0" smtClean="0"/>
            </a:br>
            <a:r>
              <a:rPr lang="en-US" dirty="0" smtClean="0"/>
              <a:t>Home Points (2007 – 2008)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7000924" cy="466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 vs. Canadian</a:t>
            </a:r>
            <a:br>
              <a:rPr lang="en-US" dirty="0" smtClean="0"/>
            </a:br>
            <a:r>
              <a:rPr lang="en-US" dirty="0" smtClean="0"/>
              <a:t>Home Points Percentage (2007 – 2008)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6329" y="1560514"/>
            <a:ext cx="6874695" cy="458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vs. Non-Traditional</a:t>
            </a:r>
            <a:br>
              <a:rPr lang="en-US" dirty="0" smtClean="0"/>
            </a:br>
            <a:r>
              <a:rPr lang="en-US" dirty="0" smtClean="0"/>
              <a:t>Home Points (2005 – 2006)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3" y="1619238"/>
            <a:ext cx="7108081" cy="473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vs. Non-Traditional</a:t>
            </a:r>
            <a:br>
              <a:rPr lang="en-US" dirty="0" smtClean="0"/>
            </a:br>
            <a:r>
              <a:rPr lang="en-US" dirty="0" smtClean="0"/>
              <a:t>Home Points Percentage (2005 – 2006)</a:t>
            </a: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685804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vs. Non-Traditional </a:t>
            </a:r>
            <a:br>
              <a:rPr lang="en-US" dirty="0" smtClean="0"/>
            </a:br>
            <a:r>
              <a:rPr lang="en-US" dirty="0" smtClean="0"/>
              <a:t>Home Points (2006 – 2007)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3"/>
            <a:ext cx="696520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vs. Non-Traditional</a:t>
            </a:r>
            <a:br>
              <a:rPr lang="en-US" dirty="0" smtClean="0"/>
            </a:br>
            <a:r>
              <a:rPr lang="en-US" dirty="0" smtClean="0"/>
              <a:t>Home Points Percentage (2006 – 2007)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7"/>
            <a:ext cx="6715172" cy="447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vs. Non-Traditional</a:t>
            </a:r>
            <a:br>
              <a:rPr lang="en-US" dirty="0" smtClean="0"/>
            </a:br>
            <a:r>
              <a:rPr lang="en-US" dirty="0" smtClean="0"/>
              <a:t>Home Points (2007 – 2008)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7165"/>
            <a:ext cx="685804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vs. Non-Traditional</a:t>
            </a:r>
            <a:br>
              <a:rPr lang="en-US" dirty="0" smtClean="0"/>
            </a:br>
            <a:r>
              <a:rPr lang="en-US" dirty="0" smtClean="0"/>
              <a:t>Home Points Percentage (2007 – 2008)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0611" y="1489076"/>
            <a:ext cx="6981851" cy="465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HP% vs. AVG Temperature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17638"/>
            <a:ext cx="7715268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Hypothesis</a:t>
            </a:r>
          </a:p>
          <a:p>
            <a:pPr marL="514350" indent="-514350">
              <a:buAutoNum type="arabicPeriod"/>
            </a:pPr>
            <a:r>
              <a:rPr lang="en-US" dirty="0" smtClean="0"/>
              <a:t>Data Collection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Results</a:t>
            </a:r>
          </a:p>
          <a:p>
            <a:pPr marL="1314450" lvl="2" indent="-514350">
              <a:buAutoNum type="arabicPeriod"/>
            </a:pPr>
            <a:r>
              <a:rPr lang="en-US" dirty="0" smtClean="0"/>
              <a:t>Histogram of all Home Point %</a:t>
            </a:r>
          </a:p>
          <a:p>
            <a:pPr marL="1314450" lvl="2" indent="-514350">
              <a:buAutoNum type="arabicPeriod"/>
            </a:pPr>
            <a:r>
              <a:rPr lang="en-US" dirty="0" smtClean="0"/>
              <a:t>Boxplots of USA vs. Canada 3 years</a:t>
            </a:r>
          </a:p>
          <a:p>
            <a:pPr marL="1314450" lvl="2" indent="-514350">
              <a:buAutoNum type="arabicPeriod"/>
            </a:pPr>
            <a:r>
              <a:rPr lang="en-US" dirty="0" smtClean="0"/>
              <a:t>Boxplots of Traditional vs. Non Traditional 3 years</a:t>
            </a:r>
          </a:p>
          <a:p>
            <a:pPr marL="514350" indent="-514350">
              <a:buAutoNum type="arabicPeriod"/>
            </a:pPr>
            <a:r>
              <a:rPr lang="en-US" dirty="0" smtClean="0"/>
              <a:t>Conclusion</a:t>
            </a:r>
          </a:p>
          <a:p>
            <a:pPr marL="514350" indent="-514350">
              <a:buAutoNum type="arabicPeriod"/>
            </a:pPr>
            <a:r>
              <a:rPr lang="en-US" dirty="0" smtClean="0"/>
              <a:t>Sources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Canadian teams have equal or higher home points</a:t>
            </a:r>
            <a:r>
              <a:rPr lang="en-US" baseline="0" dirty="0" smtClean="0"/>
              <a:t> percentages as American teams since the lockout.</a:t>
            </a:r>
          </a:p>
          <a:p>
            <a:pPr lvl="1"/>
            <a:r>
              <a:rPr lang="en-US" baseline="0" dirty="0" smtClean="0"/>
              <a:t>Home points percentages removes difference in overall team performance for each season.</a:t>
            </a:r>
          </a:p>
          <a:p>
            <a:pPr lvl="0"/>
            <a:r>
              <a:rPr lang="en-US" baseline="0" dirty="0" smtClean="0"/>
              <a:t>Traditional hockey cities do not have a home ice advantage and finished worse off than non-traditional</a:t>
            </a:r>
            <a:r>
              <a:rPr lang="en-US" dirty="0" smtClean="0"/>
              <a:t> cities in terms of home points percentage in two of the last three years.</a:t>
            </a:r>
          </a:p>
          <a:p>
            <a:pPr lvl="1"/>
            <a:r>
              <a:rPr lang="en-US" baseline="0" dirty="0" smtClean="0"/>
              <a:t>Last</a:t>
            </a:r>
            <a:r>
              <a:rPr lang="en-US" dirty="0" smtClean="0"/>
              <a:t> year traditional hockey cities finished just above non-traditional hockey cities in terms of home points percentage. </a:t>
            </a:r>
            <a:endParaRPr lang="en-US" baseline="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26072"/>
          </a:xfrm>
        </p:spPr>
        <p:txBody>
          <a:bodyPr>
            <a:normAutofit lnSpcReduction="10000"/>
          </a:bodyPr>
          <a:lstStyle/>
          <a:p>
            <a:pPr rtl="0" eaLnBrk="1" latinLnBrk="0" hangingPunct="1"/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Data:</a:t>
            </a:r>
          </a:p>
          <a:p>
            <a:pPr lvl="1" rtl="0" eaLnBrk="1" latinLnBrk="0" hangingPunct="1"/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NHL.com</a:t>
            </a:r>
          </a:p>
          <a:p>
            <a:pPr rtl="0" eaLnBrk="1" latinLnBrk="0" hangingPunct="1"/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Photographs</a:t>
            </a:r>
          </a:p>
          <a:p>
            <a:pPr lvl="1" rtl="0" eaLnBrk="1" latinLnBrk="0" hangingPunct="1"/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NHL.com</a:t>
            </a:r>
          </a:p>
          <a:p>
            <a:pPr lvl="1" rtl="0" eaLnBrk="1" latinLnBrk="0" hangingPunct="1"/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ESPN.com</a:t>
            </a:r>
          </a:p>
          <a:p>
            <a:pPr lvl="1" rtl="0" eaLnBrk="1" latinLnBrk="0" hangingPunct="1"/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NYDailyNews.com</a:t>
            </a:r>
            <a:endParaRPr lang="en-US" dirty="0" smtClean="0"/>
          </a:p>
          <a:p>
            <a:r>
              <a:rPr lang="en-US" dirty="0" smtClean="0"/>
              <a:t>Weather</a:t>
            </a:r>
          </a:p>
          <a:p>
            <a:pPr lvl="1"/>
            <a:r>
              <a:rPr lang="en-US" dirty="0" smtClean="0"/>
              <a:t>American weather: Weather.com</a:t>
            </a:r>
          </a:p>
          <a:p>
            <a:pPr lvl="1"/>
            <a:r>
              <a:rPr lang="en-US" dirty="0" smtClean="0"/>
              <a:t>Canadian weather: www.climate.weatheroffice.ec.gc.ca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We believe that a Canadian NHL team’s home record will be better than an American team’s home record because Canadian fans are, in general, more passionate about the game, more likely to attend a game and know what is going on.</a:t>
            </a:r>
          </a:p>
          <a:p>
            <a:pPr>
              <a:buNone/>
            </a:pPr>
            <a:r>
              <a:rPr lang="en-US" dirty="0" smtClean="0"/>
              <a:t>	We also compared traditional American hockey cities with non-traditional American hockey cities to see if the tradition made a difference to a team’s home record.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decided to take information for all 30 NHL teams for only the past 3 seasons since the cancelled lockout season of 2004 - 2005. </a:t>
            </a:r>
          </a:p>
          <a:p>
            <a:r>
              <a:rPr lang="en-US" dirty="0" smtClean="0"/>
              <a:t>We looked at each team’s home record, comparing percentage of points at home in each season.</a:t>
            </a:r>
          </a:p>
          <a:p>
            <a:pPr lvl="1">
              <a:buNone/>
            </a:pPr>
            <a:r>
              <a:rPr lang="en-US" dirty="0" smtClean="0"/>
              <a:t>	A team receives two points for a victory and one point for an overtime loss or shootout loss.</a:t>
            </a:r>
          </a:p>
          <a:p>
            <a:r>
              <a:rPr lang="en-US" dirty="0" smtClean="0"/>
              <a:t>We separated the teams into four different categories:</a:t>
            </a:r>
          </a:p>
          <a:p>
            <a:pPr lvl="1"/>
            <a:r>
              <a:rPr lang="en-US" dirty="0" smtClean="0"/>
              <a:t>Canadian and American, Traditional and Non-Traditional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Canadian: </a:t>
            </a:r>
          </a:p>
          <a:p>
            <a:pPr lvl="1"/>
            <a:r>
              <a:rPr lang="en-US" dirty="0" smtClean="0"/>
              <a:t>Calgary, Edmonton, Montreal, Ottawa, Toronto, Vancouver</a:t>
            </a:r>
          </a:p>
          <a:p>
            <a:r>
              <a:rPr lang="en-US" dirty="0" smtClean="0"/>
              <a:t>American</a:t>
            </a:r>
          </a:p>
          <a:p>
            <a:pPr lvl="1"/>
            <a:r>
              <a:rPr lang="en-US" dirty="0" smtClean="0"/>
              <a:t>All other 24 teams</a:t>
            </a:r>
          </a:p>
          <a:p>
            <a:r>
              <a:rPr lang="en-US" dirty="0" smtClean="0"/>
              <a:t>Traditional: </a:t>
            </a:r>
          </a:p>
          <a:p>
            <a:pPr lvl="1"/>
            <a:r>
              <a:rPr lang="en-US" dirty="0" smtClean="0"/>
              <a:t>All Canadian teams; Boston, Buffalo, Chicago, Colorado, Detroit, Minnesota, New York Rangers, Philadelphia, and St. Louis</a:t>
            </a:r>
          </a:p>
          <a:p>
            <a:r>
              <a:rPr lang="en-US" dirty="0" smtClean="0"/>
              <a:t>Non-traditional</a:t>
            </a:r>
          </a:p>
          <a:p>
            <a:pPr lvl="1"/>
            <a:r>
              <a:rPr lang="en-US" dirty="0" smtClean="0"/>
              <a:t>Anaheim, Atlanta, Carolina, Columbus, Dallas, Florida, Los Angeles, Nashville, New Jersey, New York Islanders, Phoenix, Pittsburgh, San Jose, Tampa Bay, and Washington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Home Points % over 3 years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0160"/>
            <a:ext cx="7509540" cy="500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 vs. Canadian</a:t>
            </a:r>
            <a:br>
              <a:rPr lang="en-US" dirty="0" smtClean="0"/>
            </a:br>
            <a:r>
              <a:rPr lang="en-US" dirty="0" smtClean="0"/>
              <a:t>Home Points (2005 – 2006)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23986"/>
            <a:ext cx="7358114" cy="490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 vs. Canadian</a:t>
            </a:r>
            <a:br>
              <a:rPr lang="en-US" dirty="0" smtClean="0"/>
            </a:br>
            <a:r>
              <a:rPr lang="en-US" dirty="0" smtClean="0"/>
              <a:t>Home Points Percentage (2005 – 2006)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17637"/>
            <a:ext cx="7429552" cy="495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 vs. Canadian</a:t>
            </a:r>
            <a:br>
              <a:rPr lang="en-US" dirty="0" smtClean="0"/>
            </a:br>
            <a:r>
              <a:rPr lang="en-US" dirty="0" smtClean="0"/>
              <a:t>Home Points (2006 – 2007)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29540"/>
            <a:ext cx="7429552" cy="495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Macintosh PowerPoint</Application>
  <PresentationFormat>On-screen Show (4:3)</PresentationFormat>
  <Paragraphs>58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Home Ice Advantage in the NHL</vt:lpstr>
      <vt:lpstr>Table of Contents</vt:lpstr>
      <vt:lpstr>Hypothesis</vt:lpstr>
      <vt:lpstr>Data Collection</vt:lpstr>
      <vt:lpstr>Categories</vt:lpstr>
      <vt:lpstr>Total Home Points % over 3 years</vt:lpstr>
      <vt:lpstr>American vs. Canadian Home Points (2005 – 2006)</vt:lpstr>
      <vt:lpstr>American vs. Canadian Home Points Percentage (2005 – 2006)</vt:lpstr>
      <vt:lpstr>American vs. Canadian Home Points (2006 – 2007)</vt:lpstr>
      <vt:lpstr>American vs. Canadian Home Points Percentage (2006 – 2007)</vt:lpstr>
      <vt:lpstr>American vs. Canadian Home Points (2007 – 2008)</vt:lpstr>
      <vt:lpstr>American vs. Canadian Home Points Percentage (2007 – 2008)</vt:lpstr>
      <vt:lpstr>Traditional vs. Non-Traditional Home Points (2005 – 2006)</vt:lpstr>
      <vt:lpstr>Traditional vs. Non-Traditional Home Points Percentage (2005 – 2006)</vt:lpstr>
      <vt:lpstr>Traditional vs. Non-Traditional  Home Points (2006 – 2007)</vt:lpstr>
      <vt:lpstr>Traditional vs. Non-Traditional Home Points Percentage (2006 – 2007)</vt:lpstr>
      <vt:lpstr>Traditional vs. Non-Traditional Home Points (2007 – 2008)</vt:lpstr>
      <vt:lpstr>Traditional vs. Non-Traditional Home Points Percentage (2007 – 2008)</vt:lpstr>
      <vt:lpstr>HP% vs. AVG Temperature</vt:lpstr>
      <vt:lpstr>Conclusion</vt:lpstr>
      <vt:lpstr>Sources</vt:lpstr>
    </vt:vector>
  </TitlesOfParts>
  <Company>Kenyon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Ice Advantage in the NHL</dc:title>
  <dc:creator>Devin Ensing</dc:creator>
  <cp:lastModifiedBy>ensingd</cp:lastModifiedBy>
  <cp:revision>22</cp:revision>
  <dcterms:created xsi:type="dcterms:W3CDTF">2009-01-24T23:04:43Z</dcterms:created>
  <dcterms:modified xsi:type="dcterms:W3CDTF">2009-02-01T20:57:15Z</dcterms:modified>
</cp:coreProperties>
</file>