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608"/>
    <a:srgbClr val="FF5B5B"/>
    <a:srgbClr val="38B9FA"/>
    <a:srgbClr val="D50918"/>
    <a:srgbClr val="00A44A"/>
    <a:srgbClr val="B40814"/>
    <a:srgbClr val="BD3B13"/>
    <a:srgbClr val="0062AC"/>
    <a:srgbClr val="F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9B87-534F-4BE9-A1FE-83C11A8EAA28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F1AE-38A3-49B3-8F1B-EDEBEAA90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lcdn.com/aolr/david-eckstein-looks-back-400a-10300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times.com/weblogs/national-pastime/2009/Mar/04/fantasy-rankings---shortstop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rmittheblog.files.wordpress.com/2007/06/furca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amisportsblog.com/2008/04/11/marlins-surprising/hanley-ramirezjp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A Comparison of MLB Shortstops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Derek Jeter - Fantasy Baseball Batting Aver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581400" cy="4667250"/>
          </a:xfrm>
          <a:prstGeom prst="rect">
            <a:avLst/>
          </a:prstGeom>
          <a:noFill/>
        </p:spPr>
      </p:pic>
      <p:pic>
        <p:nvPicPr>
          <p:cNvPr id="11268" name="Picture 4" descr="http://www.aolcdn.com/aolr/david-eckstein-looks-back-400a-103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317750"/>
            <a:ext cx="1685925" cy="1685925"/>
          </a:xfrm>
          <a:prstGeom prst="rect">
            <a:avLst/>
          </a:prstGeom>
          <a:noFill/>
        </p:spPr>
      </p:pic>
      <p:pic>
        <p:nvPicPr>
          <p:cNvPr id="11270" name="Picture 6" descr="http://www.aolcdn.com/aolr/david-eckstein-looks-back-400a-103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2317750"/>
            <a:ext cx="1685925" cy="168592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71" name="Picture 7" descr="David Eckstein catches as Joe Randa slides into ba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362200"/>
            <a:ext cx="3185160" cy="3886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24400" y="144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Drew Jack and Lauren McNulty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p-values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Our Rankings</a:t>
            </a:r>
            <a:r>
              <a:rPr lang="en-US" dirty="0" smtClean="0"/>
              <a:t>		</a:t>
            </a:r>
            <a:r>
              <a:rPr lang="en-US" u="sng" dirty="0" smtClean="0"/>
              <a:t>Washington Times Article</a:t>
            </a:r>
          </a:p>
          <a:p>
            <a:pPr>
              <a:buAutoNum type="arabicPeriod"/>
            </a:pPr>
            <a:r>
              <a:rPr lang="en-US" sz="1800" dirty="0" smtClean="0"/>
              <a:t>Troy </a:t>
            </a:r>
            <a:r>
              <a:rPr lang="en-US" sz="1800" dirty="0" err="1" smtClean="0"/>
              <a:t>Tulowitzki</a:t>
            </a:r>
            <a:r>
              <a:rPr lang="en-US" sz="1800" dirty="0" smtClean="0"/>
              <a:t> – 5.915		1. Hanley Ramirez</a:t>
            </a:r>
          </a:p>
          <a:p>
            <a:pPr>
              <a:buAutoNum type="arabicPeriod"/>
            </a:pPr>
            <a:r>
              <a:rPr lang="en-US" sz="1800" dirty="0" smtClean="0"/>
              <a:t>Michael Young – 7.825		2. Derek Jeter</a:t>
            </a:r>
          </a:p>
          <a:p>
            <a:pPr>
              <a:buAutoNum type="arabicPeriod"/>
            </a:pPr>
            <a:r>
              <a:rPr lang="en-US" sz="1800" dirty="0" smtClean="0"/>
              <a:t>Miguel </a:t>
            </a:r>
            <a:r>
              <a:rPr lang="en-US" sz="1800" dirty="0" err="1" smtClean="0"/>
              <a:t>Tejada</a:t>
            </a:r>
            <a:r>
              <a:rPr lang="en-US" sz="1800" dirty="0" smtClean="0"/>
              <a:t> – 8.837		3. Michael Young</a:t>
            </a:r>
          </a:p>
          <a:p>
            <a:pPr>
              <a:buAutoNum type="arabicPeriod" startAt="4"/>
            </a:pPr>
            <a:r>
              <a:rPr lang="en-US" sz="1800" dirty="0" smtClean="0"/>
              <a:t>Hanley Ramirez – 8.915		4. Miguel </a:t>
            </a:r>
            <a:r>
              <a:rPr lang="en-US" sz="1800" dirty="0" err="1" smtClean="0"/>
              <a:t>Tejada</a:t>
            </a:r>
            <a:endParaRPr lang="en-US" sz="1800" dirty="0" smtClean="0"/>
          </a:p>
          <a:p>
            <a:pPr>
              <a:buAutoNum type="arabicPeriod" startAt="4"/>
            </a:pPr>
            <a:r>
              <a:rPr lang="en-US" sz="1800" dirty="0" smtClean="0"/>
              <a:t>Derek Jeter – 10.895		5. Troy </a:t>
            </a:r>
            <a:r>
              <a:rPr lang="en-US" sz="1800" dirty="0" err="1" smtClean="0"/>
              <a:t>Tulowitzki</a:t>
            </a:r>
            <a:endParaRPr lang="en-US" sz="1800" dirty="0" smtClean="0"/>
          </a:p>
          <a:p>
            <a:pPr>
              <a:buAutoNum type="arabicPeriod" startAt="4"/>
            </a:pPr>
            <a:r>
              <a:rPr lang="en-US" sz="1800" dirty="0" smtClean="0"/>
              <a:t>Rafael </a:t>
            </a:r>
            <a:r>
              <a:rPr lang="en-US" sz="1800" dirty="0" err="1" smtClean="0"/>
              <a:t>Furcal</a:t>
            </a:r>
            <a:r>
              <a:rPr lang="en-US" sz="1800" dirty="0" smtClean="0"/>
              <a:t> – 11.427		6. Rafael </a:t>
            </a:r>
            <a:r>
              <a:rPr lang="en-US" sz="1800" dirty="0" err="1" smtClean="0"/>
              <a:t>Furcal</a:t>
            </a:r>
            <a:endParaRPr lang="en-US" sz="1800" dirty="0" smtClean="0"/>
          </a:p>
          <a:p>
            <a:pPr>
              <a:buAutoNum type="arabicPeriod" startAt="4"/>
            </a:pPr>
            <a:r>
              <a:rPr lang="en-US" sz="1800" dirty="0" smtClean="0"/>
              <a:t>David Eckstein – 15.815		7. Jason Bartlett</a:t>
            </a:r>
          </a:p>
          <a:p>
            <a:pPr>
              <a:buAutoNum type="arabicPeriod" startAt="4"/>
            </a:pPr>
            <a:r>
              <a:rPr lang="en-US" sz="1800" dirty="0" smtClean="0"/>
              <a:t>Bobby Crosby – 16.145		8. David Eckstein</a:t>
            </a:r>
          </a:p>
          <a:p>
            <a:pPr>
              <a:buAutoNum type="arabicPeriod" startAt="4"/>
            </a:pPr>
            <a:r>
              <a:rPr lang="en-US" sz="1800" dirty="0" smtClean="0"/>
              <a:t>Jason Bartlett – 24.076		9. Bobby Crosby</a:t>
            </a:r>
          </a:p>
          <a:p>
            <a:pPr>
              <a:buAutoNum type="arabicPeriod"/>
            </a:pPr>
            <a:endParaRPr lang="en-US" sz="1800" dirty="0" smtClean="0"/>
          </a:p>
          <a:p>
            <a:pPr>
              <a:buAutoNum type="arabicPeriod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Percentage of Team’s Payroll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Tejada</a:t>
            </a:r>
            <a:r>
              <a:rPr lang="en-US" sz="2000" dirty="0" smtClean="0"/>
              <a:t> – 16.66%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Furcal</a:t>
            </a:r>
            <a:r>
              <a:rPr lang="en-US" sz="2000" dirty="0" smtClean="0"/>
              <a:t> – 13.27%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Jeter – 10.33%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Young – 9.05%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Crosby – 7.40%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Eckstein – 6.11%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Ramirez – 2.01%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Tulowitzki</a:t>
            </a:r>
            <a:r>
              <a:rPr lang="en-US" sz="2000" dirty="0" smtClean="0"/>
              <a:t> – 1.09%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Bartlett – 0.95%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600200"/>
            <a:ext cx="388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New Rankings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Tulowitzki</a:t>
            </a:r>
            <a:r>
              <a:rPr lang="en-US" sz="2000" dirty="0" smtClean="0"/>
              <a:t> – 7.005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Ramirez – 10.925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Young – 16.875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Jeter – 21.225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Eckstein – 21.925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Crosby – 23.545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Furcal</a:t>
            </a:r>
            <a:r>
              <a:rPr lang="en-US" sz="2000" dirty="0" smtClean="0"/>
              <a:t> – 24.697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Bartlett – 25.026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Tejada</a:t>
            </a:r>
            <a:r>
              <a:rPr lang="en-US" sz="2000" dirty="0" smtClean="0"/>
              <a:t> – 25.497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800600"/>
            <a:ext cx="241797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Derek Jeter’s salaries</a:t>
            </a:r>
            <a:br>
              <a:rPr lang="en-US" u="sng" dirty="0" smtClean="0"/>
            </a:br>
            <a:r>
              <a:rPr lang="en-US" u="sng" dirty="0" smtClean="0"/>
              <a:t>throughout </a:t>
            </a:r>
            <a:r>
              <a:rPr lang="en-US" u="sng" dirty="0" smtClean="0"/>
              <a:t>his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1996 - $120,000</a:t>
            </a:r>
          </a:p>
          <a:p>
            <a:pPr algn="ctr">
              <a:buNone/>
            </a:pPr>
            <a:r>
              <a:rPr lang="en-US" sz="2000" dirty="0" smtClean="0"/>
              <a:t>1997 - $540,000</a:t>
            </a:r>
          </a:p>
          <a:p>
            <a:pPr algn="ctr">
              <a:buNone/>
            </a:pPr>
            <a:r>
              <a:rPr lang="en-US" sz="2000" dirty="0" smtClean="0"/>
              <a:t>1998 - $750,000</a:t>
            </a:r>
          </a:p>
          <a:p>
            <a:pPr algn="ctr">
              <a:buNone/>
            </a:pPr>
            <a:r>
              <a:rPr lang="en-US" sz="2000" dirty="0" smtClean="0"/>
              <a:t>1999 - $5,000,000</a:t>
            </a:r>
          </a:p>
          <a:p>
            <a:pPr algn="ctr">
              <a:buNone/>
            </a:pPr>
            <a:r>
              <a:rPr lang="en-US" sz="2000" dirty="0" smtClean="0"/>
              <a:t>2000 - $10,000,000</a:t>
            </a:r>
          </a:p>
          <a:p>
            <a:pPr algn="ctr">
              <a:buNone/>
            </a:pPr>
            <a:r>
              <a:rPr lang="en-US" sz="2000" dirty="0" smtClean="0"/>
              <a:t>2001 - $12,600,000</a:t>
            </a:r>
          </a:p>
          <a:p>
            <a:pPr algn="ctr">
              <a:buNone/>
            </a:pPr>
            <a:r>
              <a:rPr lang="en-US" sz="2000" dirty="0" smtClean="0"/>
              <a:t>2002 - $14,600,000</a:t>
            </a:r>
          </a:p>
          <a:p>
            <a:pPr algn="ctr">
              <a:buNone/>
            </a:pPr>
            <a:r>
              <a:rPr lang="en-US" sz="2000" dirty="0" smtClean="0"/>
              <a:t>         </a:t>
            </a:r>
          </a:p>
          <a:p>
            <a:pPr algn="ctr"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</a:t>
            </a:r>
          </a:p>
          <a:p>
            <a:pPr algn="ctr">
              <a:buNone/>
            </a:pPr>
            <a:r>
              <a:rPr lang="en-US" sz="2000" dirty="0" smtClean="0"/>
              <a:t>  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2003 </a:t>
            </a:r>
            <a:r>
              <a:rPr lang="en-US" sz="2000" dirty="0" smtClean="0"/>
              <a:t>- $15,600,000</a:t>
            </a:r>
          </a:p>
          <a:p>
            <a:pPr algn="ctr">
              <a:buNone/>
            </a:pPr>
            <a:r>
              <a:rPr lang="en-US" sz="2000" dirty="0" smtClean="0"/>
              <a:t>2004 - $18,600,000</a:t>
            </a:r>
          </a:p>
          <a:p>
            <a:pPr algn="ctr">
              <a:buNone/>
            </a:pPr>
            <a:r>
              <a:rPr lang="en-US" sz="2000" dirty="0" smtClean="0"/>
              <a:t>2005 - $19,600,000</a:t>
            </a:r>
          </a:p>
          <a:p>
            <a:pPr algn="ctr">
              <a:buNone/>
            </a:pPr>
            <a:r>
              <a:rPr lang="en-US" sz="2000" dirty="0" smtClean="0"/>
              <a:t>2006 - $20,600,000</a:t>
            </a:r>
          </a:p>
          <a:p>
            <a:pPr algn="ctr">
              <a:buNone/>
            </a:pPr>
            <a:r>
              <a:rPr lang="en-US" sz="2000" dirty="0" smtClean="0"/>
              <a:t>2007 - $21,600,000</a:t>
            </a:r>
          </a:p>
          <a:p>
            <a:pPr algn="ctr">
              <a:buNone/>
            </a:pPr>
            <a:r>
              <a:rPr lang="en-US" sz="2000" dirty="0" smtClean="0"/>
              <a:t>2008 - $21,600,000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6482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Recent Contracts</a:t>
            </a:r>
          </a:p>
          <a:p>
            <a:endParaRPr lang="en-US" dirty="0" smtClean="0"/>
          </a:p>
          <a:p>
            <a:r>
              <a:rPr lang="en-US" dirty="0" smtClean="0"/>
              <a:t>January 2008 – </a:t>
            </a:r>
            <a:r>
              <a:rPr lang="en-US" dirty="0" err="1" smtClean="0"/>
              <a:t>T</a:t>
            </a:r>
            <a:r>
              <a:rPr lang="en-US" dirty="0" err="1" smtClean="0"/>
              <a:t>ulowitzki</a:t>
            </a:r>
            <a:r>
              <a:rPr lang="en-US" dirty="0" smtClean="0"/>
              <a:t> signed     6-year, $30 million dollar contract</a:t>
            </a:r>
          </a:p>
          <a:p>
            <a:endParaRPr lang="en-US" dirty="0" smtClean="0"/>
          </a:p>
          <a:p>
            <a:r>
              <a:rPr lang="en-US" dirty="0" smtClean="0"/>
              <a:t>May 2008 – Ramirez signed 6-year, $70 million dollar contract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648200"/>
            <a:ext cx="388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Average MLB Service</a:t>
            </a:r>
          </a:p>
          <a:p>
            <a:endParaRPr lang="en-US" sz="2400" u="sng" dirty="0" smtClean="0"/>
          </a:p>
          <a:p>
            <a:r>
              <a:rPr lang="en-US" dirty="0" smtClean="0"/>
              <a:t>High Salary – 11.66 seasons</a:t>
            </a:r>
          </a:p>
          <a:p>
            <a:r>
              <a:rPr lang="en-US" dirty="0" smtClean="0"/>
              <a:t>Middle Salary – 7.66 seasons</a:t>
            </a:r>
          </a:p>
          <a:p>
            <a:r>
              <a:rPr lang="en-US" dirty="0" smtClean="0"/>
              <a:t>Low Salary – 4 seasons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There does not appear to be a great statistical significance between a player’s salary and their performance. Instead, it appears as if one’s salary is more closely tied to years of service in the league.</a:t>
            </a:r>
          </a:p>
          <a:p>
            <a:r>
              <a:rPr lang="en-US" dirty="0" smtClean="0"/>
              <a:t>More statistics would improve our rating system.</a:t>
            </a:r>
          </a:p>
          <a:p>
            <a:r>
              <a:rPr lang="en-US" dirty="0" smtClean="0"/>
              <a:t>It’s difficult to maintain a high level of performance for many years.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Albert, Jim. </a:t>
            </a:r>
            <a:r>
              <a:rPr lang="en-US" u="sng" dirty="0" smtClean="0"/>
              <a:t>Teaching Statistics Using Baseball</a:t>
            </a:r>
            <a:r>
              <a:rPr lang="en-US" dirty="0" smtClean="0"/>
              <a:t>. 	The Mathematical Association of America. 	Washington D.C.: 2003.</a:t>
            </a:r>
          </a:p>
          <a:p>
            <a:r>
              <a:rPr lang="en-US" dirty="0" smtClean="0"/>
              <a:t>baseball-reference.com</a:t>
            </a:r>
          </a:p>
          <a:p>
            <a:r>
              <a:rPr lang="en-US" dirty="0" smtClean="0"/>
              <a:t>cbssports.com</a:t>
            </a:r>
          </a:p>
          <a:p>
            <a:r>
              <a:rPr lang="en-US" dirty="0" smtClean="0"/>
              <a:t>e</a:t>
            </a:r>
            <a:r>
              <a:rPr lang="en-US" dirty="0" smtClean="0"/>
              <a:t>spn.com</a:t>
            </a:r>
          </a:p>
          <a:p>
            <a:r>
              <a:rPr lang="en-US" dirty="0" smtClean="0">
                <a:hlinkClick r:id="rId2"/>
              </a:rPr>
              <a:t>http://www.washingtontimes.com/weblogs/national-pastime/2009/Mar/04/fantasy-rankings---shortstops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over $10 million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19" cy="4267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4340" name="Picture 4" descr="Derek-Jeter-fistpum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267075" cy="4048125"/>
          </a:xfrm>
          <a:prstGeom prst="rect">
            <a:avLst/>
          </a:prstGeom>
          <a:noFill/>
        </p:spPr>
      </p:pic>
      <p:pic>
        <p:nvPicPr>
          <p:cNvPr id="14342" name="Picture 6" descr="furcal.jpg">
            <a:hlinkClick r:id="rId3" tooltip="furcal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143000"/>
            <a:ext cx="3962400" cy="2857500"/>
          </a:xfrm>
          <a:prstGeom prst="rect">
            <a:avLst/>
          </a:prstGeom>
          <a:noFill/>
        </p:spPr>
      </p:pic>
      <p:pic>
        <p:nvPicPr>
          <p:cNvPr id="14344" name="Picture 8" descr="Miguel Teja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038600"/>
            <a:ext cx="331573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257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Derek Jeter</a:t>
            </a:r>
          </a:p>
          <a:p>
            <a:r>
              <a:rPr lang="en-US" sz="2400" dirty="0" smtClean="0"/>
              <a:t>$21,600,000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160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562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Miguel </a:t>
            </a:r>
            <a:r>
              <a:rPr lang="en-US" sz="2400" dirty="0" err="1" smtClean="0"/>
              <a:t>Tejada</a:t>
            </a:r>
            <a:endParaRPr lang="en-US" sz="2400" dirty="0" smtClean="0"/>
          </a:p>
          <a:p>
            <a:r>
              <a:rPr lang="en-US" sz="2400" dirty="0" smtClean="0"/>
              <a:t>$14,811,415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1600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Rafael </a:t>
            </a:r>
            <a:r>
              <a:rPr lang="en-US" sz="2400" dirty="0" err="1" smtClean="0"/>
              <a:t>Furcal</a:t>
            </a:r>
            <a:endParaRPr lang="en-US" sz="2400" dirty="0"/>
          </a:p>
          <a:p>
            <a:r>
              <a:rPr lang="en-US" sz="2400" dirty="0" smtClean="0"/>
              <a:t>$15,730,196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over $1 million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3680301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://plunking-gomez.mlblogs.com/BDD_MY_7.12_asg_ge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295401"/>
            <a:ext cx="2719294" cy="3962400"/>
          </a:xfrm>
          <a:prstGeom prst="rect">
            <a:avLst/>
          </a:prstGeom>
          <a:noFill/>
        </p:spPr>
      </p:pic>
      <p:pic>
        <p:nvPicPr>
          <p:cNvPr id="15363" name="Picture 3" descr="Anaheim's David Eckstein in a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295400"/>
            <a:ext cx="2971800" cy="2971800"/>
          </a:xfrm>
          <a:prstGeom prst="rect">
            <a:avLst/>
          </a:prstGeom>
          <a:noFill/>
        </p:spPr>
      </p:pic>
      <p:pic>
        <p:nvPicPr>
          <p:cNvPr id="15366" name="Picture 6" descr="Bobby Crosb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275259"/>
            <a:ext cx="3581400" cy="25827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562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Michael  Young</a:t>
            </a:r>
          </a:p>
          <a:p>
            <a:r>
              <a:rPr lang="en-US" sz="2400" dirty="0" smtClean="0"/>
              <a:t>$6,174,974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5181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Bobby Crosby</a:t>
            </a:r>
          </a:p>
          <a:p>
            <a:r>
              <a:rPr lang="en-US" sz="2400" dirty="0" smtClean="0"/>
              <a:t>$3,550,000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2286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David Eckstein</a:t>
            </a:r>
          </a:p>
          <a:p>
            <a:r>
              <a:rPr lang="en-US" sz="2400" dirty="0" smtClean="0"/>
              <a:t>$4,500,000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0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under $1 million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6386" name="Picture 2" descr="http://z.about.com/d/baseball/1/7/m/5/-/-/rockies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048000" cy="4391931"/>
          </a:xfrm>
          <a:prstGeom prst="rect">
            <a:avLst/>
          </a:prstGeom>
          <a:noFill/>
        </p:spPr>
      </p:pic>
      <p:pic>
        <p:nvPicPr>
          <p:cNvPr id="16388" name="Picture 4" descr="hanley-ramirez.jpg">
            <a:hlinkClick r:id="rId3" tooltip="hanley-ramirez.jp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066800"/>
            <a:ext cx="3133725" cy="3895725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0668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791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Troy </a:t>
            </a:r>
            <a:r>
              <a:rPr lang="en-US" sz="2400" dirty="0" err="1" smtClean="0"/>
              <a:t>Tulowitzki</a:t>
            </a:r>
            <a:endParaRPr lang="en-US" sz="2400" dirty="0" smtClean="0"/>
          </a:p>
          <a:p>
            <a:r>
              <a:rPr lang="en-US" sz="2400" dirty="0" smtClean="0"/>
              <a:t>$750,000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257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Hanley Ramirez</a:t>
            </a:r>
          </a:p>
          <a:p>
            <a:r>
              <a:rPr lang="en-US" sz="2400" dirty="0" smtClean="0"/>
              <a:t>$439,000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953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Jason Bartlett</a:t>
            </a:r>
          </a:p>
          <a:p>
            <a:r>
              <a:rPr lang="en-US" sz="2400" dirty="0" smtClean="0"/>
              <a:t>$416,600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Used for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Offensive Statistics:</a:t>
            </a:r>
          </a:p>
          <a:p>
            <a:r>
              <a:rPr lang="en-US" dirty="0" smtClean="0"/>
              <a:t>OPS = OBP + SLG</a:t>
            </a:r>
          </a:p>
          <a:p>
            <a:r>
              <a:rPr lang="en-US" dirty="0" smtClean="0"/>
              <a:t>RC/AB = [(H + BB)(TB)/(AB + BB)]/AB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Defensive Statistics:</a:t>
            </a:r>
          </a:p>
          <a:p>
            <a:r>
              <a:rPr lang="en-US" dirty="0" smtClean="0"/>
              <a:t>Fielding Percentage</a:t>
            </a:r>
          </a:p>
          <a:p>
            <a:r>
              <a:rPr lang="en-US" dirty="0" smtClean="0"/>
              <a:t>DP/GP </a:t>
            </a:r>
            <a:r>
              <a:rPr lang="en-US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*Used two proportions test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00" dirty="0" smtClean="0"/>
              <a:t>	</a:t>
            </a:r>
            <a:r>
              <a:rPr lang="en-US" sz="1300" dirty="0" smtClean="0"/>
              <a:t> 	Jeter</a:t>
            </a:r>
            <a:r>
              <a:rPr lang="en-US" sz="1300" dirty="0" smtClean="0"/>
              <a:t>	</a:t>
            </a:r>
            <a:r>
              <a:rPr lang="en-US" sz="1300" dirty="0" err="1" smtClean="0"/>
              <a:t>Furcal</a:t>
            </a:r>
            <a:r>
              <a:rPr lang="en-US" sz="1300" dirty="0" smtClean="0"/>
              <a:t>	</a:t>
            </a:r>
            <a:r>
              <a:rPr lang="en-US" sz="1300" dirty="0" err="1" smtClean="0"/>
              <a:t>Tejada</a:t>
            </a:r>
            <a:r>
              <a:rPr lang="en-US" sz="1300" dirty="0" smtClean="0"/>
              <a:t>	Young	Eckstein	Crosby	</a:t>
            </a:r>
            <a:r>
              <a:rPr lang="en-US" sz="1300" dirty="0" err="1" smtClean="0"/>
              <a:t>Tulowitzki</a:t>
            </a:r>
            <a:r>
              <a:rPr lang="en-US" sz="1300" dirty="0" smtClean="0"/>
              <a:t>	Ramirez	Bartlett</a:t>
            </a:r>
          </a:p>
          <a:p>
            <a:pPr>
              <a:buNone/>
            </a:pPr>
            <a:r>
              <a:rPr lang="en-US" sz="1300" dirty="0" smtClean="0"/>
              <a:t>Jeter	</a:t>
            </a:r>
            <a:r>
              <a:rPr lang="en-US" sz="1300" dirty="0" smtClean="0"/>
              <a:t>	*</a:t>
            </a:r>
            <a:r>
              <a:rPr lang="en-US" sz="1300" dirty="0" smtClean="0"/>
              <a:t>	*	*	</a:t>
            </a:r>
            <a:r>
              <a:rPr lang="en-US" sz="1300" dirty="0" smtClean="0">
                <a:solidFill>
                  <a:srgbClr val="00A44A"/>
                </a:solidFill>
              </a:rPr>
              <a:t>0.000	0.000	0.00	0.000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err="1" smtClean="0"/>
              <a:t>Furcal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0.998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	0.00</a:t>
            </a:r>
            <a:r>
              <a:rPr lang="en-US" sz="1300" dirty="0" smtClean="0"/>
              <a:t>	0.902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err="1" smtClean="0"/>
              <a:t>Tejada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00A44A"/>
                </a:solidFill>
              </a:rPr>
              <a:t>0.000	0.000	0.00	0.000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smtClean="0"/>
              <a:t>Young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.002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*	*	*	0.297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smtClean="0"/>
              <a:t>Eckstein	</a:t>
            </a:r>
            <a:r>
              <a:rPr lang="en-US" sz="1300" dirty="0" smtClean="0">
                <a:solidFill>
                  <a:srgbClr val="FF0000"/>
                </a:solidFill>
              </a:rPr>
              <a:t>1	1	1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1.000	1</a:t>
            </a:r>
            <a:r>
              <a:rPr lang="en-US" sz="1300" dirty="0" smtClean="0"/>
              <a:t>	0.169</a:t>
            </a:r>
          </a:p>
          <a:p>
            <a:pPr>
              <a:buNone/>
            </a:pPr>
            <a:r>
              <a:rPr lang="en-US" sz="1300" dirty="0" smtClean="0"/>
              <a:t>Crosby	</a:t>
            </a:r>
            <a:r>
              <a:rPr lang="en-US" sz="1300" dirty="0" smtClean="0">
                <a:solidFill>
                  <a:srgbClr val="FF0000"/>
                </a:solidFill>
              </a:rPr>
              <a:t>1	1	1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1.000	1</a:t>
            </a:r>
            <a:r>
              <a:rPr lang="en-US" sz="1300" dirty="0" smtClean="0"/>
              <a:t>	0.810</a:t>
            </a:r>
          </a:p>
          <a:p>
            <a:pPr>
              <a:buNone/>
            </a:pPr>
            <a:r>
              <a:rPr lang="en-US" sz="1300" dirty="0" err="1" smtClean="0"/>
              <a:t>Tulowitzki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.098	</a:t>
            </a:r>
            <a:r>
              <a:rPr lang="en-US" sz="1300" dirty="0" smtClean="0">
                <a:solidFill>
                  <a:srgbClr val="FF0000"/>
                </a:solidFill>
              </a:rPr>
              <a:t>1</a:t>
            </a:r>
            <a:r>
              <a:rPr lang="en-US" sz="1300" dirty="0" smtClean="0"/>
              <a:t>	0.703	</a:t>
            </a:r>
            <a:r>
              <a:rPr lang="en-US" sz="1300" dirty="0" smtClean="0">
                <a:solidFill>
                  <a:srgbClr val="00A44A"/>
                </a:solidFill>
              </a:rPr>
              <a:t>0.000	0.00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Ramirez	</a:t>
            </a:r>
            <a:r>
              <a:rPr lang="en-US" sz="1300" dirty="0" smtClean="0">
                <a:solidFill>
                  <a:srgbClr val="00A44A"/>
                </a:solidFill>
              </a:rPr>
              <a:t>0	0	0	0.000	0.000	0.00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Bartlett	</a:t>
            </a:r>
            <a:r>
              <a:rPr lang="en-US" sz="1300" dirty="0" smtClean="0">
                <a:solidFill>
                  <a:srgbClr val="FF0000"/>
                </a:solidFill>
              </a:rPr>
              <a:t>1	1	1	1.000</a:t>
            </a:r>
            <a:r>
              <a:rPr lang="en-US" sz="1300" dirty="0" smtClean="0"/>
              <a:t>	0.831	0.19	*	*	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191000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p-values:</a:t>
            </a:r>
          </a:p>
          <a:p>
            <a:r>
              <a:rPr lang="en-US" sz="1600" dirty="0" smtClean="0"/>
              <a:t>Ramirez – 0 </a:t>
            </a:r>
          </a:p>
          <a:p>
            <a:r>
              <a:rPr lang="en-US" sz="1600" dirty="0" smtClean="0"/>
              <a:t>Jeter – 1</a:t>
            </a:r>
          </a:p>
          <a:p>
            <a:r>
              <a:rPr lang="en-US" sz="1600" dirty="0" err="1" smtClean="0"/>
              <a:t>Tejada</a:t>
            </a:r>
            <a:r>
              <a:rPr lang="en-US" sz="1600" dirty="0" smtClean="0"/>
              <a:t> </a:t>
            </a:r>
            <a:r>
              <a:rPr lang="en-US" sz="1600" dirty="0" smtClean="0"/>
              <a:t>– 1 </a:t>
            </a:r>
          </a:p>
          <a:p>
            <a:r>
              <a:rPr lang="en-US" sz="1600" dirty="0" err="1" smtClean="0"/>
              <a:t>Tulowitzki</a:t>
            </a:r>
            <a:r>
              <a:rPr lang="en-US" sz="1600" dirty="0" smtClean="0"/>
              <a:t> – 2.801</a:t>
            </a:r>
          </a:p>
          <a:p>
            <a:r>
              <a:rPr lang="en-US" sz="1600" dirty="0" err="1" smtClean="0"/>
              <a:t>Furcal</a:t>
            </a:r>
            <a:r>
              <a:rPr lang="en-US" sz="1600" dirty="0" smtClean="0"/>
              <a:t> – 2.9</a:t>
            </a:r>
          </a:p>
          <a:p>
            <a:r>
              <a:rPr lang="en-US" sz="1600" dirty="0" smtClean="0"/>
              <a:t>Young – 3.299</a:t>
            </a:r>
          </a:p>
          <a:p>
            <a:r>
              <a:rPr lang="en-US" sz="1600" dirty="0" smtClean="0"/>
              <a:t>Bartlett – 5.021 </a:t>
            </a:r>
          </a:p>
          <a:p>
            <a:r>
              <a:rPr lang="en-US" sz="1600" dirty="0" smtClean="0"/>
              <a:t>Eckstein – 5.169</a:t>
            </a:r>
          </a:p>
          <a:p>
            <a:r>
              <a:rPr lang="en-US" sz="1600" dirty="0" smtClean="0"/>
              <a:t>Crosby – 5.81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267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RC/AB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00" dirty="0" smtClean="0"/>
              <a:t>	</a:t>
            </a:r>
            <a:r>
              <a:rPr lang="en-US" sz="1300" dirty="0" smtClean="0"/>
              <a:t>	Jeter</a:t>
            </a:r>
            <a:r>
              <a:rPr lang="en-US" sz="1300" dirty="0" smtClean="0"/>
              <a:t>	</a:t>
            </a:r>
            <a:r>
              <a:rPr lang="en-US" sz="1300" dirty="0" err="1" smtClean="0"/>
              <a:t>Furcal</a:t>
            </a:r>
            <a:r>
              <a:rPr lang="en-US" sz="1300" dirty="0" smtClean="0"/>
              <a:t>	</a:t>
            </a:r>
            <a:r>
              <a:rPr lang="en-US" sz="1300" dirty="0" err="1" smtClean="0"/>
              <a:t>Tejada</a:t>
            </a:r>
            <a:r>
              <a:rPr lang="en-US" sz="1300" dirty="0" smtClean="0"/>
              <a:t>	Young	Eckstein	Crosby	</a:t>
            </a:r>
            <a:r>
              <a:rPr lang="en-US" sz="1300" dirty="0" err="1" smtClean="0"/>
              <a:t>Tulowitski</a:t>
            </a:r>
            <a:r>
              <a:rPr lang="en-US" sz="1300" dirty="0" smtClean="0"/>
              <a:t>	Ramirez	Bartlett</a:t>
            </a:r>
          </a:p>
          <a:p>
            <a:pPr>
              <a:buNone/>
            </a:pPr>
            <a:r>
              <a:rPr lang="en-US" sz="1300" dirty="0" smtClean="0"/>
              <a:t>Jeter	</a:t>
            </a:r>
            <a:r>
              <a:rPr lang="en-US" sz="1300" dirty="0" smtClean="0"/>
              <a:t>	*</a:t>
            </a:r>
            <a:r>
              <a:rPr lang="en-US" sz="1300" dirty="0" smtClean="0"/>
              <a:t>	*	*	</a:t>
            </a:r>
            <a:r>
              <a:rPr lang="en-US" sz="1300" dirty="0" smtClean="0">
                <a:solidFill>
                  <a:srgbClr val="00A44A"/>
                </a:solidFill>
              </a:rPr>
              <a:t>0.001	0.000	0.000	0.017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0000"/>
                </a:solidFill>
              </a:rPr>
              <a:t>0.993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err="1" smtClean="0"/>
              <a:t>Furcal</a:t>
            </a:r>
            <a:r>
              <a:rPr lang="en-US" sz="1300" dirty="0" smtClean="0"/>
              <a:t>	*	*	*	0.866	</a:t>
            </a:r>
            <a:r>
              <a:rPr lang="en-US" sz="1300" dirty="0" smtClean="0">
                <a:solidFill>
                  <a:srgbClr val="00A44A"/>
                </a:solidFill>
              </a:rPr>
              <a:t>0.000	0.000</a:t>
            </a:r>
            <a:r>
              <a:rPr lang="en-US" sz="1300" dirty="0" smtClean="0"/>
              <a:t>	0.597	</a:t>
            </a:r>
            <a:r>
              <a:rPr lang="en-US" sz="1300" dirty="0" smtClean="0">
                <a:solidFill>
                  <a:srgbClr val="FF0000"/>
                </a:solidFill>
              </a:rPr>
              <a:t>1.000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0.004</a:t>
            </a:r>
          </a:p>
          <a:p>
            <a:pPr>
              <a:buNone/>
            </a:pPr>
            <a:r>
              <a:rPr lang="en-US" sz="1300" dirty="0" err="1" smtClean="0"/>
              <a:t>Tejada</a:t>
            </a:r>
            <a:r>
              <a:rPr lang="en-US" sz="1300" dirty="0" smtClean="0"/>
              <a:t>	*	*	*	0.263	</a:t>
            </a:r>
            <a:r>
              <a:rPr lang="en-US" sz="1300" dirty="0" smtClean="0">
                <a:solidFill>
                  <a:srgbClr val="00A44A"/>
                </a:solidFill>
              </a:rPr>
              <a:t>0.000	0.000</a:t>
            </a:r>
            <a:r>
              <a:rPr lang="en-US" sz="1300" dirty="0" smtClean="0"/>
              <a:t>	0.209	</a:t>
            </a:r>
            <a:r>
              <a:rPr lang="en-US" sz="1300" dirty="0" smtClean="0">
                <a:solidFill>
                  <a:srgbClr val="FF0000"/>
                </a:solidFill>
              </a:rPr>
              <a:t>1.000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smtClean="0"/>
              <a:t>Young	</a:t>
            </a:r>
            <a:r>
              <a:rPr lang="en-US" sz="1300" dirty="0" smtClean="0">
                <a:solidFill>
                  <a:srgbClr val="FF0000"/>
                </a:solidFill>
              </a:rPr>
              <a:t>.999</a:t>
            </a:r>
            <a:r>
              <a:rPr lang="en-US" sz="1300" dirty="0" smtClean="0"/>
              <a:t>	.134	.737	*	*	*	0.335	</a:t>
            </a:r>
            <a:r>
              <a:rPr lang="en-US" sz="1300" dirty="0" smtClean="0">
                <a:solidFill>
                  <a:srgbClr val="FF0000"/>
                </a:solidFill>
              </a:rPr>
              <a:t>1.000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</a:p>
          <a:p>
            <a:pPr>
              <a:buNone/>
            </a:pPr>
            <a:r>
              <a:rPr lang="en-US" sz="1300" dirty="0" smtClean="0"/>
              <a:t>Eckstein	</a:t>
            </a:r>
            <a:r>
              <a:rPr lang="en-US" sz="1300" dirty="0" smtClean="0">
                <a:solidFill>
                  <a:srgbClr val="FF0000"/>
                </a:solidFill>
              </a:rPr>
              <a:t>1	1	1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0.991	1.000</a:t>
            </a:r>
            <a:r>
              <a:rPr lang="en-US" sz="1300" dirty="0" smtClean="0"/>
              <a:t>	0.388</a:t>
            </a:r>
          </a:p>
          <a:p>
            <a:pPr>
              <a:buNone/>
            </a:pPr>
            <a:r>
              <a:rPr lang="en-US" sz="1300" dirty="0" smtClean="0"/>
              <a:t>Crosby	</a:t>
            </a:r>
            <a:r>
              <a:rPr lang="en-US" sz="1300" dirty="0" smtClean="0">
                <a:solidFill>
                  <a:srgbClr val="FF0000"/>
                </a:solidFill>
              </a:rPr>
              <a:t>1	1	1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0.996	1.000</a:t>
            </a:r>
            <a:r>
              <a:rPr lang="en-US" sz="1300" dirty="0" smtClean="0"/>
              <a:t>	0.606</a:t>
            </a:r>
          </a:p>
          <a:p>
            <a:pPr>
              <a:buNone/>
            </a:pPr>
            <a:r>
              <a:rPr lang="en-US" sz="1300" dirty="0" err="1" smtClean="0"/>
              <a:t>Tulowitzki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FF0000"/>
                </a:solidFill>
              </a:rPr>
              <a:t>.983</a:t>
            </a:r>
            <a:r>
              <a:rPr lang="en-US" sz="1300" dirty="0" smtClean="0"/>
              <a:t>	.403	.891	0.665	</a:t>
            </a:r>
            <a:r>
              <a:rPr lang="en-US" sz="1300" dirty="0" smtClean="0">
                <a:solidFill>
                  <a:srgbClr val="00A44A"/>
                </a:solidFill>
              </a:rPr>
              <a:t>0.009	0.004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Ramirez	</a:t>
            </a:r>
            <a:r>
              <a:rPr lang="en-US" sz="1300" dirty="0" smtClean="0">
                <a:solidFill>
                  <a:srgbClr val="00A44A"/>
                </a:solidFill>
              </a:rPr>
              <a:t>.007	0	0	0.000	0.000	0.000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Bartlett	</a:t>
            </a:r>
            <a:r>
              <a:rPr lang="en-US" sz="1300" dirty="0" smtClean="0">
                <a:solidFill>
                  <a:srgbClr val="FF0000"/>
                </a:solidFill>
              </a:rPr>
              <a:t>1	.996	1	1.000</a:t>
            </a:r>
            <a:r>
              <a:rPr lang="en-US" sz="1300" dirty="0" smtClean="0"/>
              <a:t>	0.612	0.394	*	*	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p-values:</a:t>
            </a:r>
          </a:p>
          <a:p>
            <a:r>
              <a:rPr lang="en-US" sz="1600" dirty="0" smtClean="0"/>
              <a:t>Ramirez – 0.007</a:t>
            </a:r>
          </a:p>
          <a:p>
            <a:r>
              <a:rPr lang="en-US" sz="1600" dirty="0" smtClean="0"/>
              <a:t>Jeter – 1.011</a:t>
            </a:r>
          </a:p>
          <a:p>
            <a:r>
              <a:rPr lang="en-US" sz="1600" dirty="0" err="1" smtClean="0"/>
              <a:t>Tejada</a:t>
            </a:r>
            <a:r>
              <a:rPr lang="en-US" sz="1600" dirty="0" smtClean="0"/>
              <a:t> – 1.472</a:t>
            </a:r>
          </a:p>
          <a:p>
            <a:r>
              <a:rPr lang="en-US" sz="1600" dirty="0" err="1" smtClean="0"/>
              <a:t>Furcal</a:t>
            </a:r>
            <a:r>
              <a:rPr lang="en-US" sz="1600" dirty="0" smtClean="0"/>
              <a:t> – 2.467</a:t>
            </a:r>
          </a:p>
          <a:p>
            <a:r>
              <a:rPr lang="en-US" sz="1600" dirty="0" err="1" smtClean="0"/>
              <a:t>Tulowitzki</a:t>
            </a:r>
            <a:r>
              <a:rPr lang="en-US" sz="1600" dirty="0" smtClean="0"/>
              <a:t> – 2.955</a:t>
            </a:r>
          </a:p>
          <a:p>
            <a:r>
              <a:rPr lang="en-US" sz="1600" dirty="0" smtClean="0"/>
              <a:t>Young – 3.205</a:t>
            </a:r>
          </a:p>
          <a:p>
            <a:r>
              <a:rPr lang="en-US" sz="1600" dirty="0" smtClean="0"/>
              <a:t>Bartlett – 5.002</a:t>
            </a:r>
          </a:p>
          <a:p>
            <a:r>
              <a:rPr lang="en-US" sz="1600" dirty="0" smtClean="0"/>
              <a:t>Eckstein – 5.37</a:t>
            </a:r>
          </a:p>
          <a:p>
            <a:r>
              <a:rPr lang="en-US" sz="1600" dirty="0" smtClean="0"/>
              <a:t>Crosby – 5.602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038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Fielding Percentage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00" dirty="0" smtClean="0"/>
              <a:t>	</a:t>
            </a:r>
            <a:r>
              <a:rPr lang="en-US" sz="1300" dirty="0" smtClean="0"/>
              <a:t>	Jeter</a:t>
            </a:r>
            <a:r>
              <a:rPr lang="en-US" sz="1300" dirty="0" smtClean="0"/>
              <a:t>	</a:t>
            </a:r>
            <a:r>
              <a:rPr lang="en-US" sz="1300" dirty="0" err="1" smtClean="0"/>
              <a:t>Furcal</a:t>
            </a:r>
            <a:r>
              <a:rPr lang="en-US" sz="1300" dirty="0" smtClean="0"/>
              <a:t>	</a:t>
            </a:r>
            <a:r>
              <a:rPr lang="en-US" sz="1300" dirty="0" err="1" smtClean="0"/>
              <a:t>Tejada</a:t>
            </a:r>
            <a:r>
              <a:rPr lang="en-US" sz="1300" dirty="0" smtClean="0"/>
              <a:t>	Young	Eckstein	Crosby	</a:t>
            </a:r>
            <a:r>
              <a:rPr lang="en-US" sz="1300" dirty="0" err="1" smtClean="0"/>
              <a:t>Tulowitzki</a:t>
            </a:r>
            <a:r>
              <a:rPr lang="en-US" sz="1300" dirty="0" smtClean="0"/>
              <a:t>	Ramirez	Bartlett</a:t>
            </a:r>
          </a:p>
          <a:p>
            <a:pPr>
              <a:buNone/>
            </a:pPr>
            <a:r>
              <a:rPr lang="en-US" sz="1300" dirty="0" smtClean="0"/>
              <a:t>Jeter	</a:t>
            </a:r>
            <a:r>
              <a:rPr lang="en-US" sz="1300" dirty="0" smtClean="0"/>
              <a:t>	*</a:t>
            </a:r>
            <a:r>
              <a:rPr lang="en-US" sz="1300" dirty="0" smtClean="0"/>
              <a:t>	*	*	0.739	0.850	0.285	</a:t>
            </a:r>
            <a:r>
              <a:rPr lang="en-US" sz="1300" dirty="0" smtClean="0">
                <a:solidFill>
                  <a:srgbClr val="FF0000"/>
                </a:solidFill>
              </a:rPr>
              <a:t>0.995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0.003	0.024</a:t>
            </a:r>
          </a:p>
          <a:p>
            <a:pPr>
              <a:buNone/>
            </a:pPr>
            <a:r>
              <a:rPr lang="en-US" sz="1300" dirty="0" err="1" smtClean="0"/>
              <a:t>Furcal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0.999	1.000	0.953	1.000</a:t>
            </a:r>
            <a:r>
              <a:rPr lang="en-US" sz="1300" dirty="0" smtClean="0"/>
              <a:t>	0.338	0.582</a:t>
            </a:r>
          </a:p>
          <a:p>
            <a:pPr>
              <a:buNone/>
            </a:pPr>
            <a:r>
              <a:rPr lang="en-US" sz="1300" dirty="0" err="1" smtClean="0"/>
              <a:t>Tejada</a:t>
            </a:r>
            <a:r>
              <a:rPr lang="en-US" sz="1300" dirty="0" smtClean="0"/>
              <a:t>	*	*	*	0.938	</a:t>
            </a:r>
            <a:r>
              <a:rPr lang="en-US" sz="1300" dirty="0" smtClean="0">
                <a:solidFill>
                  <a:srgbClr val="FF0000"/>
                </a:solidFill>
              </a:rPr>
              <a:t>0.976</a:t>
            </a:r>
            <a:r>
              <a:rPr lang="en-US" sz="1300" dirty="0" smtClean="0"/>
              <a:t>	0.606	</a:t>
            </a:r>
            <a:r>
              <a:rPr lang="en-US" sz="1300" dirty="0" smtClean="0">
                <a:solidFill>
                  <a:srgbClr val="FF0000"/>
                </a:solidFill>
              </a:rPr>
              <a:t>0.999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0.030</a:t>
            </a:r>
            <a:r>
              <a:rPr lang="en-US" sz="1300" dirty="0" smtClean="0"/>
              <a:t>	0.119</a:t>
            </a:r>
          </a:p>
          <a:p>
            <a:pPr>
              <a:buNone/>
            </a:pPr>
            <a:r>
              <a:rPr lang="en-US" sz="1300" dirty="0" smtClean="0"/>
              <a:t>Young	.261	</a:t>
            </a:r>
            <a:r>
              <a:rPr lang="en-US" sz="1300" dirty="0" smtClean="0">
                <a:solidFill>
                  <a:srgbClr val="00A44A"/>
                </a:solidFill>
              </a:rPr>
              <a:t>.001</a:t>
            </a:r>
            <a:r>
              <a:rPr lang="en-US" sz="1300" dirty="0" smtClean="0"/>
              <a:t>	.062	*	*	*	</a:t>
            </a:r>
            <a:r>
              <a:rPr lang="en-US" sz="1300" dirty="0" smtClean="0">
                <a:solidFill>
                  <a:srgbClr val="FF0000"/>
                </a:solidFill>
              </a:rPr>
              <a:t>0.981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0.002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0.014</a:t>
            </a:r>
          </a:p>
          <a:p>
            <a:pPr>
              <a:buNone/>
            </a:pPr>
            <a:r>
              <a:rPr lang="en-US" sz="1300" dirty="0" smtClean="0"/>
              <a:t>Eckstein	.150	</a:t>
            </a:r>
            <a:r>
              <a:rPr lang="en-US" sz="1300" dirty="0" smtClean="0">
                <a:solidFill>
                  <a:srgbClr val="00A44A"/>
                </a:solidFill>
              </a:rPr>
              <a:t>0	.024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FF0000"/>
                </a:solidFill>
              </a:rPr>
              <a:t>0.972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0.001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0.005</a:t>
            </a:r>
          </a:p>
          <a:p>
            <a:pPr>
              <a:buNone/>
            </a:pPr>
            <a:r>
              <a:rPr lang="en-US" sz="1300" dirty="0" smtClean="0"/>
              <a:t>Crosby	.715	.047	.394	*	*	*	</a:t>
            </a:r>
            <a:r>
              <a:rPr lang="en-US" sz="1300" dirty="0" smtClean="0">
                <a:solidFill>
                  <a:srgbClr val="FF0000"/>
                </a:solidFill>
              </a:rPr>
              <a:t>0.997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0.040</a:t>
            </a:r>
            <a:r>
              <a:rPr lang="en-US" sz="1300" dirty="0" smtClean="0"/>
              <a:t>	0.118</a:t>
            </a:r>
          </a:p>
          <a:p>
            <a:pPr>
              <a:buNone/>
            </a:pPr>
            <a:r>
              <a:rPr lang="en-US" sz="1300" dirty="0" err="1" smtClean="0"/>
              <a:t>Tulowitzki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.005	0	.001	0.019	0.028	0.003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Ramirez	</a:t>
            </a:r>
            <a:r>
              <a:rPr lang="en-US" sz="1300" dirty="0" smtClean="0">
                <a:solidFill>
                  <a:srgbClr val="FF0000"/>
                </a:solidFill>
              </a:rPr>
              <a:t>.997</a:t>
            </a:r>
            <a:r>
              <a:rPr lang="en-US" sz="1300" dirty="0" smtClean="0"/>
              <a:t>	.662	</a:t>
            </a:r>
            <a:r>
              <a:rPr lang="en-US" sz="1300" dirty="0" smtClean="0">
                <a:solidFill>
                  <a:srgbClr val="FF0000"/>
                </a:solidFill>
              </a:rPr>
              <a:t>.970	0.998	0.999	0.960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Bartlett	</a:t>
            </a:r>
            <a:r>
              <a:rPr lang="en-US" sz="1300" dirty="0" smtClean="0">
                <a:solidFill>
                  <a:srgbClr val="FF0000"/>
                </a:solidFill>
              </a:rPr>
              <a:t>.976</a:t>
            </a:r>
            <a:r>
              <a:rPr lang="en-US" sz="1300" dirty="0" smtClean="0"/>
              <a:t>	.418	.881	</a:t>
            </a:r>
            <a:r>
              <a:rPr lang="en-US" sz="1300" dirty="0" smtClean="0">
                <a:solidFill>
                  <a:srgbClr val="FF0000"/>
                </a:solidFill>
              </a:rPr>
              <a:t>0.986	0.995</a:t>
            </a:r>
            <a:r>
              <a:rPr lang="en-US" sz="1300" dirty="0" smtClean="0"/>
              <a:t>	0.882	*	*	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p-values:</a:t>
            </a:r>
          </a:p>
          <a:p>
            <a:r>
              <a:rPr lang="en-US" sz="1600" dirty="0" err="1" smtClean="0"/>
              <a:t>Tulowitzki</a:t>
            </a:r>
            <a:r>
              <a:rPr lang="en-US" sz="1600" dirty="0" smtClean="0"/>
              <a:t> – 0.056</a:t>
            </a:r>
          </a:p>
          <a:p>
            <a:r>
              <a:rPr lang="en-US" sz="1600" dirty="0" smtClean="0"/>
              <a:t>Eckstein – 1.152</a:t>
            </a:r>
          </a:p>
          <a:p>
            <a:r>
              <a:rPr lang="en-US" sz="1600" dirty="0" smtClean="0"/>
              <a:t>Young – 1.321</a:t>
            </a:r>
          </a:p>
          <a:p>
            <a:r>
              <a:rPr lang="en-US" sz="1600" dirty="0" smtClean="0"/>
              <a:t>Crosby – 2.311</a:t>
            </a:r>
          </a:p>
          <a:p>
            <a:r>
              <a:rPr lang="en-US" sz="1600" dirty="0" smtClean="0"/>
              <a:t>Jeter – 2.896</a:t>
            </a:r>
          </a:p>
          <a:p>
            <a:r>
              <a:rPr lang="en-US" sz="1600" dirty="0" err="1" smtClean="0"/>
              <a:t>Tejada</a:t>
            </a:r>
            <a:r>
              <a:rPr lang="en-US" sz="1600" dirty="0" smtClean="0"/>
              <a:t> – 3.668</a:t>
            </a:r>
          </a:p>
          <a:p>
            <a:r>
              <a:rPr lang="en-US" sz="1600" dirty="0" err="1" smtClean="0"/>
              <a:t>Furcal</a:t>
            </a:r>
            <a:r>
              <a:rPr lang="en-US" sz="1600" dirty="0" smtClean="0"/>
              <a:t> – 4.872</a:t>
            </a:r>
          </a:p>
          <a:p>
            <a:r>
              <a:rPr lang="en-US" sz="1600" dirty="0" smtClean="0"/>
              <a:t>Bartlett – 5.138</a:t>
            </a:r>
          </a:p>
          <a:p>
            <a:r>
              <a:rPr lang="en-US" sz="1600" dirty="0" smtClean="0"/>
              <a:t>Ramirez – 5.586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02526"/>
            <a:ext cx="1828800" cy="27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DP/GP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300" dirty="0" smtClean="0"/>
              <a:t>	</a:t>
            </a:r>
            <a:r>
              <a:rPr lang="en-US" sz="1300" dirty="0" smtClean="0"/>
              <a:t>	Jeter</a:t>
            </a:r>
            <a:r>
              <a:rPr lang="en-US" sz="1300" dirty="0" smtClean="0"/>
              <a:t>	</a:t>
            </a:r>
            <a:r>
              <a:rPr lang="en-US" sz="1300" dirty="0" err="1" smtClean="0"/>
              <a:t>Furcal</a:t>
            </a:r>
            <a:r>
              <a:rPr lang="en-US" sz="1300" dirty="0" smtClean="0"/>
              <a:t>	</a:t>
            </a:r>
            <a:r>
              <a:rPr lang="en-US" sz="1300" dirty="0" err="1" smtClean="0"/>
              <a:t>Tejada</a:t>
            </a:r>
            <a:r>
              <a:rPr lang="en-US" sz="1300" dirty="0" smtClean="0"/>
              <a:t>	Young	Eckstein	Crosby	</a:t>
            </a:r>
            <a:r>
              <a:rPr lang="en-US" sz="1300" dirty="0" err="1" smtClean="0"/>
              <a:t>Tulowitski</a:t>
            </a:r>
            <a:r>
              <a:rPr lang="en-US" sz="1300" dirty="0" smtClean="0"/>
              <a:t>	Ramirez	Bartlett</a:t>
            </a:r>
          </a:p>
          <a:p>
            <a:pPr>
              <a:buNone/>
            </a:pPr>
            <a:r>
              <a:rPr lang="en-US" sz="1300" dirty="0" smtClean="0"/>
              <a:t>Jeter	</a:t>
            </a:r>
            <a:r>
              <a:rPr lang="en-US" sz="1300" dirty="0" smtClean="0"/>
              <a:t>	*</a:t>
            </a:r>
            <a:r>
              <a:rPr lang="en-US" sz="1300" dirty="0" smtClean="0"/>
              <a:t>	*	*	</a:t>
            </a:r>
            <a:r>
              <a:rPr lang="en-US" sz="1300" dirty="0" smtClean="0">
                <a:solidFill>
                  <a:srgbClr val="D50918"/>
                </a:solidFill>
              </a:rPr>
              <a:t>1.000	1.000	1.000	1.000	1.000	0.988</a:t>
            </a:r>
          </a:p>
          <a:p>
            <a:pPr>
              <a:buNone/>
            </a:pPr>
            <a:r>
              <a:rPr lang="en-US" sz="1300" dirty="0" err="1" smtClean="0"/>
              <a:t>Furcal</a:t>
            </a:r>
            <a:r>
              <a:rPr lang="en-US" sz="1300" dirty="0" smtClean="0"/>
              <a:t>	*	*	*	0.106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  <a:r>
              <a:rPr lang="en-US" sz="1300" dirty="0" smtClean="0"/>
              <a:t>	0.125	0.929	</a:t>
            </a:r>
            <a:r>
              <a:rPr lang="en-US" sz="1300" dirty="0" smtClean="0">
                <a:solidFill>
                  <a:srgbClr val="00A44A"/>
                </a:solidFill>
              </a:rPr>
              <a:t>0.028	0.000</a:t>
            </a:r>
          </a:p>
          <a:p>
            <a:pPr>
              <a:buNone/>
            </a:pPr>
            <a:r>
              <a:rPr lang="en-US" sz="1300" dirty="0" err="1" smtClean="0"/>
              <a:t>Tejada</a:t>
            </a:r>
            <a:r>
              <a:rPr lang="en-US" sz="1300" dirty="0" smtClean="0"/>
              <a:t>	*	*	*	0.696	</a:t>
            </a:r>
            <a:r>
              <a:rPr lang="en-US" sz="1300" dirty="0" smtClean="0">
                <a:solidFill>
                  <a:srgbClr val="00A44A"/>
                </a:solidFill>
              </a:rPr>
              <a:t>0.009</a:t>
            </a:r>
            <a:r>
              <a:rPr lang="en-US" sz="1300" dirty="0" smtClean="0"/>
              <a:t>	0.672	</a:t>
            </a:r>
            <a:r>
              <a:rPr lang="en-US" sz="1300" dirty="0" smtClean="0">
                <a:solidFill>
                  <a:srgbClr val="D50918"/>
                </a:solidFill>
              </a:rPr>
              <a:t>0.997</a:t>
            </a:r>
            <a:r>
              <a:rPr lang="en-US" sz="1300" dirty="0" smtClean="0"/>
              <a:t>	0.318	</a:t>
            </a:r>
            <a:r>
              <a:rPr lang="en-US" sz="1300" dirty="0" smtClean="0">
                <a:solidFill>
                  <a:srgbClr val="00A44A"/>
                </a:solidFill>
              </a:rPr>
              <a:t>0.005</a:t>
            </a:r>
          </a:p>
          <a:p>
            <a:pPr>
              <a:buNone/>
            </a:pPr>
            <a:r>
              <a:rPr lang="en-US" sz="1300" dirty="0" smtClean="0"/>
              <a:t>Young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  <a:r>
              <a:rPr lang="en-US" sz="1300" dirty="0" smtClean="0"/>
              <a:t>	0.894	0.304	*	*	*	</a:t>
            </a:r>
            <a:r>
              <a:rPr lang="en-US" sz="1300" dirty="0" smtClean="0">
                <a:solidFill>
                  <a:srgbClr val="D50918"/>
                </a:solidFill>
              </a:rPr>
              <a:t>0.987</a:t>
            </a:r>
            <a:r>
              <a:rPr lang="en-US" sz="1300" dirty="0" smtClean="0"/>
              <a:t>	0.211	</a:t>
            </a:r>
            <a:r>
              <a:rPr lang="en-US" sz="1300" dirty="0" smtClean="0">
                <a:solidFill>
                  <a:srgbClr val="00A44A"/>
                </a:solidFill>
              </a:rPr>
              <a:t>0.004</a:t>
            </a:r>
          </a:p>
          <a:p>
            <a:pPr>
              <a:buNone/>
            </a:pPr>
            <a:r>
              <a:rPr lang="en-US" sz="1300" dirty="0" smtClean="0"/>
              <a:t>Eckstein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D50918"/>
                </a:solidFill>
              </a:rPr>
              <a:t>1.000	0.991</a:t>
            </a:r>
            <a:r>
              <a:rPr lang="en-US" sz="1300" dirty="0" smtClean="0"/>
              <a:t>	*	*	*	</a:t>
            </a:r>
            <a:r>
              <a:rPr lang="en-US" sz="1300" dirty="0" smtClean="0">
                <a:solidFill>
                  <a:srgbClr val="D50918"/>
                </a:solidFill>
              </a:rPr>
              <a:t>1.000</a:t>
            </a:r>
            <a:r>
              <a:rPr lang="en-US" sz="1300" dirty="0" smtClean="0"/>
              <a:t>	0.892	0.232</a:t>
            </a:r>
          </a:p>
          <a:p>
            <a:pPr>
              <a:buNone/>
            </a:pPr>
            <a:r>
              <a:rPr lang="en-US" sz="1300" dirty="0" smtClean="0"/>
              <a:t>Crosby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  <a:r>
              <a:rPr lang="en-US" sz="1300" dirty="0" smtClean="0"/>
              <a:t>	0.875	0.328	*	*	*	</a:t>
            </a:r>
            <a:r>
              <a:rPr lang="en-US" sz="1300" dirty="0" smtClean="0">
                <a:solidFill>
                  <a:srgbClr val="D50918"/>
                </a:solidFill>
              </a:rPr>
              <a:t>0.984</a:t>
            </a:r>
            <a:r>
              <a:rPr lang="en-US" sz="1300" dirty="0" smtClean="0"/>
              <a:t>	0.229	</a:t>
            </a:r>
            <a:r>
              <a:rPr lang="en-US" sz="1300" dirty="0" smtClean="0">
                <a:solidFill>
                  <a:srgbClr val="00A44A"/>
                </a:solidFill>
              </a:rPr>
              <a:t>0.006</a:t>
            </a:r>
          </a:p>
          <a:p>
            <a:pPr>
              <a:buNone/>
            </a:pPr>
            <a:r>
              <a:rPr lang="en-US" sz="1300" dirty="0" err="1" smtClean="0"/>
              <a:t>Tulowitzki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  <a:r>
              <a:rPr lang="en-US" sz="1300" dirty="0" smtClean="0"/>
              <a:t>	0.071	</a:t>
            </a:r>
            <a:r>
              <a:rPr lang="en-US" sz="1300" dirty="0" smtClean="0">
                <a:solidFill>
                  <a:srgbClr val="00A44A"/>
                </a:solidFill>
              </a:rPr>
              <a:t>0.003	0.013	0.000	0.016</a:t>
            </a:r>
            <a:r>
              <a:rPr lang="en-US" sz="1300" dirty="0" smtClean="0"/>
              <a:t>	*	*	*</a:t>
            </a:r>
          </a:p>
          <a:p>
            <a:pPr>
              <a:buNone/>
            </a:pPr>
            <a:r>
              <a:rPr lang="en-US" sz="1300" dirty="0" smtClean="0"/>
              <a:t>Ramirez	</a:t>
            </a:r>
            <a:r>
              <a:rPr lang="en-US" sz="1300" dirty="0" smtClean="0">
                <a:solidFill>
                  <a:srgbClr val="00A44A"/>
                </a:solidFill>
              </a:rPr>
              <a:t>0.000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D50918"/>
                </a:solidFill>
              </a:rPr>
              <a:t>0.972</a:t>
            </a:r>
            <a:r>
              <a:rPr lang="en-US" sz="1300" dirty="0" smtClean="0"/>
              <a:t>	0.682	0.789	0.108	0.771	*	*	*</a:t>
            </a:r>
          </a:p>
          <a:p>
            <a:pPr>
              <a:buNone/>
            </a:pPr>
            <a:r>
              <a:rPr lang="en-US" sz="1300" dirty="0" smtClean="0"/>
              <a:t>Bartlett	</a:t>
            </a:r>
            <a:r>
              <a:rPr lang="en-US" sz="1300" dirty="0" smtClean="0">
                <a:solidFill>
                  <a:srgbClr val="00A44A"/>
                </a:solidFill>
              </a:rPr>
              <a:t>0.012</a:t>
            </a:r>
            <a:r>
              <a:rPr lang="en-US" sz="1300" dirty="0" smtClean="0"/>
              <a:t>	</a:t>
            </a:r>
            <a:r>
              <a:rPr lang="en-US" sz="1300" dirty="0" smtClean="0">
                <a:solidFill>
                  <a:srgbClr val="D50918"/>
                </a:solidFill>
              </a:rPr>
              <a:t>1.000	0.995	0.996</a:t>
            </a:r>
            <a:r>
              <a:rPr lang="en-US" sz="1300" dirty="0" smtClean="0"/>
              <a:t>	0.768	</a:t>
            </a:r>
            <a:r>
              <a:rPr lang="en-US" sz="1300" dirty="0" smtClean="0">
                <a:solidFill>
                  <a:srgbClr val="D50918"/>
                </a:solidFill>
              </a:rPr>
              <a:t>0.994</a:t>
            </a:r>
            <a:r>
              <a:rPr lang="en-US" sz="1300" dirty="0" smtClean="0"/>
              <a:t>	*	*	*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1910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p-values:</a:t>
            </a:r>
          </a:p>
          <a:p>
            <a:r>
              <a:rPr lang="en-US" sz="1600" dirty="0" err="1" smtClean="0"/>
              <a:t>Tulowitzki</a:t>
            </a:r>
            <a:r>
              <a:rPr lang="en-US" sz="1600" dirty="0" smtClean="0"/>
              <a:t> – 0.103</a:t>
            </a:r>
          </a:p>
          <a:p>
            <a:r>
              <a:rPr lang="en-US" sz="1600" dirty="0" err="1" smtClean="0"/>
              <a:t>Furcal</a:t>
            </a:r>
            <a:r>
              <a:rPr lang="en-US" sz="1600" dirty="0" smtClean="0"/>
              <a:t> – 1.188</a:t>
            </a:r>
          </a:p>
          <a:p>
            <a:r>
              <a:rPr lang="en-US" sz="1600" dirty="0" smtClean="0"/>
              <a:t>Young – 2.4</a:t>
            </a:r>
          </a:p>
          <a:p>
            <a:r>
              <a:rPr lang="en-US" sz="1600" dirty="0" smtClean="0"/>
              <a:t>Crosby – 2.422</a:t>
            </a:r>
          </a:p>
          <a:p>
            <a:r>
              <a:rPr lang="en-US" sz="1600" dirty="0" err="1" smtClean="0"/>
              <a:t>Tejada</a:t>
            </a:r>
            <a:r>
              <a:rPr lang="en-US" sz="1600" dirty="0" smtClean="0"/>
              <a:t> – 2.697</a:t>
            </a:r>
          </a:p>
          <a:p>
            <a:r>
              <a:rPr lang="en-US" sz="1600" dirty="0" smtClean="0"/>
              <a:t>Ramirez – 3.322</a:t>
            </a:r>
          </a:p>
          <a:p>
            <a:r>
              <a:rPr lang="en-US" sz="1600" dirty="0" smtClean="0"/>
              <a:t>Eckstein – 4.115</a:t>
            </a:r>
          </a:p>
          <a:p>
            <a:r>
              <a:rPr lang="en-US" sz="1600" dirty="0" smtClean="0"/>
              <a:t>Bartlett – 4.765</a:t>
            </a:r>
          </a:p>
          <a:p>
            <a:r>
              <a:rPr lang="en-US" sz="1600" dirty="0" smtClean="0"/>
              <a:t>Jeter – 5.988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038600"/>
            <a:ext cx="363305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468</Words>
  <Application>Microsoft Office PowerPoint</Application>
  <PresentationFormat>On-screen Show (4:3)</PresentationFormat>
  <Paragraphs>190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Comparison of MLB Shortstops</vt:lpstr>
      <vt:lpstr>Salary over $10 million</vt:lpstr>
      <vt:lpstr>Salary over $1 million</vt:lpstr>
      <vt:lpstr>Salary under $1 million</vt:lpstr>
      <vt:lpstr>Statistics Used for Comparison</vt:lpstr>
      <vt:lpstr>OPS</vt:lpstr>
      <vt:lpstr>RC/AB</vt:lpstr>
      <vt:lpstr>Fielding Percentage</vt:lpstr>
      <vt:lpstr>DP/GP</vt:lpstr>
      <vt:lpstr>Combined p-values</vt:lpstr>
      <vt:lpstr>The Best Deal</vt:lpstr>
      <vt:lpstr>Derek Jeter’s salaries throughout his career</vt:lpstr>
      <vt:lpstr>Conclusions</vt:lpstr>
      <vt:lpstr>Works Cited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MLB Shortstops</dc:title>
  <dc:creator>     </dc:creator>
  <cp:lastModifiedBy>     </cp:lastModifiedBy>
  <cp:revision>23</cp:revision>
  <dcterms:created xsi:type="dcterms:W3CDTF">2009-03-22T00:35:31Z</dcterms:created>
  <dcterms:modified xsi:type="dcterms:W3CDTF">2009-03-22T20:23:26Z</dcterms:modified>
</cp:coreProperties>
</file>