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5" r:id="rId4"/>
    <p:sldId id="261" r:id="rId5"/>
    <p:sldId id="262" r:id="rId6"/>
    <p:sldId id="270" r:id="rId7"/>
    <p:sldId id="263" r:id="rId8"/>
    <p:sldId id="264" r:id="rId9"/>
    <p:sldId id="271" r:id="rId10"/>
    <p:sldId id="259" r:id="rId11"/>
    <p:sldId id="260" r:id="rId12"/>
    <p:sldId id="268" r:id="rId13"/>
    <p:sldId id="269" r:id="rId14"/>
    <p:sldId id="266" r:id="rId15"/>
    <p:sldId id="26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8" autoAdjust="0"/>
    <p:restoredTop sz="86420" autoAdjust="0"/>
  </p:normalViewPr>
  <p:slideViewPr>
    <p:cSldViewPr snapToObjects="1">
      <p:cViewPr varScale="1">
        <p:scale>
          <a:sx n="64" d="100"/>
          <a:sy n="64" d="100"/>
        </p:scale>
        <p:origin x="-306" y="-96"/>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5264EC-1B9A-E94E-8B07-F3D96C76F560}" type="datetimeFigureOut">
              <a:rPr lang="en-US" smtClean="0"/>
              <a:pPr/>
              <a:t>3/22/2009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C370B-F6A0-A341-A332-835CBA9C797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D15264EC-1B9A-E94E-8B07-F3D96C76F560}" type="datetimeFigureOut">
              <a:rPr lang="en-US" smtClean="0"/>
              <a:pPr/>
              <a:t>3/22/2009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C370B-F6A0-A341-A332-835CBA9C79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D15264EC-1B9A-E94E-8B07-F3D96C76F560}" type="datetimeFigureOut">
              <a:rPr lang="en-US" smtClean="0"/>
              <a:pPr/>
              <a:t>3/22/2009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C370B-F6A0-A341-A332-835CBA9C79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D15264EC-1B9A-E94E-8B07-F3D96C76F560}" type="datetimeFigureOut">
              <a:rPr lang="en-US" smtClean="0"/>
              <a:pPr/>
              <a:t>3/22/2009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C370B-F6A0-A341-A332-835CBA9C79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D15264EC-1B9A-E94E-8B07-F3D96C76F560}" type="datetimeFigureOut">
              <a:rPr lang="en-US" smtClean="0"/>
              <a:pPr/>
              <a:t>3/22/2009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C370B-F6A0-A341-A332-835CBA9C79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D15264EC-1B9A-E94E-8B07-F3D96C76F560}" type="datetimeFigureOut">
              <a:rPr lang="en-US" smtClean="0"/>
              <a:pPr/>
              <a:t>3/22/2009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BC370B-F6A0-A341-A332-835CBA9C79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D15264EC-1B9A-E94E-8B07-F3D96C76F560}" type="datetimeFigureOut">
              <a:rPr lang="en-US" smtClean="0"/>
              <a:pPr/>
              <a:t>3/22/2009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BC370B-F6A0-A341-A332-835CBA9C79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D15264EC-1B9A-E94E-8B07-F3D96C76F560}" type="datetimeFigureOut">
              <a:rPr lang="en-US" smtClean="0"/>
              <a:pPr/>
              <a:t>3/22/2009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BC370B-F6A0-A341-A332-835CBA9C79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264EC-1B9A-E94E-8B07-F3D96C76F560}" type="datetimeFigureOut">
              <a:rPr lang="en-US" smtClean="0"/>
              <a:pPr/>
              <a:t>3/22/2009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BC370B-F6A0-A341-A332-835CBA9C79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15264EC-1B9A-E94E-8B07-F3D96C76F560}" type="datetimeFigureOut">
              <a:rPr lang="en-US" smtClean="0"/>
              <a:pPr/>
              <a:t>3/22/2009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BC370B-F6A0-A341-A332-835CBA9C79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15264EC-1B9A-E94E-8B07-F3D96C76F560}" type="datetimeFigureOut">
              <a:rPr lang="en-US" smtClean="0"/>
              <a:pPr/>
              <a:t>3/22/2009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BC370B-F6A0-A341-A332-835CBA9C797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5264EC-1B9A-E94E-8B07-F3D96C76F560}" type="datetimeFigureOut">
              <a:rPr lang="en-US" smtClean="0"/>
              <a:pPr/>
              <a:t>3/22/2009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BC370B-F6A0-A341-A332-835CBA9C79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ports.espn.go.com/nhl/columns/story?columnist=lebrun_pierre&amp;id=399605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Document1!OLE_LINK1"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57290" y="214290"/>
            <a:ext cx="6429420" cy="1071570"/>
          </a:xfrm>
          <a:solidFill>
            <a:schemeClr val="bg1"/>
          </a:solidFill>
        </p:spPr>
        <p:txBody>
          <a:bodyPr>
            <a:normAutofit/>
          </a:bodyPr>
          <a:lstStyle/>
          <a:p>
            <a:r>
              <a:rPr lang="en-US" sz="4800" b="1" dirty="0" smtClean="0"/>
              <a:t>NHL Shootouts</a:t>
            </a:r>
            <a:endParaRPr lang="en-US" sz="4800" b="1" dirty="0"/>
          </a:p>
        </p:txBody>
      </p:sp>
      <p:sp>
        <p:nvSpPr>
          <p:cNvPr id="3" name="Subtitle 2"/>
          <p:cNvSpPr>
            <a:spLocks noGrp="1"/>
          </p:cNvSpPr>
          <p:nvPr>
            <p:ph type="subTitle" idx="1"/>
          </p:nvPr>
        </p:nvSpPr>
        <p:spPr>
          <a:xfrm>
            <a:off x="3500430" y="4193385"/>
            <a:ext cx="4929222" cy="450061"/>
          </a:xfrm>
          <a:solidFill>
            <a:schemeClr val="bg1"/>
          </a:solidFill>
        </p:spPr>
        <p:txBody>
          <a:bodyPr>
            <a:normAutofit fontScale="85000" lnSpcReduction="20000"/>
          </a:bodyPr>
          <a:lstStyle/>
          <a:p>
            <a:r>
              <a:rPr lang="en-US" dirty="0" smtClean="0">
                <a:solidFill>
                  <a:schemeClr val="tx1"/>
                </a:solidFill>
              </a:rPr>
              <a:t>Devin Ensing and James </a:t>
            </a:r>
            <a:r>
              <a:rPr lang="en-US" dirty="0" err="1" smtClean="0">
                <a:solidFill>
                  <a:schemeClr val="tx1"/>
                </a:solidFill>
              </a:rPr>
              <a:t>Asimes</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Longest Scoring Streak</a:t>
            </a:r>
            <a:endParaRPr lang="en-US" dirty="0"/>
          </a:p>
        </p:txBody>
      </p:sp>
      <p:sp>
        <p:nvSpPr>
          <p:cNvPr id="3" name="Content Placeholder 2"/>
          <p:cNvSpPr>
            <a:spLocks noGrp="1"/>
          </p:cNvSpPr>
          <p:nvPr>
            <p:ph idx="1"/>
          </p:nvPr>
        </p:nvSpPr>
        <p:spPr>
          <a:xfrm>
            <a:off x="4214778" y="1417638"/>
            <a:ext cx="4900618" cy="3554419"/>
          </a:xfrm>
        </p:spPr>
        <p:txBody>
          <a:bodyPr>
            <a:normAutofit/>
          </a:bodyPr>
          <a:lstStyle/>
          <a:p>
            <a:pPr algn="ctr">
              <a:buNone/>
            </a:pPr>
            <a:r>
              <a:rPr lang="fr-FR" dirty="0" err="1" smtClean="0"/>
              <a:t>Jussi</a:t>
            </a:r>
            <a:r>
              <a:rPr lang="fr-FR" dirty="0" smtClean="0"/>
              <a:t> </a:t>
            </a:r>
            <a:r>
              <a:rPr lang="fr-FR" dirty="0" err="1" smtClean="0"/>
              <a:t>Jokinen</a:t>
            </a:r>
            <a:endParaRPr lang="fr-FR" dirty="0" smtClean="0"/>
          </a:p>
          <a:p>
            <a:pPr algn="ctr">
              <a:buNone/>
            </a:pPr>
            <a:r>
              <a:rPr lang="fr-FR" dirty="0" err="1" smtClean="0"/>
              <a:t>Left</a:t>
            </a:r>
            <a:r>
              <a:rPr lang="fr-FR" dirty="0" smtClean="0"/>
              <a:t> Wing, CAR Hurricanes</a:t>
            </a:r>
          </a:p>
          <a:p>
            <a:r>
              <a:rPr lang="fr-FR" dirty="0" smtClean="0"/>
              <a:t> </a:t>
            </a:r>
            <a:r>
              <a:rPr lang="fr-FR" sz="2800" dirty="0" err="1" smtClean="0"/>
              <a:t>Scoring</a:t>
            </a:r>
            <a:r>
              <a:rPr lang="fr-FR" sz="2800" dirty="0" smtClean="0"/>
              <a:t> </a:t>
            </a:r>
            <a:r>
              <a:rPr lang="fr-FR" sz="2800" dirty="0" err="1" smtClean="0"/>
              <a:t>Streak</a:t>
            </a:r>
            <a:r>
              <a:rPr lang="fr-FR" sz="2800" dirty="0" smtClean="0"/>
              <a:t>: 9 </a:t>
            </a:r>
            <a:r>
              <a:rPr lang="fr-FR" dirty="0" smtClean="0"/>
              <a:t> </a:t>
            </a:r>
          </a:p>
          <a:p>
            <a:pPr>
              <a:buNone/>
            </a:pPr>
            <a:r>
              <a:rPr lang="fr-FR" sz="2000" dirty="0" smtClean="0"/>
              <a:t>				(Nov. 05, 2005 - Mar. 07, 2006)</a:t>
            </a:r>
            <a:endParaRPr lang="en-US" sz="2000" dirty="0" smtClean="0"/>
          </a:p>
          <a:p>
            <a:r>
              <a:rPr lang="en-US" dirty="0" smtClean="0"/>
              <a:t>Career Shootout Stats:</a:t>
            </a:r>
          </a:p>
          <a:p>
            <a:pPr>
              <a:buNone/>
            </a:pPr>
            <a:r>
              <a:rPr lang="en-US" dirty="0" smtClean="0"/>
              <a:t>					22/41 = 53.66%</a:t>
            </a:r>
          </a:p>
          <a:p>
            <a:endParaRPr lang="en-US" dirty="0"/>
          </a:p>
        </p:txBody>
      </p:sp>
      <p:pic>
        <p:nvPicPr>
          <p:cNvPr id="43010" name="Picture 2"/>
          <p:cNvPicPr>
            <a:picLocks noChangeAspect="1" noChangeArrowheads="1"/>
          </p:cNvPicPr>
          <p:nvPr/>
        </p:nvPicPr>
        <p:blipFill>
          <a:blip r:embed="rId2"/>
          <a:srcRect/>
          <a:stretch>
            <a:fillRect/>
          </a:stretch>
        </p:blipFill>
        <p:spPr bwMode="auto">
          <a:xfrm>
            <a:off x="214282" y="1417638"/>
            <a:ext cx="4000496" cy="3797312"/>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Longest Scoreless Streak</a:t>
            </a:r>
            <a:endParaRPr lang="en-US" dirty="0"/>
          </a:p>
        </p:txBody>
      </p:sp>
      <p:sp>
        <p:nvSpPr>
          <p:cNvPr id="3" name="Content Placeholder 2"/>
          <p:cNvSpPr>
            <a:spLocks noGrp="1"/>
          </p:cNvSpPr>
          <p:nvPr>
            <p:ph idx="1"/>
          </p:nvPr>
        </p:nvSpPr>
        <p:spPr>
          <a:xfrm>
            <a:off x="4071934" y="1600200"/>
            <a:ext cx="4614866" cy="4525963"/>
          </a:xfrm>
        </p:spPr>
        <p:txBody>
          <a:bodyPr/>
          <a:lstStyle/>
          <a:p>
            <a:pPr algn="ctr">
              <a:buNone/>
            </a:pPr>
            <a:r>
              <a:rPr lang="en-US" dirty="0" smtClean="0"/>
              <a:t>Trent Hunter</a:t>
            </a:r>
          </a:p>
          <a:p>
            <a:pPr algn="ctr">
              <a:buNone/>
            </a:pPr>
            <a:r>
              <a:rPr lang="en-US" dirty="0" smtClean="0"/>
              <a:t>Right Wing, NY Islanders </a:t>
            </a:r>
          </a:p>
          <a:p>
            <a:pPr algn="ctr">
              <a:buNone/>
            </a:pPr>
            <a:endParaRPr lang="en-US" dirty="0" smtClean="0"/>
          </a:p>
          <a:p>
            <a:r>
              <a:rPr lang="en-US" dirty="0" smtClean="0"/>
              <a:t>Scoreless Streak: 13 </a:t>
            </a:r>
          </a:p>
          <a:p>
            <a:pPr>
              <a:buNone/>
            </a:pPr>
            <a:r>
              <a:rPr lang="en-US" sz="1600" dirty="0" smtClean="0"/>
              <a:t>				(Mar. 10, 2006 - Current)</a:t>
            </a:r>
          </a:p>
          <a:p>
            <a:r>
              <a:rPr lang="en-US" dirty="0" smtClean="0"/>
              <a:t>Career Shootout Stats:</a:t>
            </a:r>
          </a:p>
          <a:p>
            <a:pPr>
              <a:buNone/>
            </a:pPr>
            <a:r>
              <a:rPr lang="en-US" dirty="0" smtClean="0"/>
              <a:t>					5/20 = 25.0 %</a:t>
            </a:r>
          </a:p>
        </p:txBody>
      </p:sp>
      <p:pic>
        <p:nvPicPr>
          <p:cNvPr id="41985" name="Picture 1"/>
          <p:cNvPicPr>
            <a:picLocks noChangeAspect="1" noChangeArrowheads="1"/>
          </p:cNvPicPr>
          <p:nvPr/>
        </p:nvPicPr>
        <p:blipFill>
          <a:blip r:embed="rId2"/>
          <a:srcRect/>
          <a:stretch>
            <a:fillRect/>
          </a:stretch>
        </p:blipFill>
        <p:spPr bwMode="auto">
          <a:xfrm>
            <a:off x="171266" y="1417638"/>
            <a:ext cx="3686354" cy="4396977"/>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Unlikely Streaks?</a:t>
            </a:r>
            <a:endParaRPr lang="en-US" dirty="0"/>
          </a:p>
        </p:txBody>
      </p:sp>
      <p:sp>
        <p:nvSpPr>
          <p:cNvPr id="3" name="Content Placeholder 2"/>
          <p:cNvSpPr>
            <a:spLocks noGrp="1"/>
          </p:cNvSpPr>
          <p:nvPr>
            <p:ph idx="1"/>
          </p:nvPr>
        </p:nvSpPr>
        <p:spPr/>
        <p:txBody>
          <a:bodyPr>
            <a:normAutofit/>
          </a:bodyPr>
          <a:lstStyle/>
          <a:p>
            <a:pPr>
              <a:buNone/>
            </a:pPr>
            <a:r>
              <a:rPr lang="en-US" sz="2400" dirty="0" smtClean="0"/>
              <a:t>How likely is it that </a:t>
            </a:r>
            <a:r>
              <a:rPr lang="en-US" sz="2400" dirty="0" err="1" smtClean="0"/>
              <a:t>Jussi</a:t>
            </a:r>
            <a:r>
              <a:rPr lang="en-US" sz="2400" dirty="0" smtClean="0"/>
              <a:t> </a:t>
            </a:r>
            <a:r>
              <a:rPr lang="en-US" sz="2400" dirty="0" err="1" smtClean="0"/>
              <a:t>Jokinen</a:t>
            </a:r>
            <a:r>
              <a:rPr lang="en-US" sz="2400" dirty="0" smtClean="0"/>
              <a:t>, with a career shooting percentage of 53.66%, would score on nine straight shootout attempts?</a:t>
            </a:r>
          </a:p>
          <a:p>
            <a:pPr>
              <a:buNone/>
            </a:pPr>
            <a:r>
              <a:rPr lang="en-US" dirty="0" smtClean="0"/>
              <a:t>		</a:t>
            </a:r>
            <a:r>
              <a:rPr lang="en-US" sz="2000" dirty="0" smtClean="0"/>
              <a:t>	</a:t>
            </a:r>
            <a:r>
              <a:rPr lang="en-US" sz="3000" dirty="0" smtClean="0"/>
              <a:t> </a:t>
            </a:r>
            <a:r>
              <a:rPr lang="en-US" sz="2800" dirty="0" smtClean="0"/>
              <a:t>P(</a:t>
            </a:r>
            <a:r>
              <a:rPr lang="en-US" sz="2800" dirty="0" err="1" smtClean="0"/>
              <a:t>Jokinen</a:t>
            </a:r>
            <a:r>
              <a:rPr lang="en-US" sz="2800" dirty="0" smtClean="0"/>
              <a:t> 9 consecutive goals) = </a:t>
            </a:r>
            <a:r>
              <a:rPr lang="en-US" sz="2800" b="1" dirty="0" smtClean="0"/>
              <a:t>0.0036886</a:t>
            </a:r>
          </a:p>
          <a:p>
            <a:pPr>
              <a:buNone/>
            </a:pPr>
            <a:r>
              <a:rPr lang="en-US" sz="2400" dirty="0" smtClean="0"/>
              <a:t>How likely is it that Trent Hunter, with a career shooting percentage of 25.0%, would not score on 13 straight shootout attempts?</a:t>
            </a:r>
          </a:p>
          <a:p>
            <a:pPr>
              <a:buNone/>
            </a:pPr>
            <a:r>
              <a:rPr lang="en-US" dirty="0" smtClean="0"/>
              <a:t>			</a:t>
            </a:r>
            <a:r>
              <a:rPr lang="en-US" sz="2800" dirty="0" smtClean="0"/>
              <a:t>P(Hunter 13 consecutive misses) &lt; </a:t>
            </a:r>
            <a:r>
              <a:rPr lang="en-US" sz="2800" b="1" dirty="0" smtClean="0"/>
              <a:t>0.0000001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“All-Star” Shootout Analysis</a:t>
            </a:r>
            <a:endParaRPr lang="en-US" dirty="0"/>
          </a:p>
        </p:txBody>
      </p:sp>
      <p:sp>
        <p:nvSpPr>
          <p:cNvPr id="3" name="Content Placeholder 2"/>
          <p:cNvSpPr>
            <a:spLocks noGrp="1"/>
          </p:cNvSpPr>
          <p:nvPr>
            <p:ph idx="1"/>
          </p:nvPr>
        </p:nvSpPr>
        <p:spPr/>
        <p:txBody>
          <a:bodyPr>
            <a:normAutofit lnSpcReduction="10000"/>
          </a:bodyPr>
          <a:lstStyle/>
          <a:p>
            <a:r>
              <a:rPr lang="en-US" dirty="0" smtClean="0"/>
              <a:t>League Goal Average in the shootout is .3319</a:t>
            </a:r>
          </a:p>
          <a:p>
            <a:r>
              <a:rPr lang="en-US" dirty="0" smtClean="0"/>
              <a:t>The Western Conference’s </a:t>
            </a:r>
            <a:r>
              <a:rPr lang="en-US" dirty="0" err="1" smtClean="0"/>
              <a:t>avg</a:t>
            </a:r>
            <a:r>
              <a:rPr lang="en-US" dirty="0" smtClean="0"/>
              <a:t> is .379032</a:t>
            </a:r>
          </a:p>
          <a:p>
            <a:r>
              <a:rPr lang="en-US" dirty="0" smtClean="0"/>
              <a:t>The Eastern Conference’s </a:t>
            </a:r>
            <a:r>
              <a:rPr lang="en-US" dirty="0" err="1" smtClean="0"/>
              <a:t>avg</a:t>
            </a:r>
            <a:r>
              <a:rPr lang="en-US" dirty="0" smtClean="0"/>
              <a:t> is only .289634</a:t>
            </a:r>
          </a:p>
          <a:p>
            <a:pPr lvl="1"/>
            <a:r>
              <a:rPr lang="en-US" dirty="0" smtClean="0"/>
              <a:t>Why could this be?</a:t>
            </a:r>
          </a:p>
          <a:p>
            <a:pPr lvl="1"/>
            <a:r>
              <a:rPr lang="en-US" dirty="0" smtClean="0"/>
              <a:t>Pierre </a:t>
            </a:r>
            <a:r>
              <a:rPr lang="en-US" dirty="0" err="1" smtClean="0"/>
              <a:t>LeBrun</a:t>
            </a:r>
            <a:r>
              <a:rPr lang="en-US" dirty="0" smtClean="0"/>
              <a:t> article on ESPN</a:t>
            </a:r>
          </a:p>
          <a:p>
            <a:r>
              <a:rPr lang="en-US" dirty="0" smtClean="0"/>
              <a:t>League Save Average in the shootout is .668</a:t>
            </a:r>
          </a:p>
          <a:p>
            <a:r>
              <a:rPr lang="en-US" dirty="0" smtClean="0"/>
              <a:t>The Western Conference’s </a:t>
            </a:r>
            <a:r>
              <a:rPr lang="en-US" dirty="0" err="1" smtClean="0"/>
              <a:t>avg</a:t>
            </a:r>
            <a:r>
              <a:rPr lang="en-US" dirty="0" smtClean="0"/>
              <a:t> is .662461</a:t>
            </a:r>
          </a:p>
          <a:p>
            <a:r>
              <a:rPr lang="en-US" dirty="0" smtClean="0"/>
              <a:t>The Eastern Conference’s </a:t>
            </a:r>
            <a:r>
              <a:rPr lang="en-US" dirty="0" err="1" smtClean="0"/>
              <a:t>avg</a:t>
            </a:r>
            <a:r>
              <a:rPr lang="en-US" dirty="0" smtClean="0"/>
              <a:t> is .740525</a:t>
            </a:r>
          </a:p>
          <a:p>
            <a:endParaRPr lang="en-US" dirty="0" smtClean="0"/>
          </a:p>
          <a:p>
            <a:pPr lvl="8"/>
            <a:endParaRPr lang="en-US" dirty="0" smtClean="0"/>
          </a:p>
          <a:p>
            <a:pPr lvl="1">
              <a:buNone/>
            </a:pPr>
            <a:endParaRPr lang="en-US" dirty="0" smtClean="0"/>
          </a:p>
          <a:p>
            <a:pPr lvl="1">
              <a:buNone/>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Activity</a:t>
            </a:r>
            <a:endParaRPr lang="en-US" dirty="0"/>
          </a:p>
        </p:txBody>
      </p:sp>
      <p:sp>
        <p:nvSpPr>
          <p:cNvPr id="3" name="Content Placeholder 2"/>
          <p:cNvSpPr>
            <a:spLocks noGrp="1"/>
          </p:cNvSpPr>
          <p:nvPr>
            <p:ph idx="1"/>
          </p:nvPr>
        </p:nvSpPr>
        <p:spPr/>
        <p:txBody>
          <a:bodyPr/>
          <a:lstStyle/>
          <a:p>
            <a:r>
              <a:rPr lang="en-US" dirty="0" smtClean="0"/>
              <a:t>All Star Shootouts!</a:t>
            </a:r>
          </a:p>
          <a:p>
            <a:r>
              <a:rPr lang="en-US" dirty="0" smtClean="0"/>
              <a:t>Open NHLAllStarShootouts.MPJ on P:\Data\MATH\Hartlaub\SportsStats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err="1" smtClean="0"/>
              <a:t>NHL.com</a:t>
            </a:r>
            <a:endParaRPr lang="en-US" dirty="0" smtClean="0"/>
          </a:p>
          <a:p>
            <a:r>
              <a:rPr lang="en-US" dirty="0" err="1" smtClean="0"/>
              <a:t>nhlshootouts.com</a:t>
            </a:r>
            <a:endParaRPr lang="en-US" dirty="0" smtClean="0"/>
          </a:p>
          <a:p>
            <a:r>
              <a:rPr lang="en-US" dirty="0" smtClean="0"/>
              <a:t>ESPN.com</a:t>
            </a:r>
          </a:p>
          <a:p>
            <a:r>
              <a:rPr lang="en-US" dirty="0" err="1" smtClean="0"/>
              <a:t>Jussi</a:t>
            </a:r>
            <a:r>
              <a:rPr lang="en-US" dirty="0" smtClean="0"/>
              <a:t> </a:t>
            </a:r>
            <a:r>
              <a:rPr lang="en-US" dirty="0" err="1" smtClean="0"/>
              <a:t>Jokinen</a:t>
            </a:r>
            <a:r>
              <a:rPr lang="en-US" dirty="0" smtClean="0"/>
              <a:t>: Shootout Specialist Article</a:t>
            </a:r>
          </a:p>
          <a:p>
            <a:pPr lvl="1"/>
            <a:r>
              <a:rPr lang="en-US" dirty="0" smtClean="0">
                <a:hlinkClick r:id="rId2"/>
              </a:rPr>
              <a:t>http://sports.espn.go.com/nhl/columns/story?columnist=lebrun_pierre&amp;id=3996052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Shootout?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First instituted in the NHL after the lockout, in the 2005-06 season</a:t>
            </a:r>
          </a:p>
          <a:p>
            <a:r>
              <a:rPr lang="en-US" dirty="0" smtClean="0"/>
              <a:t>Used as a way to end games that are tied after overtime</a:t>
            </a:r>
          </a:p>
          <a:p>
            <a:r>
              <a:rPr lang="en-US" dirty="0" smtClean="0"/>
              <a:t>Each team takes three attempts with three separate players, and the team with more goals at the end of the three shooters wins. If the teams are still tied, there is sudden death with new shooters until a winner is determined. </a:t>
            </a:r>
          </a:p>
          <a:p>
            <a:r>
              <a:rPr lang="en-US" dirty="0" smtClean="0"/>
              <a:t>Many criticisms of the shootout, including that it no longer makes hockey a team game. Also many purists object to the implementation of the shootout. </a:t>
            </a:r>
          </a:p>
          <a:p>
            <a:r>
              <a:rPr lang="en-US" dirty="0" smtClean="0"/>
              <a:t>Previously used in the Olympics, most notably deciding the 1994 gold medal game in Lillehammer, Norway.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Average Shootout Statistics</a:t>
            </a:r>
            <a:br>
              <a:rPr lang="en-US" dirty="0" smtClean="0"/>
            </a:br>
            <a:r>
              <a:rPr lang="en-US" sz="2000" dirty="0" smtClean="0"/>
              <a:t>Through Friday, March 20, 2009</a:t>
            </a:r>
            <a:endParaRPr lang="en-US" dirty="0"/>
          </a:p>
        </p:txBody>
      </p:sp>
      <p:graphicFrame>
        <p:nvGraphicFramePr>
          <p:cNvPr id="22530" name="Object 2"/>
          <p:cNvGraphicFramePr>
            <a:graphicFrameLocks noChangeAspect="1"/>
          </p:cNvGraphicFramePr>
          <p:nvPr/>
        </p:nvGraphicFramePr>
        <p:xfrm>
          <a:off x="714348" y="1417638"/>
          <a:ext cx="7315200" cy="4603750"/>
        </p:xfrm>
        <a:graphic>
          <a:graphicData uri="http://schemas.openxmlformats.org/presentationml/2006/ole">
            <p:oleObj spid="_x0000_s22530" name="Document" r:id="rId3" imgW="0" imgH="0" progId="Word.Document.12">
              <p:link updateAutomatic="1"/>
            </p:oleObj>
          </a:graphicData>
        </a:graphic>
      </p:graphicFrame>
      <p:graphicFrame>
        <p:nvGraphicFramePr>
          <p:cNvPr id="4" name="Table 3"/>
          <p:cNvGraphicFramePr>
            <a:graphicFrameLocks noGrp="1"/>
          </p:cNvGraphicFramePr>
          <p:nvPr/>
        </p:nvGraphicFramePr>
        <p:xfrm>
          <a:off x="714346" y="1341348"/>
          <a:ext cx="7786743" cy="5060835"/>
        </p:xfrm>
        <a:graphic>
          <a:graphicData uri="http://schemas.openxmlformats.org/drawingml/2006/table">
            <a:tbl>
              <a:tblPr/>
              <a:tblGrid>
                <a:gridCol w="3666773"/>
                <a:gridCol w="823994"/>
                <a:gridCol w="823994"/>
                <a:gridCol w="823994"/>
                <a:gridCol w="823994"/>
                <a:gridCol w="823994"/>
              </a:tblGrid>
              <a:tr h="475993">
                <a:tc>
                  <a:txBody>
                    <a:bodyPr/>
                    <a:lstStyle/>
                    <a:p>
                      <a:pPr algn="l"/>
                      <a:r>
                        <a:rPr lang="en-US" sz="1200" dirty="0"/>
                        <a:t> </a:t>
                      </a:r>
                    </a:p>
                  </a:txBody>
                  <a:tcPr marL="58899" marR="58899" marT="29449" marB="29449" anchor="ctr">
                    <a:lnL>
                      <a:noFill/>
                    </a:lnL>
                    <a:lnR>
                      <a:noFill/>
                    </a:lnR>
                    <a:lnT>
                      <a:noFill/>
                    </a:lnT>
                    <a:lnB>
                      <a:noFill/>
                    </a:lnB>
                  </a:tcPr>
                </a:tc>
                <a:tc>
                  <a:txBody>
                    <a:bodyPr/>
                    <a:lstStyle/>
                    <a:p>
                      <a:r>
                        <a:rPr lang="en-US" sz="1600" dirty="0"/>
                        <a:t>2005-06</a:t>
                      </a:r>
                    </a:p>
                  </a:txBody>
                  <a:tcPr marL="58899" marR="58899" marT="29449" marB="29449" anchor="ctr">
                    <a:lnL>
                      <a:noFill/>
                    </a:lnL>
                    <a:lnR>
                      <a:noFill/>
                    </a:lnR>
                    <a:lnT>
                      <a:noFill/>
                    </a:lnT>
                    <a:lnB>
                      <a:noFill/>
                    </a:lnB>
                  </a:tcPr>
                </a:tc>
                <a:tc>
                  <a:txBody>
                    <a:bodyPr/>
                    <a:lstStyle/>
                    <a:p>
                      <a:r>
                        <a:rPr lang="en-US" sz="1600"/>
                        <a:t>2006-07</a:t>
                      </a:r>
                    </a:p>
                  </a:txBody>
                  <a:tcPr marL="58899" marR="58899" marT="29449" marB="29449" anchor="ctr">
                    <a:lnL>
                      <a:noFill/>
                    </a:lnL>
                    <a:lnR>
                      <a:noFill/>
                    </a:lnR>
                    <a:lnT>
                      <a:noFill/>
                    </a:lnT>
                    <a:lnB>
                      <a:noFill/>
                    </a:lnB>
                  </a:tcPr>
                </a:tc>
                <a:tc>
                  <a:txBody>
                    <a:bodyPr/>
                    <a:lstStyle/>
                    <a:p>
                      <a:r>
                        <a:rPr lang="en-US" sz="1600"/>
                        <a:t>2007-08</a:t>
                      </a:r>
                    </a:p>
                  </a:txBody>
                  <a:tcPr marL="58899" marR="58899" marT="29449" marB="29449" anchor="ctr">
                    <a:lnL>
                      <a:noFill/>
                    </a:lnL>
                    <a:lnR>
                      <a:noFill/>
                    </a:lnR>
                    <a:lnT>
                      <a:noFill/>
                    </a:lnT>
                    <a:lnB>
                      <a:noFill/>
                    </a:lnB>
                  </a:tcPr>
                </a:tc>
                <a:tc>
                  <a:txBody>
                    <a:bodyPr/>
                    <a:lstStyle/>
                    <a:p>
                      <a:r>
                        <a:rPr lang="en-US" sz="1600"/>
                        <a:t>2008-09</a:t>
                      </a:r>
                    </a:p>
                  </a:txBody>
                  <a:tcPr marL="58899" marR="58899" marT="29449" marB="29449" anchor="ctr">
                    <a:lnL>
                      <a:noFill/>
                    </a:lnL>
                    <a:lnR>
                      <a:noFill/>
                    </a:lnR>
                    <a:lnT>
                      <a:noFill/>
                    </a:lnT>
                    <a:lnB>
                      <a:noFill/>
                    </a:lnB>
                  </a:tcPr>
                </a:tc>
                <a:tc>
                  <a:txBody>
                    <a:bodyPr/>
                    <a:lstStyle/>
                    <a:p>
                      <a:r>
                        <a:rPr lang="en-US" sz="1600" b="1" dirty="0"/>
                        <a:t>TOTAL</a:t>
                      </a:r>
                    </a:p>
                  </a:txBody>
                  <a:tcPr marL="58899" marR="58899" marT="29449" marB="29449" anchor="ctr">
                    <a:lnL>
                      <a:noFill/>
                    </a:lnL>
                    <a:lnR>
                      <a:noFill/>
                    </a:lnR>
                    <a:lnT>
                      <a:noFill/>
                    </a:lnT>
                    <a:lnB>
                      <a:noFill/>
                    </a:lnB>
                  </a:tcPr>
                </a:tc>
              </a:tr>
              <a:tr h="271005">
                <a:tc>
                  <a:txBody>
                    <a:bodyPr/>
                    <a:lstStyle/>
                    <a:p>
                      <a:r>
                        <a:rPr lang="en-US" sz="1600" dirty="0"/>
                        <a:t> Games</a:t>
                      </a:r>
                    </a:p>
                  </a:txBody>
                  <a:tcPr marL="58899" marR="58899" marT="29449" marB="29449" anchor="ctr">
                    <a:lnL>
                      <a:noFill/>
                    </a:lnL>
                    <a:lnR>
                      <a:noFill/>
                    </a:lnR>
                    <a:lnT>
                      <a:noFill/>
                    </a:lnT>
                    <a:lnB>
                      <a:noFill/>
                    </a:lnB>
                  </a:tcPr>
                </a:tc>
                <a:tc>
                  <a:txBody>
                    <a:bodyPr/>
                    <a:lstStyle/>
                    <a:p>
                      <a:pPr algn="ctr"/>
                      <a:r>
                        <a:rPr lang="en-US" sz="1600" dirty="0"/>
                        <a:t>1,230</a:t>
                      </a:r>
                    </a:p>
                  </a:txBody>
                  <a:tcPr marL="58899" marR="58899" marT="29449" marB="29449" anchor="ctr">
                    <a:lnL>
                      <a:noFill/>
                    </a:lnL>
                    <a:lnR>
                      <a:noFill/>
                    </a:lnR>
                    <a:lnT>
                      <a:noFill/>
                    </a:lnT>
                    <a:lnB>
                      <a:noFill/>
                    </a:lnB>
                  </a:tcPr>
                </a:tc>
                <a:tc>
                  <a:txBody>
                    <a:bodyPr/>
                    <a:lstStyle/>
                    <a:p>
                      <a:pPr algn="ctr"/>
                      <a:r>
                        <a:rPr lang="en-US" sz="1600"/>
                        <a:t>1,230</a:t>
                      </a:r>
                    </a:p>
                  </a:txBody>
                  <a:tcPr marL="58899" marR="58899" marT="29449" marB="29449" anchor="ctr">
                    <a:lnL>
                      <a:noFill/>
                    </a:lnL>
                    <a:lnR>
                      <a:noFill/>
                    </a:lnR>
                    <a:lnT>
                      <a:noFill/>
                    </a:lnT>
                    <a:lnB>
                      <a:noFill/>
                    </a:lnB>
                  </a:tcPr>
                </a:tc>
                <a:tc>
                  <a:txBody>
                    <a:bodyPr/>
                    <a:lstStyle/>
                    <a:p>
                      <a:pPr algn="ctr"/>
                      <a:r>
                        <a:rPr lang="en-US" sz="1600"/>
                        <a:t>1,230</a:t>
                      </a:r>
                    </a:p>
                  </a:txBody>
                  <a:tcPr marL="58899" marR="58899" marT="29449" marB="29449" anchor="ctr">
                    <a:lnL>
                      <a:noFill/>
                    </a:lnL>
                    <a:lnR>
                      <a:noFill/>
                    </a:lnR>
                    <a:lnT>
                      <a:noFill/>
                    </a:lnT>
                    <a:lnB>
                      <a:noFill/>
                    </a:lnB>
                  </a:tcPr>
                </a:tc>
                <a:tc>
                  <a:txBody>
                    <a:bodyPr/>
                    <a:lstStyle/>
                    <a:p>
                      <a:pPr algn="ctr"/>
                      <a:r>
                        <a:rPr lang="en-US" sz="1600"/>
                        <a:t>1,069</a:t>
                      </a:r>
                    </a:p>
                  </a:txBody>
                  <a:tcPr marL="58899" marR="58899" marT="29449" marB="29449" anchor="ctr">
                    <a:lnL>
                      <a:noFill/>
                    </a:lnL>
                    <a:lnR>
                      <a:noFill/>
                    </a:lnR>
                    <a:lnT>
                      <a:noFill/>
                    </a:lnT>
                    <a:lnB>
                      <a:noFill/>
                    </a:lnB>
                  </a:tcPr>
                </a:tc>
                <a:tc>
                  <a:txBody>
                    <a:bodyPr/>
                    <a:lstStyle/>
                    <a:p>
                      <a:pPr algn="ctr"/>
                      <a:r>
                        <a:rPr lang="en-US" sz="1600" b="1"/>
                        <a:t>4,759</a:t>
                      </a:r>
                    </a:p>
                  </a:txBody>
                  <a:tcPr marL="58899" marR="58899" marT="29449" marB="29449" anchor="ctr">
                    <a:lnL>
                      <a:noFill/>
                    </a:lnL>
                    <a:lnR>
                      <a:noFill/>
                    </a:lnR>
                    <a:lnT>
                      <a:noFill/>
                    </a:lnT>
                    <a:lnB>
                      <a:noFill/>
                    </a:lnB>
                  </a:tcPr>
                </a:tc>
              </a:tr>
              <a:tr h="271005">
                <a:tc>
                  <a:txBody>
                    <a:bodyPr/>
                    <a:lstStyle/>
                    <a:p>
                      <a:r>
                        <a:rPr lang="en-US" sz="1600" dirty="0"/>
                        <a:t> Overtime (OT)</a:t>
                      </a:r>
                    </a:p>
                  </a:txBody>
                  <a:tcPr marL="58899" marR="58899" marT="29449" marB="29449" anchor="ctr">
                    <a:lnL>
                      <a:noFill/>
                    </a:lnL>
                    <a:lnR>
                      <a:noFill/>
                    </a:lnR>
                    <a:lnT>
                      <a:noFill/>
                    </a:lnT>
                    <a:lnB>
                      <a:noFill/>
                    </a:lnB>
                  </a:tcPr>
                </a:tc>
                <a:tc>
                  <a:txBody>
                    <a:bodyPr/>
                    <a:lstStyle/>
                    <a:p>
                      <a:pPr algn="ctr"/>
                      <a:r>
                        <a:rPr lang="en-US" sz="1600" dirty="0"/>
                        <a:t>281</a:t>
                      </a:r>
                    </a:p>
                  </a:txBody>
                  <a:tcPr marL="58899" marR="58899" marT="29449" marB="29449" anchor="ctr">
                    <a:lnL>
                      <a:noFill/>
                    </a:lnL>
                    <a:lnR>
                      <a:noFill/>
                    </a:lnR>
                    <a:lnT>
                      <a:noFill/>
                    </a:lnT>
                    <a:lnB>
                      <a:noFill/>
                    </a:lnB>
                  </a:tcPr>
                </a:tc>
                <a:tc>
                  <a:txBody>
                    <a:bodyPr/>
                    <a:lstStyle/>
                    <a:p>
                      <a:pPr algn="ctr"/>
                      <a:r>
                        <a:rPr lang="en-US" sz="1600" dirty="0"/>
                        <a:t>281</a:t>
                      </a:r>
                    </a:p>
                  </a:txBody>
                  <a:tcPr marL="58899" marR="58899" marT="29449" marB="29449" anchor="ctr">
                    <a:lnL>
                      <a:noFill/>
                    </a:lnL>
                    <a:lnR>
                      <a:noFill/>
                    </a:lnR>
                    <a:lnT>
                      <a:noFill/>
                    </a:lnT>
                    <a:lnB>
                      <a:noFill/>
                    </a:lnB>
                  </a:tcPr>
                </a:tc>
                <a:tc>
                  <a:txBody>
                    <a:bodyPr/>
                    <a:lstStyle/>
                    <a:p>
                      <a:pPr algn="ctr"/>
                      <a:r>
                        <a:rPr lang="en-US" sz="1600"/>
                        <a:t>272</a:t>
                      </a:r>
                    </a:p>
                  </a:txBody>
                  <a:tcPr marL="58899" marR="58899" marT="29449" marB="29449" anchor="ctr">
                    <a:lnL>
                      <a:noFill/>
                    </a:lnL>
                    <a:lnR>
                      <a:noFill/>
                    </a:lnR>
                    <a:lnT>
                      <a:noFill/>
                    </a:lnT>
                    <a:lnB>
                      <a:noFill/>
                    </a:lnB>
                  </a:tcPr>
                </a:tc>
                <a:tc>
                  <a:txBody>
                    <a:bodyPr/>
                    <a:lstStyle/>
                    <a:p>
                      <a:pPr algn="ctr"/>
                      <a:r>
                        <a:rPr lang="en-US" sz="1600"/>
                        <a:t>248</a:t>
                      </a:r>
                    </a:p>
                  </a:txBody>
                  <a:tcPr marL="58899" marR="58899" marT="29449" marB="29449" anchor="ctr">
                    <a:lnL>
                      <a:noFill/>
                    </a:lnL>
                    <a:lnR>
                      <a:noFill/>
                    </a:lnR>
                    <a:lnT>
                      <a:noFill/>
                    </a:lnT>
                    <a:lnB>
                      <a:noFill/>
                    </a:lnB>
                  </a:tcPr>
                </a:tc>
                <a:tc>
                  <a:txBody>
                    <a:bodyPr/>
                    <a:lstStyle/>
                    <a:p>
                      <a:pPr algn="ctr"/>
                      <a:r>
                        <a:rPr lang="en-US" sz="1600" b="1"/>
                        <a:t>1,082</a:t>
                      </a:r>
                    </a:p>
                  </a:txBody>
                  <a:tcPr marL="58899" marR="58899" marT="29449" marB="29449" anchor="ctr">
                    <a:lnL>
                      <a:noFill/>
                    </a:lnL>
                    <a:lnR>
                      <a:noFill/>
                    </a:lnR>
                    <a:lnT>
                      <a:noFill/>
                    </a:lnT>
                    <a:lnB>
                      <a:noFill/>
                    </a:lnB>
                  </a:tcPr>
                </a:tc>
              </a:tr>
              <a:tr h="271005">
                <a:tc>
                  <a:txBody>
                    <a:bodyPr/>
                    <a:lstStyle/>
                    <a:p>
                      <a:r>
                        <a:rPr lang="en-US" sz="1600" dirty="0"/>
                        <a:t> Shootouts (SO)</a:t>
                      </a:r>
                    </a:p>
                  </a:txBody>
                  <a:tcPr marL="58899" marR="58899" marT="29449" marB="29449" anchor="ctr">
                    <a:lnL>
                      <a:noFill/>
                    </a:lnL>
                    <a:lnR>
                      <a:noFill/>
                    </a:lnR>
                    <a:lnT>
                      <a:noFill/>
                    </a:lnT>
                    <a:lnB>
                      <a:noFill/>
                    </a:lnB>
                  </a:tcPr>
                </a:tc>
                <a:tc>
                  <a:txBody>
                    <a:bodyPr/>
                    <a:lstStyle/>
                    <a:p>
                      <a:pPr algn="ctr"/>
                      <a:r>
                        <a:rPr lang="en-US" sz="1600"/>
                        <a:t>145</a:t>
                      </a:r>
                    </a:p>
                  </a:txBody>
                  <a:tcPr marL="58899" marR="58899" marT="29449" marB="29449" anchor="ctr">
                    <a:lnL>
                      <a:noFill/>
                    </a:lnL>
                    <a:lnR>
                      <a:noFill/>
                    </a:lnR>
                    <a:lnT>
                      <a:noFill/>
                    </a:lnT>
                    <a:lnB>
                      <a:noFill/>
                    </a:lnB>
                  </a:tcPr>
                </a:tc>
                <a:tc>
                  <a:txBody>
                    <a:bodyPr/>
                    <a:lstStyle/>
                    <a:p>
                      <a:pPr algn="ctr"/>
                      <a:r>
                        <a:rPr lang="en-US" sz="1600" dirty="0"/>
                        <a:t>164</a:t>
                      </a:r>
                    </a:p>
                  </a:txBody>
                  <a:tcPr marL="58899" marR="58899" marT="29449" marB="29449" anchor="ctr">
                    <a:lnL>
                      <a:noFill/>
                    </a:lnL>
                    <a:lnR>
                      <a:noFill/>
                    </a:lnR>
                    <a:lnT>
                      <a:noFill/>
                    </a:lnT>
                    <a:lnB>
                      <a:noFill/>
                    </a:lnB>
                  </a:tcPr>
                </a:tc>
                <a:tc>
                  <a:txBody>
                    <a:bodyPr/>
                    <a:lstStyle/>
                    <a:p>
                      <a:pPr algn="ctr"/>
                      <a:r>
                        <a:rPr lang="en-US" sz="1600" dirty="0"/>
                        <a:t>156</a:t>
                      </a:r>
                    </a:p>
                  </a:txBody>
                  <a:tcPr marL="58899" marR="58899" marT="29449" marB="29449" anchor="ctr">
                    <a:lnL>
                      <a:noFill/>
                    </a:lnL>
                    <a:lnR>
                      <a:noFill/>
                    </a:lnR>
                    <a:lnT>
                      <a:noFill/>
                    </a:lnT>
                    <a:lnB>
                      <a:noFill/>
                    </a:lnB>
                  </a:tcPr>
                </a:tc>
                <a:tc>
                  <a:txBody>
                    <a:bodyPr/>
                    <a:lstStyle/>
                    <a:p>
                      <a:pPr algn="ctr"/>
                      <a:r>
                        <a:rPr lang="en-US" sz="1600"/>
                        <a:t>140</a:t>
                      </a:r>
                    </a:p>
                  </a:txBody>
                  <a:tcPr marL="58899" marR="58899" marT="29449" marB="29449" anchor="ctr">
                    <a:lnL>
                      <a:noFill/>
                    </a:lnL>
                    <a:lnR>
                      <a:noFill/>
                    </a:lnR>
                    <a:lnT>
                      <a:noFill/>
                    </a:lnT>
                    <a:lnB>
                      <a:noFill/>
                    </a:lnB>
                  </a:tcPr>
                </a:tc>
                <a:tc>
                  <a:txBody>
                    <a:bodyPr/>
                    <a:lstStyle/>
                    <a:p>
                      <a:pPr algn="ctr"/>
                      <a:r>
                        <a:rPr lang="en-US" sz="1600" b="1"/>
                        <a:t>605</a:t>
                      </a:r>
                    </a:p>
                  </a:txBody>
                  <a:tcPr marL="58899" marR="58899" marT="29449" marB="29449" anchor="ctr">
                    <a:lnL>
                      <a:noFill/>
                    </a:lnL>
                    <a:lnR>
                      <a:noFill/>
                    </a:lnR>
                    <a:lnT>
                      <a:noFill/>
                    </a:lnT>
                    <a:lnB>
                      <a:noFill/>
                    </a:lnB>
                  </a:tcPr>
                </a:tc>
              </a:tr>
              <a:tr h="271005">
                <a:tc>
                  <a:txBody>
                    <a:bodyPr/>
                    <a:lstStyle/>
                    <a:p>
                      <a:r>
                        <a:rPr lang="en-US" sz="1600" dirty="0"/>
                        <a:t> OT / Games (%)</a:t>
                      </a:r>
                    </a:p>
                  </a:txBody>
                  <a:tcPr marL="58899" marR="58899" marT="29449" marB="29449" anchor="ctr">
                    <a:lnL>
                      <a:noFill/>
                    </a:lnL>
                    <a:lnR>
                      <a:noFill/>
                    </a:lnR>
                    <a:lnT>
                      <a:noFill/>
                    </a:lnT>
                    <a:lnB>
                      <a:noFill/>
                    </a:lnB>
                  </a:tcPr>
                </a:tc>
                <a:tc>
                  <a:txBody>
                    <a:bodyPr/>
                    <a:lstStyle/>
                    <a:p>
                      <a:pPr algn="ctr"/>
                      <a:r>
                        <a:rPr lang="en-US" sz="1600"/>
                        <a:t>22.8</a:t>
                      </a:r>
                    </a:p>
                  </a:txBody>
                  <a:tcPr marL="58899" marR="58899" marT="29449" marB="29449" anchor="ctr">
                    <a:lnL>
                      <a:noFill/>
                    </a:lnL>
                    <a:lnR>
                      <a:noFill/>
                    </a:lnR>
                    <a:lnT>
                      <a:noFill/>
                    </a:lnT>
                    <a:lnB>
                      <a:noFill/>
                    </a:lnB>
                  </a:tcPr>
                </a:tc>
                <a:tc>
                  <a:txBody>
                    <a:bodyPr/>
                    <a:lstStyle/>
                    <a:p>
                      <a:pPr algn="ctr"/>
                      <a:r>
                        <a:rPr lang="en-US" sz="1600" dirty="0"/>
                        <a:t>22.8</a:t>
                      </a:r>
                    </a:p>
                  </a:txBody>
                  <a:tcPr marL="58899" marR="58899" marT="29449" marB="29449" anchor="ctr">
                    <a:lnL>
                      <a:noFill/>
                    </a:lnL>
                    <a:lnR>
                      <a:noFill/>
                    </a:lnR>
                    <a:lnT>
                      <a:noFill/>
                    </a:lnT>
                    <a:lnB>
                      <a:noFill/>
                    </a:lnB>
                  </a:tcPr>
                </a:tc>
                <a:tc>
                  <a:txBody>
                    <a:bodyPr/>
                    <a:lstStyle/>
                    <a:p>
                      <a:pPr algn="ctr"/>
                      <a:r>
                        <a:rPr lang="en-US" sz="1600" dirty="0"/>
                        <a:t>22.1</a:t>
                      </a:r>
                    </a:p>
                  </a:txBody>
                  <a:tcPr marL="58899" marR="58899" marT="29449" marB="29449" anchor="ctr">
                    <a:lnL>
                      <a:noFill/>
                    </a:lnL>
                    <a:lnR>
                      <a:noFill/>
                    </a:lnR>
                    <a:lnT>
                      <a:noFill/>
                    </a:lnT>
                    <a:lnB>
                      <a:noFill/>
                    </a:lnB>
                  </a:tcPr>
                </a:tc>
                <a:tc>
                  <a:txBody>
                    <a:bodyPr/>
                    <a:lstStyle/>
                    <a:p>
                      <a:pPr algn="ctr"/>
                      <a:r>
                        <a:rPr lang="en-US" sz="1600"/>
                        <a:t>23.2</a:t>
                      </a:r>
                    </a:p>
                  </a:txBody>
                  <a:tcPr marL="58899" marR="58899" marT="29449" marB="29449" anchor="ctr">
                    <a:lnL>
                      <a:noFill/>
                    </a:lnL>
                    <a:lnR>
                      <a:noFill/>
                    </a:lnR>
                    <a:lnT>
                      <a:noFill/>
                    </a:lnT>
                    <a:lnB>
                      <a:noFill/>
                    </a:lnB>
                  </a:tcPr>
                </a:tc>
                <a:tc>
                  <a:txBody>
                    <a:bodyPr/>
                    <a:lstStyle/>
                    <a:p>
                      <a:pPr algn="ctr"/>
                      <a:r>
                        <a:rPr lang="en-US" sz="1600" b="1"/>
                        <a:t>22.7</a:t>
                      </a:r>
                    </a:p>
                  </a:txBody>
                  <a:tcPr marL="58899" marR="58899" marT="29449" marB="29449" anchor="ctr">
                    <a:lnL>
                      <a:noFill/>
                    </a:lnL>
                    <a:lnR>
                      <a:noFill/>
                    </a:lnR>
                    <a:lnT>
                      <a:noFill/>
                    </a:lnT>
                    <a:lnB>
                      <a:noFill/>
                    </a:lnB>
                  </a:tcPr>
                </a:tc>
              </a:tr>
              <a:tr h="271005">
                <a:tc>
                  <a:txBody>
                    <a:bodyPr/>
                    <a:lstStyle/>
                    <a:p>
                      <a:r>
                        <a:rPr lang="en-US" sz="1600" dirty="0"/>
                        <a:t> SO / OT (%)</a:t>
                      </a:r>
                    </a:p>
                  </a:txBody>
                  <a:tcPr marL="58899" marR="58899" marT="29449" marB="29449" anchor="ctr">
                    <a:lnL>
                      <a:noFill/>
                    </a:lnL>
                    <a:lnR>
                      <a:noFill/>
                    </a:lnR>
                    <a:lnT>
                      <a:noFill/>
                    </a:lnT>
                    <a:lnB>
                      <a:noFill/>
                    </a:lnB>
                  </a:tcPr>
                </a:tc>
                <a:tc>
                  <a:txBody>
                    <a:bodyPr/>
                    <a:lstStyle/>
                    <a:p>
                      <a:pPr algn="ctr"/>
                      <a:r>
                        <a:rPr lang="en-US" sz="1600"/>
                        <a:t>51.6</a:t>
                      </a:r>
                    </a:p>
                  </a:txBody>
                  <a:tcPr marL="58899" marR="58899" marT="29449" marB="29449" anchor="ctr">
                    <a:lnL>
                      <a:noFill/>
                    </a:lnL>
                    <a:lnR>
                      <a:noFill/>
                    </a:lnR>
                    <a:lnT>
                      <a:noFill/>
                    </a:lnT>
                    <a:lnB>
                      <a:noFill/>
                    </a:lnB>
                  </a:tcPr>
                </a:tc>
                <a:tc>
                  <a:txBody>
                    <a:bodyPr/>
                    <a:lstStyle/>
                    <a:p>
                      <a:pPr algn="ctr"/>
                      <a:r>
                        <a:rPr lang="en-US" sz="1600"/>
                        <a:t>58.4</a:t>
                      </a:r>
                    </a:p>
                  </a:txBody>
                  <a:tcPr marL="58899" marR="58899" marT="29449" marB="29449" anchor="ctr">
                    <a:lnL>
                      <a:noFill/>
                    </a:lnL>
                    <a:lnR>
                      <a:noFill/>
                    </a:lnR>
                    <a:lnT>
                      <a:noFill/>
                    </a:lnT>
                    <a:lnB>
                      <a:noFill/>
                    </a:lnB>
                  </a:tcPr>
                </a:tc>
                <a:tc>
                  <a:txBody>
                    <a:bodyPr/>
                    <a:lstStyle/>
                    <a:p>
                      <a:pPr algn="ctr"/>
                      <a:r>
                        <a:rPr lang="en-US" sz="1600" dirty="0"/>
                        <a:t>57.4</a:t>
                      </a:r>
                    </a:p>
                  </a:txBody>
                  <a:tcPr marL="58899" marR="58899" marT="29449" marB="29449" anchor="ctr">
                    <a:lnL>
                      <a:noFill/>
                    </a:lnL>
                    <a:lnR>
                      <a:noFill/>
                    </a:lnR>
                    <a:lnT>
                      <a:noFill/>
                    </a:lnT>
                    <a:lnB>
                      <a:noFill/>
                    </a:lnB>
                  </a:tcPr>
                </a:tc>
                <a:tc>
                  <a:txBody>
                    <a:bodyPr/>
                    <a:lstStyle/>
                    <a:p>
                      <a:pPr algn="ctr"/>
                      <a:r>
                        <a:rPr lang="en-US" sz="1600"/>
                        <a:t>56.5</a:t>
                      </a:r>
                    </a:p>
                  </a:txBody>
                  <a:tcPr marL="58899" marR="58899" marT="29449" marB="29449" anchor="ctr">
                    <a:lnL>
                      <a:noFill/>
                    </a:lnL>
                    <a:lnR>
                      <a:noFill/>
                    </a:lnR>
                    <a:lnT>
                      <a:noFill/>
                    </a:lnT>
                    <a:lnB>
                      <a:noFill/>
                    </a:lnB>
                  </a:tcPr>
                </a:tc>
                <a:tc>
                  <a:txBody>
                    <a:bodyPr/>
                    <a:lstStyle/>
                    <a:p>
                      <a:pPr algn="ctr"/>
                      <a:r>
                        <a:rPr lang="en-US" sz="1600" b="1"/>
                        <a:t>55.9</a:t>
                      </a:r>
                    </a:p>
                  </a:txBody>
                  <a:tcPr marL="58899" marR="58899" marT="29449" marB="29449" anchor="ctr">
                    <a:lnL>
                      <a:noFill/>
                    </a:lnL>
                    <a:lnR>
                      <a:noFill/>
                    </a:lnR>
                    <a:lnT>
                      <a:noFill/>
                    </a:lnT>
                    <a:lnB>
                      <a:noFill/>
                    </a:lnB>
                  </a:tcPr>
                </a:tc>
              </a:tr>
              <a:tr h="271005">
                <a:tc>
                  <a:txBody>
                    <a:bodyPr/>
                    <a:lstStyle/>
                    <a:p>
                      <a:r>
                        <a:rPr lang="en-US" sz="1600" dirty="0"/>
                        <a:t> SO / Games (%)</a:t>
                      </a:r>
                    </a:p>
                  </a:txBody>
                  <a:tcPr marL="58899" marR="58899" marT="29449" marB="29449" anchor="ctr">
                    <a:lnL>
                      <a:noFill/>
                    </a:lnL>
                    <a:lnR>
                      <a:noFill/>
                    </a:lnR>
                    <a:lnT>
                      <a:noFill/>
                    </a:lnT>
                    <a:lnB>
                      <a:noFill/>
                    </a:lnB>
                  </a:tcPr>
                </a:tc>
                <a:tc>
                  <a:txBody>
                    <a:bodyPr/>
                    <a:lstStyle/>
                    <a:p>
                      <a:pPr algn="ctr"/>
                      <a:r>
                        <a:rPr lang="en-US" sz="1600"/>
                        <a:t>11.8</a:t>
                      </a:r>
                    </a:p>
                  </a:txBody>
                  <a:tcPr marL="58899" marR="58899" marT="29449" marB="29449" anchor="ctr">
                    <a:lnL>
                      <a:noFill/>
                    </a:lnL>
                    <a:lnR>
                      <a:noFill/>
                    </a:lnR>
                    <a:lnT>
                      <a:noFill/>
                    </a:lnT>
                    <a:lnB>
                      <a:noFill/>
                    </a:lnB>
                  </a:tcPr>
                </a:tc>
                <a:tc>
                  <a:txBody>
                    <a:bodyPr/>
                    <a:lstStyle/>
                    <a:p>
                      <a:pPr algn="ctr"/>
                      <a:r>
                        <a:rPr lang="en-US" sz="1600"/>
                        <a:t>13.3</a:t>
                      </a:r>
                    </a:p>
                  </a:txBody>
                  <a:tcPr marL="58899" marR="58899" marT="29449" marB="29449" anchor="ctr">
                    <a:lnL>
                      <a:noFill/>
                    </a:lnL>
                    <a:lnR>
                      <a:noFill/>
                    </a:lnR>
                    <a:lnT>
                      <a:noFill/>
                    </a:lnT>
                    <a:lnB>
                      <a:noFill/>
                    </a:lnB>
                  </a:tcPr>
                </a:tc>
                <a:tc>
                  <a:txBody>
                    <a:bodyPr/>
                    <a:lstStyle/>
                    <a:p>
                      <a:pPr algn="ctr"/>
                      <a:r>
                        <a:rPr lang="en-US" sz="1600" dirty="0"/>
                        <a:t>12.7</a:t>
                      </a:r>
                    </a:p>
                  </a:txBody>
                  <a:tcPr marL="58899" marR="58899" marT="29449" marB="29449" anchor="ctr">
                    <a:lnL>
                      <a:noFill/>
                    </a:lnL>
                    <a:lnR>
                      <a:noFill/>
                    </a:lnR>
                    <a:lnT>
                      <a:noFill/>
                    </a:lnT>
                    <a:lnB>
                      <a:noFill/>
                    </a:lnB>
                  </a:tcPr>
                </a:tc>
                <a:tc>
                  <a:txBody>
                    <a:bodyPr/>
                    <a:lstStyle/>
                    <a:p>
                      <a:pPr algn="ctr"/>
                      <a:r>
                        <a:rPr lang="en-US" sz="1600" dirty="0"/>
                        <a:t>13.1</a:t>
                      </a:r>
                    </a:p>
                  </a:txBody>
                  <a:tcPr marL="58899" marR="58899" marT="29449" marB="29449" anchor="ctr">
                    <a:lnL>
                      <a:noFill/>
                    </a:lnL>
                    <a:lnR>
                      <a:noFill/>
                    </a:lnR>
                    <a:lnT>
                      <a:noFill/>
                    </a:lnT>
                    <a:lnB>
                      <a:noFill/>
                    </a:lnB>
                  </a:tcPr>
                </a:tc>
                <a:tc>
                  <a:txBody>
                    <a:bodyPr/>
                    <a:lstStyle/>
                    <a:p>
                      <a:pPr algn="ctr"/>
                      <a:r>
                        <a:rPr lang="en-US" sz="1600" b="1"/>
                        <a:t>12.7</a:t>
                      </a:r>
                    </a:p>
                  </a:txBody>
                  <a:tcPr marL="58899" marR="58899" marT="29449" marB="29449" anchor="ctr">
                    <a:lnL>
                      <a:noFill/>
                    </a:lnL>
                    <a:lnR>
                      <a:noFill/>
                    </a:lnR>
                    <a:lnT>
                      <a:noFill/>
                    </a:lnT>
                    <a:lnB>
                      <a:noFill/>
                    </a:lnB>
                  </a:tcPr>
                </a:tc>
              </a:tr>
              <a:tr h="271005">
                <a:tc>
                  <a:txBody>
                    <a:bodyPr/>
                    <a:lstStyle/>
                    <a:p>
                      <a:r>
                        <a:rPr lang="en-US" sz="1600" dirty="0"/>
                        <a:t> Goals</a:t>
                      </a:r>
                    </a:p>
                  </a:txBody>
                  <a:tcPr marL="58899" marR="58899" marT="29449" marB="29449" anchor="ctr">
                    <a:lnL>
                      <a:noFill/>
                    </a:lnL>
                    <a:lnR>
                      <a:noFill/>
                    </a:lnR>
                    <a:lnT>
                      <a:noFill/>
                    </a:lnT>
                    <a:lnB>
                      <a:noFill/>
                    </a:lnB>
                  </a:tcPr>
                </a:tc>
                <a:tc>
                  <a:txBody>
                    <a:bodyPr/>
                    <a:lstStyle/>
                    <a:p>
                      <a:pPr algn="ctr"/>
                      <a:r>
                        <a:rPr lang="en-US" sz="1600"/>
                        <a:t>330</a:t>
                      </a:r>
                    </a:p>
                  </a:txBody>
                  <a:tcPr marL="58899" marR="58899" marT="29449" marB="29449" anchor="ctr">
                    <a:lnL>
                      <a:noFill/>
                    </a:lnL>
                    <a:lnR>
                      <a:noFill/>
                    </a:lnR>
                    <a:lnT>
                      <a:noFill/>
                    </a:lnT>
                    <a:lnB>
                      <a:noFill/>
                    </a:lnB>
                  </a:tcPr>
                </a:tc>
                <a:tc>
                  <a:txBody>
                    <a:bodyPr/>
                    <a:lstStyle/>
                    <a:p>
                      <a:pPr algn="ctr"/>
                      <a:r>
                        <a:rPr lang="en-US" sz="1600"/>
                        <a:t>398</a:t>
                      </a:r>
                    </a:p>
                  </a:txBody>
                  <a:tcPr marL="58899" marR="58899" marT="29449" marB="29449" anchor="ctr">
                    <a:lnL>
                      <a:noFill/>
                    </a:lnL>
                    <a:lnR>
                      <a:noFill/>
                    </a:lnR>
                    <a:lnT>
                      <a:noFill/>
                    </a:lnT>
                    <a:lnB>
                      <a:noFill/>
                    </a:lnB>
                  </a:tcPr>
                </a:tc>
                <a:tc>
                  <a:txBody>
                    <a:bodyPr/>
                    <a:lstStyle/>
                    <a:p>
                      <a:pPr algn="ctr"/>
                      <a:r>
                        <a:rPr lang="en-US" sz="1600"/>
                        <a:t>344</a:t>
                      </a:r>
                    </a:p>
                  </a:txBody>
                  <a:tcPr marL="58899" marR="58899" marT="29449" marB="29449" anchor="ctr">
                    <a:lnL>
                      <a:noFill/>
                    </a:lnL>
                    <a:lnR>
                      <a:noFill/>
                    </a:lnR>
                    <a:lnT>
                      <a:noFill/>
                    </a:lnT>
                    <a:lnB>
                      <a:noFill/>
                    </a:lnB>
                  </a:tcPr>
                </a:tc>
                <a:tc>
                  <a:txBody>
                    <a:bodyPr/>
                    <a:lstStyle/>
                    <a:p>
                      <a:pPr algn="ctr"/>
                      <a:r>
                        <a:rPr lang="en-US" sz="1600" dirty="0"/>
                        <a:t>315</a:t>
                      </a:r>
                    </a:p>
                  </a:txBody>
                  <a:tcPr marL="58899" marR="58899" marT="29449" marB="29449" anchor="ctr">
                    <a:lnL>
                      <a:noFill/>
                    </a:lnL>
                    <a:lnR>
                      <a:noFill/>
                    </a:lnR>
                    <a:lnT>
                      <a:noFill/>
                    </a:lnT>
                    <a:lnB>
                      <a:noFill/>
                    </a:lnB>
                  </a:tcPr>
                </a:tc>
                <a:tc>
                  <a:txBody>
                    <a:bodyPr/>
                    <a:lstStyle/>
                    <a:p>
                      <a:pPr algn="ctr"/>
                      <a:r>
                        <a:rPr lang="en-US" sz="1600" b="1"/>
                        <a:t>1,387</a:t>
                      </a:r>
                    </a:p>
                  </a:txBody>
                  <a:tcPr marL="58899" marR="58899" marT="29449" marB="29449" anchor="ctr">
                    <a:lnL>
                      <a:noFill/>
                    </a:lnL>
                    <a:lnR>
                      <a:noFill/>
                    </a:lnR>
                    <a:lnT>
                      <a:noFill/>
                    </a:lnT>
                    <a:lnB>
                      <a:noFill/>
                    </a:lnB>
                  </a:tcPr>
                </a:tc>
              </a:tr>
              <a:tr h="271005">
                <a:tc>
                  <a:txBody>
                    <a:bodyPr/>
                    <a:lstStyle/>
                    <a:p>
                      <a:r>
                        <a:rPr lang="en-US" sz="1600" dirty="0"/>
                        <a:t> Shots</a:t>
                      </a:r>
                    </a:p>
                  </a:txBody>
                  <a:tcPr marL="58899" marR="58899" marT="29449" marB="29449" anchor="ctr">
                    <a:lnL>
                      <a:noFill/>
                    </a:lnL>
                    <a:lnR>
                      <a:noFill/>
                    </a:lnR>
                    <a:lnT>
                      <a:noFill/>
                    </a:lnT>
                    <a:lnB>
                      <a:noFill/>
                    </a:lnB>
                  </a:tcPr>
                </a:tc>
                <a:tc>
                  <a:txBody>
                    <a:bodyPr/>
                    <a:lstStyle/>
                    <a:p>
                      <a:pPr algn="ctr"/>
                      <a:r>
                        <a:rPr lang="en-US" sz="1600"/>
                        <a:t>981</a:t>
                      </a:r>
                    </a:p>
                  </a:txBody>
                  <a:tcPr marL="58899" marR="58899" marT="29449" marB="29449" anchor="ctr">
                    <a:lnL>
                      <a:noFill/>
                    </a:lnL>
                    <a:lnR>
                      <a:noFill/>
                    </a:lnR>
                    <a:lnT>
                      <a:noFill/>
                    </a:lnT>
                    <a:lnB>
                      <a:noFill/>
                    </a:lnB>
                  </a:tcPr>
                </a:tc>
                <a:tc>
                  <a:txBody>
                    <a:bodyPr/>
                    <a:lstStyle/>
                    <a:p>
                      <a:pPr algn="ctr"/>
                      <a:r>
                        <a:rPr lang="en-US" sz="1600"/>
                        <a:t>1,215</a:t>
                      </a:r>
                    </a:p>
                  </a:txBody>
                  <a:tcPr marL="58899" marR="58899" marT="29449" marB="29449" anchor="ctr">
                    <a:lnL>
                      <a:noFill/>
                    </a:lnL>
                    <a:lnR>
                      <a:noFill/>
                    </a:lnR>
                    <a:lnT>
                      <a:noFill/>
                    </a:lnT>
                    <a:lnB>
                      <a:noFill/>
                    </a:lnB>
                  </a:tcPr>
                </a:tc>
                <a:tc>
                  <a:txBody>
                    <a:bodyPr/>
                    <a:lstStyle/>
                    <a:p>
                      <a:pPr algn="ctr"/>
                      <a:r>
                        <a:rPr lang="en-US" sz="1600"/>
                        <a:t>1,058</a:t>
                      </a:r>
                    </a:p>
                  </a:txBody>
                  <a:tcPr marL="58899" marR="58899" marT="29449" marB="29449" anchor="ctr">
                    <a:lnL>
                      <a:noFill/>
                    </a:lnL>
                    <a:lnR>
                      <a:noFill/>
                    </a:lnR>
                    <a:lnT>
                      <a:noFill/>
                    </a:lnT>
                    <a:lnB>
                      <a:noFill/>
                    </a:lnB>
                  </a:tcPr>
                </a:tc>
                <a:tc>
                  <a:txBody>
                    <a:bodyPr/>
                    <a:lstStyle/>
                    <a:p>
                      <a:pPr algn="ctr"/>
                      <a:r>
                        <a:rPr lang="en-US" sz="1600" dirty="0"/>
                        <a:t>925</a:t>
                      </a:r>
                    </a:p>
                  </a:txBody>
                  <a:tcPr marL="58899" marR="58899" marT="29449" marB="29449" anchor="ctr">
                    <a:lnL>
                      <a:noFill/>
                    </a:lnL>
                    <a:lnR>
                      <a:noFill/>
                    </a:lnR>
                    <a:lnT>
                      <a:noFill/>
                    </a:lnT>
                    <a:lnB>
                      <a:noFill/>
                    </a:lnB>
                  </a:tcPr>
                </a:tc>
                <a:tc>
                  <a:txBody>
                    <a:bodyPr/>
                    <a:lstStyle/>
                    <a:p>
                      <a:pPr algn="ctr"/>
                      <a:r>
                        <a:rPr lang="en-US" sz="1600" b="1"/>
                        <a:t>4,179</a:t>
                      </a:r>
                    </a:p>
                  </a:txBody>
                  <a:tcPr marL="58899" marR="58899" marT="29449" marB="29449" anchor="ctr">
                    <a:lnL>
                      <a:noFill/>
                    </a:lnL>
                    <a:lnR>
                      <a:noFill/>
                    </a:lnR>
                    <a:lnT>
                      <a:noFill/>
                    </a:lnT>
                    <a:lnB>
                      <a:noFill/>
                    </a:lnB>
                  </a:tcPr>
                </a:tc>
              </a:tr>
              <a:tr h="271005">
                <a:tc>
                  <a:txBody>
                    <a:bodyPr/>
                    <a:lstStyle/>
                    <a:p>
                      <a:r>
                        <a:rPr lang="en-US" sz="1600" dirty="0"/>
                        <a:t> Shooting Pct</a:t>
                      </a:r>
                    </a:p>
                  </a:txBody>
                  <a:tcPr marL="58899" marR="58899" marT="29449" marB="29449" anchor="ctr">
                    <a:lnL>
                      <a:noFill/>
                    </a:lnL>
                    <a:lnR>
                      <a:noFill/>
                    </a:lnR>
                    <a:lnT>
                      <a:noFill/>
                    </a:lnT>
                    <a:lnB>
                      <a:noFill/>
                    </a:lnB>
                  </a:tcPr>
                </a:tc>
                <a:tc>
                  <a:txBody>
                    <a:bodyPr/>
                    <a:lstStyle/>
                    <a:p>
                      <a:pPr algn="ctr"/>
                      <a:r>
                        <a:rPr lang="en-US" sz="1600"/>
                        <a:t>33.64</a:t>
                      </a:r>
                    </a:p>
                  </a:txBody>
                  <a:tcPr marL="58899" marR="58899" marT="29449" marB="29449" anchor="ctr">
                    <a:lnL>
                      <a:noFill/>
                    </a:lnL>
                    <a:lnR>
                      <a:noFill/>
                    </a:lnR>
                    <a:lnT>
                      <a:noFill/>
                    </a:lnT>
                    <a:lnB>
                      <a:noFill/>
                    </a:lnB>
                  </a:tcPr>
                </a:tc>
                <a:tc>
                  <a:txBody>
                    <a:bodyPr/>
                    <a:lstStyle/>
                    <a:p>
                      <a:pPr algn="ctr"/>
                      <a:r>
                        <a:rPr lang="en-US" sz="1600"/>
                        <a:t>32.76</a:t>
                      </a:r>
                    </a:p>
                  </a:txBody>
                  <a:tcPr marL="58899" marR="58899" marT="29449" marB="29449" anchor="ctr">
                    <a:lnL>
                      <a:noFill/>
                    </a:lnL>
                    <a:lnR>
                      <a:noFill/>
                    </a:lnR>
                    <a:lnT>
                      <a:noFill/>
                    </a:lnT>
                    <a:lnB>
                      <a:noFill/>
                    </a:lnB>
                  </a:tcPr>
                </a:tc>
                <a:tc>
                  <a:txBody>
                    <a:bodyPr/>
                    <a:lstStyle/>
                    <a:p>
                      <a:pPr algn="ctr"/>
                      <a:r>
                        <a:rPr lang="en-US" sz="1600"/>
                        <a:t>32.51</a:t>
                      </a:r>
                    </a:p>
                  </a:txBody>
                  <a:tcPr marL="58899" marR="58899" marT="29449" marB="29449" anchor="ctr">
                    <a:lnL>
                      <a:noFill/>
                    </a:lnL>
                    <a:lnR>
                      <a:noFill/>
                    </a:lnR>
                    <a:lnT>
                      <a:noFill/>
                    </a:lnT>
                    <a:lnB>
                      <a:noFill/>
                    </a:lnB>
                  </a:tcPr>
                </a:tc>
                <a:tc>
                  <a:txBody>
                    <a:bodyPr/>
                    <a:lstStyle/>
                    <a:p>
                      <a:pPr algn="ctr"/>
                      <a:r>
                        <a:rPr lang="en-US" sz="1600" dirty="0"/>
                        <a:t>34.05</a:t>
                      </a:r>
                    </a:p>
                  </a:txBody>
                  <a:tcPr marL="58899" marR="58899" marT="29449" marB="29449" anchor="ctr">
                    <a:lnL>
                      <a:noFill/>
                    </a:lnL>
                    <a:lnR>
                      <a:noFill/>
                    </a:lnR>
                    <a:lnT>
                      <a:noFill/>
                    </a:lnT>
                    <a:lnB>
                      <a:noFill/>
                    </a:lnB>
                  </a:tcPr>
                </a:tc>
                <a:tc>
                  <a:txBody>
                    <a:bodyPr/>
                    <a:lstStyle/>
                    <a:p>
                      <a:pPr algn="ctr"/>
                      <a:r>
                        <a:rPr lang="en-US" sz="1600" b="1"/>
                        <a:t>33.19</a:t>
                      </a:r>
                    </a:p>
                  </a:txBody>
                  <a:tcPr marL="58899" marR="58899" marT="29449" marB="29449" anchor="ctr">
                    <a:lnL>
                      <a:noFill/>
                    </a:lnL>
                    <a:lnR>
                      <a:noFill/>
                    </a:lnR>
                    <a:lnT>
                      <a:noFill/>
                    </a:lnT>
                    <a:lnB>
                      <a:noFill/>
                    </a:lnB>
                  </a:tcPr>
                </a:tc>
              </a:tr>
              <a:tr h="271005">
                <a:tc>
                  <a:txBody>
                    <a:bodyPr/>
                    <a:lstStyle/>
                    <a:p>
                      <a:r>
                        <a:rPr lang="en-US" sz="1600" dirty="0"/>
                        <a:t> Save Pct</a:t>
                      </a:r>
                    </a:p>
                  </a:txBody>
                  <a:tcPr marL="58899" marR="58899" marT="29449" marB="29449" anchor="ctr">
                    <a:lnL>
                      <a:noFill/>
                    </a:lnL>
                    <a:lnR>
                      <a:noFill/>
                    </a:lnR>
                    <a:lnT>
                      <a:noFill/>
                    </a:lnT>
                    <a:lnB>
                      <a:noFill/>
                    </a:lnB>
                  </a:tcPr>
                </a:tc>
                <a:tc>
                  <a:txBody>
                    <a:bodyPr/>
                    <a:lstStyle/>
                    <a:p>
                      <a:pPr algn="ctr"/>
                      <a:r>
                        <a:rPr lang="en-US" sz="1600"/>
                        <a:t>0.664</a:t>
                      </a:r>
                    </a:p>
                  </a:txBody>
                  <a:tcPr marL="58899" marR="58899" marT="29449" marB="29449" anchor="ctr">
                    <a:lnL>
                      <a:noFill/>
                    </a:lnL>
                    <a:lnR>
                      <a:noFill/>
                    </a:lnR>
                    <a:lnT>
                      <a:noFill/>
                    </a:lnT>
                    <a:lnB>
                      <a:noFill/>
                    </a:lnB>
                  </a:tcPr>
                </a:tc>
                <a:tc>
                  <a:txBody>
                    <a:bodyPr/>
                    <a:lstStyle/>
                    <a:p>
                      <a:pPr algn="ctr"/>
                      <a:r>
                        <a:rPr lang="en-US" sz="1600"/>
                        <a:t>0.672</a:t>
                      </a:r>
                    </a:p>
                  </a:txBody>
                  <a:tcPr marL="58899" marR="58899" marT="29449" marB="29449" anchor="ctr">
                    <a:lnL>
                      <a:noFill/>
                    </a:lnL>
                    <a:lnR>
                      <a:noFill/>
                    </a:lnR>
                    <a:lnT>
                      <a:noFill/>
                    </a:lnT>
                    <a:lnB>
                      <a:noFill/>
                    </a:lnB>
                  </a:tcPr>
                </a:tc>
                <a:tc>
                  <a:txBody>
                    <a:bodyPr/>
                    <a:lstStyle/>
                    <a:p>
                      <a:pPr algn="ctr"/>
                      <a:r>
                        <a:rPr lang="en-US" sz="1600"/>
                        <a:t>0.675</a:t>
                      </a:r>
                    </a:p>
                  </a:txBody>
                  <a:tcPr marL="58899" marR="58899" marT="29449" marB="29449" anchor="ctr">
                    <a:lnL>
                      <a:noFill/>
                    </a:lnL>
                    <a:lnR>
                      <a:noFill/>
                    </a:lnR>
                    <a:lnT>
                      <a:noFill/>
                    </a:lnT>
                    <a:lnB>
                      <a:noFill/>
                    </a:lnB>
                  </a:tcPr>
                </a:tc>
                <a:tc>
                  <a:txBody>
                    <a:bodyPr/>
                    <a:lstStyle/>
                    <a:p>
                      <a:pPr algn="ctr"/>
                      <a:r>
                        <a:rPr lang="en-US" sz="1600" dirty="0"/>
                        <a:t>0.659</a:t>
                      </a:r>
                    </a:p>
                  </a:txBody>
                  <a:tcPr marL="58899" marR="58899" marT="29449" marB="29449" anchor="ctr">
                    <a:lnL>
                      <a:noFill/>
                    </a:lnL>
                    <a:lnR>
                      <a:noFill/>
                    </a:lnR>
                    <a:lnT>
                      <a:noFill/>
                    </a:lnT>
                    <a:lnB>
                      <a:noFill/>
                    </a:lnB>
                  </a:tcPr>
                </a:tc>
                <a:tc>
                  <a:txBody>
                    <a:bodyPr/>
                    <a:lstStyle/>
                    <a:p>
                      <a:pPr algn="ctr"/>
                      <a:r>
                        <a:rPr lang="en-US" sz="1600" b="1"/>
                        <a:t>0.668</a:t>
                      </a:r>
                    </a:p>
                  </a:txBody>
                  <a:tcPr marL="58899" marR="58899" marT="29449" marB="29449" anchor="ctr">
                    <a:lnL>
                      <a:noFill/>
                    </a:lnL>
                    <a:lnR>
                      <a:noFill/>
                    </a:lnR>
                    <a:lnT>
                      <a:noFill/>
                    </a:lnT>
                    <a:lnB>
                      <a:noFill/>
                    </a:lnB>
                  </a:tcPr>
                </a:tc>
              </a:tr>
              <a:tr h="271005">
                <a:tc>
                  <a:txBody>
                    <a:bodyPr/>
                    <a:lstStyle/>
                    <a:p>
                      <a:r>
                        <a:rPr lang="en-US" sz="1600" dirty="0"/>
                        <a:t> </a:t>
                      </a:r>
                      <a:r>
                        <a:rPr lang="en-US" sz="1600" dirty="0" err="1"/>
                        <a:t>Avg</a:t>
                      </a:r>
                      <a:r>
                        <a:rPr lang="en-US" sz="1600" dirty="0"/>
                        <a:t> Shots per Shootout</a:t>
                      </a:r>
                    </a:p>
                  </a:txBody>
                  <a:tcPr marL="58899" marR="58899" marT="29449" marB="29449" anchor="ctr">
                    <a:lnL>
                      <a:noFill/>
                    </a:lnL>
                    <a:lnR>
                      <a:noFill/>
                    </a:lnR>
                    <a:lnT>
                      <a:noFill/>
                    </a:lnT>
                    <a:lnB>
                      <a:noFill/>
                    </a:lnB>
                  </a:tcPr>
                </a:tc>
                <a:tc>
                  <a:txBody>
                    <a:bodyPr/>
                    <a:lstStyle/>
                    <a:p>
                      <a:pPr algn="ctr"/>
                      <a:r>
                        <a:rPr lang="en-US" sz="1600"/>
                        <a:t>6.8</a:t>
                      </a:r>
                    </a:p>
                  </a:txBody>
                  <a:tcPr marL="58899" marR="58899" marT="29449" marB="29449" anchor="ctr">
                    <a:lnL>
                      <a:noFill/>
                    </a:lnL>
                    <a:lnR>
                      <a:noFill/>
                    </a:lnR>
                    <a:lnT>
                      <a:noFill/>
                    </a:lnT>
                    <a:lnB>
                      <a:noFill/>
                    </a:lnB>
                  </a:tcPr>
                </a:tc>
                <a:tc>
                  <a:txBody>
                    <a:bodyPr/>
                    <a:lstStyle/>
                    <a:p>
                      <a:pPr algn="ctr"/>
                      <a:r>
                        <a:rPr lang="en-US" sz="1600"/>
                        <a:t>7.4</a:t>
                      </a:r>
                    </a:p>
                  </a:txBody>
                  <a:tcPr marL="58899" marR="58899" marT="29449" marB="29449" anchor="ctr">
                    <a:lnL>
                      <a:noFill/>
                    </a:lnL>
                    <a:lnR>
                      <a:noFill/>
                    </a:lnR>
                    <a:lnT>
                      <a:noFill/>
                    </a:lnT>
                    <a:lnB>
                      <a:noFill/>
                    </a:lnB>
                  </a:tcPr>
                </a:tc>
                <a:tc>
                  <a:txBody>
                    <a:bodyPr/>
                    <a:lstStyle/>
                    <a:p>
                      <a:pPr algn="ctr"/>
                      <a:r>
                        <a:rPr lang="en-US" sz="1600"/>
                        <a:t>6.8</a:t>
                      </a:r>
                    </a:p>
                  </a:txBody>
                  <a:tcPr marL="58899" marR="58899" marT="29449" marB="29449" anchor="ctr">
                    <a:lnL>
                      <a:noFill/>
                    </a:lnL>
                    <a:lnR>
                      <a:noFill/>
                    </a:lnR>
                    <a:lnT>
                      <a:noFill/>
                    </a:lnT>
                    <a:lnB>
                      <a:noFill/>
                    </a:lnB>
                  </a:tcPr>
                </a:tc>
                <a:tc>
                  <a:txBody>
                    <a:bodyPr/>
                    <a:lstStyle/>
                    <a:p>
                      <a:pPr algn="ctr"/>
                      <a:r>
                        <a:rPr lang="en-US" sz="1600"/>
                        <a:t>6.6</a:t>
                      </a:r>
                    </a:p>
                  </a:txBody>
                  <a:tcPr marL="58899" marR="58899" marT="29449" marB="29449" anchor="ctr">
                    <a:lnL>
                      <a:noFill/>
                    </a:lnL>
                    <a:lnR>
                      <a:noFill/>
                    </a:lnR>
                    <a:lnT>
                      <a:noFill/>
                    </a:lnT>
                    <a:lnB>
                      <a:noFill/>
                    </a:lnB>
                  </a:tcPr>
                </a:tc>
                <a:tc>
                  <a:txBody>
                    <a:bodyPr/>
                    <a:lstStyle/>
                    <a:p>
                      <a:pPr algn="ctr"/>
                      <a:r>
                        <a:rPr lang="en-US" sz="1600" b="1" dirty="0"/>
                        <a:t>6.9</a:t>
                      </a:r>
                    </a:p>
                  </a:txBody>
                  <a:tcPr marL="58899" marR="58899" marT="29449" marB="29449" anchor="ctr">
                    <a:lnL>
                      <a:noFill/>
                    </a:lnL>
                    <a:lnR>
                      <a:noFill/>
                    </a:lnR>
                    <a:lnT>
                      <a:noFill/>
                    </a:lnT>
                    <a:lnB>
                      <a:noFill/>
                    </a:lnB>
                  </a:tcPr>
                </a:tc>
              </a:tr>
              <a:tr h="271005">
                <a:tc>
                  <a:txBody>
                    <a:bodyPr/>
                    <a:lstStyle/>
                    <a:p>
                      <a:r>
                        <a:rPr lang="en-US" sz="1600" dirty="0"/>
                        <a:t> Winning Pct of Home Teams</a:t>
                      </a:r>
                    </a:p>
                  </a:txBody>
                  <a:tcPr marL="58899" marR="58899" marT="29449" marB="29449" anchor="ctr">
                    <a:lnL>
                      <a:noFill/>
                    </a:lnL>
                    <a:lnR>
                      <a:noFill/>
                    </a:lnR>
                    <a:lnT>
                      <a:noFill/>
                    </a:lnT>
                    <a:lnB>
                      <a:noFill/>
                    </a:lnB>
                  </a:tcPr>
                </a:tc>
                <a:tc>
                  <a:txBody>
                    <a:bodyPr/>
                    <a:lstStyle/>
                    <a:p>
                      <a:pPr algn="ctr"/>
                      <a:r>
                        <a:rPr lang="en-US" sz="1600"/>
                        <a:t>51.72</a:t>
                      </a:r>
                    </a:p>
                  </a:txBody>
                  <a:tcPr marL="58899" marR="58899" marT="29449" marB="29449" anchor="ctr">
                    <a:lnL>
                      <a:noFill/>
                    </a:lnL>
                    <a:lnR>
                      <a:noFill/>
                    </a:lnR>
                    <a:lnT>
                      <a:noFill/>
                    </a:lnT>
                    <a:lnB>
                      <a:noFill/>
                    </a:lnB>
                  </a:tcPr>
                </a:tc>
                <a:tc>
                  <a:txBody>
                    <a:bodyPr/>
                    <a:lstStyle/>
                    <a:p>
                      <a:pPr algn="ctr"/>
                      <a:r>
                        <a:rPr lang="en-US" sz="1600"/>
                        <a:t>48.17</a:t>
                      </a:r>
                    </a:p>
                  </a:txBody>
                  <a:tcPr marL="58899" marR="58899" marT="29449" marB="29449" anchor="ctr">
                    <a:lnL>
                      <a:noFill/>
                    </a:lnL>
                    <a:lnR>
                      <a:noFill/>
                    </a:lnR>
                    <a:lnT>
                      <a:noFill/>
                    </a:lnT>
                    <a:lnB>
                      <a:noFill/>
                    </a:lnB>
                  </a:tcPr>
                </a:tc>
                <a:tc>
                  <a:txBody>
                    <a:bodyPr/>
                    <a:lstStyle/>
                    <a:p>
                      <a:pPr algn="ctr"/>
                      <a:r>
                        <a:rPr lang="en-US" sz="1600"/>
                        <a:t>49.36</a:t>
                      </a:r>
                    </a:p>
                  </a:txBody>
                  <a:tcPr marL="58899" marR="58899" marT="29449" marB="29449" anchor="ctr">
                    <a:lnL>
                      <a:noFill/>
                    </a:lnL>
                    <a:lnR>
                      <a:noFill/>
                    </a:lnR>
                    <a:lnT>
                      <a:noFill/>
                    </a:lnT>
                    <a:lnB>
                      <a:noFill/>
                    </a:lnB>
                  </a:tcPr>
                </a:tc>
                <a:tc>
                  <a:txBody>
                    <a:bodyPr/>
                    <a:lstStyle/>
                    <a:p>
                      <a:pPr algn="ctr"/>
                      <a:r>
                        <a:rPr lang="en-US" sz="1600"/>
                        <a:t>48.57</a:t>
                      </a:r>
                    </a:p>
                  </a:txBody>
                  <a:tcPr marL="58899" marR="58899" marT="29449" marB="29449" anchor="ctr">
                    <a:lnL>
                      <a:noFill/>
                    </a:lnL>
                    <a:lnR>
                      <a:noFill/>
                    </a:lnR>
                    <a:lnT>
                      <a:noFill/>
                    </a:lnT>
                    <a:lnB>
                      <a:noFill/>
                    </a:lnB>
                  </a:tcPr>
                </a:tc>
                <a:tc>
                  <a:txBody>
                    <a:bodyPr/>
                    <a:lstStyle/>
                    <a:p>
                      <a:pPr algn="ctr"/>
                      <a:r>
                        <a:rPr lang="en-US" sz="1600" b="1" dirty="0"/>
                        <a:t>49.42</a:t>
                      </a:r>
                    </a:p>
                  </a:txBody>
                  <a:tcPr marL="58899" marR="58899" marT="29449" marB="29449" anchor="ctr">
                    <a:lnL>
                      <a:noFill/>
                    </a:lnL>
                    <a:lnR>
                      <a:noFill/>
                    </a:lnR>
                    <a:lnT>
                      <a:noFill/>
                    </a:lnT>
                    <a:lnB>
                      <a:noFill/>
                    </a:lnB>
                  </a:tcPr>
                </a:tc>
              </a:tr>
              <a:tr h="475993">
                <a:tc>
                  <a:txBody>
                    <a:bodyPr/>
                    <a:lstStyle/>
                    <a:p>
                      <a:r>
                        <a:rPr lang="en-US" sz="1600" dirty="0"/>
                        <a:t> Winning Pct of Teams That Shoot First</a:t>
                      </a:r>
                    </a:p>
                  </a:txBody>
                  <a:tcPr marL="58899" marR="58899" marT="29449" marB="29449" anchor="ctr">
                    <a:lnL>
                      <a:noFill/>
                    </a:lnL>
                    <a:lnR>
                      <a:noFill/>
                    </a:lnR>
                    <a:lnT>
                      <a:noFill/>
                    </a:lnT>
                    <a:lnB>
                      <a:noFill/>
                    </a:lnB>
                  </a:tcPr>
                </a:tc>
                <a:tc>
                  <a:txBody>
                    <a:bodyPr/>
                    <a:lstStyle/>
                    <a:p>
                      <a:pPr algn="ctr"/>
                      <a:r>
                        <a:rPr lang="en-US" sz="1600"/>
                        <a:t>48.28</a:t>
                      </a:r>
                    </a:p>
                  </a:txBody>
                  <a:tcPr marL="58899" marR="58899" marT="29449" marB="29449" anchor="ctr">
                    <a:lnL>
                      <a:noFill/>
                    </a:lnL>
                    <a:lnR>
                      <a:noFill/>
                    </a:lnR>
                    <a:lnT>
                      <a:noFill/>
                    </a:lnT>
                    <a:lnB>
                      <a:noFill/>
                    </a:lnB>
                  </a:tcPr>
                </a:tc>
                <a:tc>
                  <a:txBody>
                    <a:bodyPr/>
                    <a:lstStyle/>
                    <a:p>
                      <a:pPr algn="ctr"/>
                      <a:r>
                        <a:rPr lang="en-US" sz="1600"/>
                        <a:t>52.44</a:t>
                      </a:r>
                    </a:p>
                  </a:txBody>
                  <a:tcPr marL="58899" marR="58899" marT="29449" marB="29449" anchor="ctr">
                    <a:lnL>
                      <a:noFill/>
                    </a:lnL>
                    <a:lnR>
                      <a:noFill/>
                    </a:lnR>
                    <a:lnT>
                      <a:noFill/>
                    </a:lnT>
                    <a:lnB>
                      <a:noFill/>
                    </a:lnB>
                  </a:tcPr>
                </a:tc>
                <a:tc>
                  <a:txBody>
                    <a:bodyPr/>
                    <a:lstStyle/>
                    <a:p>
                      <a:pPr algn="ctr"/>
                      <a:r>
                        <a:rPr lang="en-US" sz="1600"/>
                        <a:t>50.64</a:t>
                      </a:r>
                    </a:p>
                  </a:txBody>
                  <a:tcPr marL="58899" marR="58899" marT="29449" marB="29449" anchor="ctr">
                    <a:lnL>
                      <a:noFill/>
                    </a:lnL>
                    <a:lnR>
                      <a:noFill/>
                    </a:lnR>
                    <a:lnT>
                      <a:noFill/>
                    </a:lnT>
                    <a:lnB>
                      <a:noFill/>
                    </a:lnB>
                  </a:tcPr>
                </a:tc>
                <a:tc>
                  <a:txBody>
                    <a:bodyPr/>
                    <a:lstStyle/>
                    <a:p>
                      <a:pPr algn="ctr"/>
                      <a:r>
                        <a:rPr lang="en-US" sz="1600"/>
                        <a:t>47.14</a:t>
                      </a:r>
                    </a:p>
                  </a:txBody>
                  <a:tcPr marL="58899" marR="58899" marT="29449" marB="29449" anchor="ctr">
                    <a:lnL>
                      <a:noFill/>
                    </a:lnL>
                    <a:lnR>
                      <a:noFill/>
                    </a:lnR>
                    <a:lnT>
                      <a:noFill/>
                    </a:lnT>
                    <a:lnB>
                      <a:noFill/>
                    </a:lnB>
                  </a:tcPr>
                </a:tc>
                <a:tc>
                  <a:txBody>
                    <a:bodyPr/>
                    <a:lstStyle/>
                    <a:p>
                      <a:pPr algn="ctr"/>
                      <a:r>
                        <a:rPr lang="en-US" sz="1600" b="1" dirty="0"/>
                        <a:t>49.75</a:t>
                      </a:r>
                    </a:p>
                  </a:txBody>
                  <a:tcPr marL="58899" marR="58899" marT="29449" marB="29449" anchor="ctr">
                    <a:lnL>
                      <a:noFill/>
                    </a:lnL>
                    <a:lnR>
                      <a:noFill/>
                    </a:lnR>
                    <a:lnT>
                      <a:noFill/>
                    </a:lnT>
                    <a:lnB>
                      <a:noFill/>
                    </a:lnB>
                  </a:tcPr>
                </a:tc>
              </a:tr>
              <a:tr h="475993">
                <a:tc>
                  <a:txBody>
                    <a:bodyPr/>
                    <a:lstStyle/>
                    <a:p>
                      <a:r>
                        <a:rPr lang="en-US" sz="1600" dirty="0"/>
                        <a:t> Winning Pct of Teams That Score First</a:t>
                      </a:r>
                    </a:p>
                  </a:txBody>
                  <a:tcPr marL="58899" marR="58899" marT="29449" marB="29449" anchor="ctr">
                    <a:lnL>
                      <a:noFill/>
                    </a:lnL>
                    <a:lnR>
                      <a:noFill/>
                    </a:lnR>
                    <a:lnT>
                      <a:noFill/>
                    </a:lnT>
                    <a:lnB>
                      <a:noFill/>
                    </a:lnB>
                  </a:tcPr>
                </a:tc>
                <a:tc>
                  <a:txBody>
                    <a:bodyPr/>
                    <a:lstStyle/>
                    <a:p>
                      <a:pPr algn="ctr"/>
                      <a:r>
                        <a:rPr lang="en-US" sz="1600"/>
                        <a:t>80.00</a:t>
                      </a:r>
                    </a:p>
                  </a:txBody>
                  <a:tcPr marL="58899" marR="58899" marT="29449" marB="29449" anchor="ctr">
                    <a:lnL>
                      <a:noFill/>
                    </a:lnL>
                    <a:lnR>
                      <a:noFill/>
                    </a:lnR>
                    <a:lnT>
                      <a:noFill/>
                    </a:lnT>
                    <a:lnB>
                      <a:noFill/>
                    </a:lnB>
                  </a:tcPr>
                </a:tc>
                <a:tc>
                  <a:txBody>
                    <a:bodyPr/>
                    <a:lstStyle/>
                    <a:p>
                      <a:pPr algn="ctr"/>
                      <a:r>
                        <a:rPr lang="en-US" sz="1600"/>
                        <a:t>80.49</a:t>
                      </a:r>
                    </a:p>
                  </a:txBody>
                  <a:tcPr marL="58899" marR="58899" marT="29449" marB="29449" anchor="ctr">
                    <a:lnL>
                      <a:noFill/>
                    </a:lnL>
                    <a:lnR>
                      <a:noFill/>
                    </a:lnR>
                    <a:lnT>
                      <a:noFill/>
                    </a:lnT>
                    <a:lnB>
                      <a:noFill/>
                    </a:lnB>
                  </a:tcPr>
                </a:tc>
                <a:tc>
                  <a:txBody>
                    <a:bodyPr/>
                    <a:lstStyle/>
                    <a:p>
                      <a:pPr algn="ctr"/>
                      <a:r>
                        <a:rPr lang="en-US" sz="1600"/>
                        <a:t>81.41</a:t>
                      </a:r>
                    </a:p>
                  </a:txBody>
                  <a:tcPr marL="58899" marR="58899" marT="29449" marB="29449" anchor="ctr">
                    <a:lnL>
                      <a:noFill/>
                    </a:lnL>
                    <a:lnR>
                      <a:noFill/>
                    </a:lnR>
                    <a:lnT>
                      <a:noFill/>
                    </a:lnT>
                    <a:lnB>
                      <a:noFill/>
                    </a:lnB>
                  </a:tcPr>
                </a:tc>
                <a:tc>
                  <a:txBody>
                    <a:bodyPr/>
                    <a:lstStyle/>
                    <a:p>
                      <a:pPr algn="ctr"/>
                      <a:r>
                        <a:rPr lang="en-US" sz="1600"/>
                        <a:t>81.43</a:t>
                      </a:r>
                    </a:p>
                  </a:txBody>
                  <a:tcPr marL="58899" marR="58899" marT="29449" marB="29449" anchor="ctr">
                    <a:lnL>
                      <a:noFill/>
                    </a:lnL>
                    <a:lnR>
                      <a:noFill/>
                    </a:lnR>
                    <a:lnT>
                      <a:noFill/>
                    </a:lnT>
                    <a:lnB>
                      <a:noFill/>
                    </a:lnB>
                  </a:tcPr>
                </a:tc>
                <a:tc>
                  <a:txBody>
                    <a:bodyPr/>
                    <a:lstStyle/>
                    <a:p>
                      <a:pPr algn="ctr"/>
                      <a:r>
                        <a:rPr lang="en-US" sz="1600" b="1" dirty="0"/>
                        <a:t>80.83</a:t>
                      </a:r>
                    </a:p>
                  </a:txBody>
                  <a:tcPr marL="58899" marR="58899" marT="29449" marB="29449" anchor="ctr">
                    <a:lnL>
                      <a:noFill/>
                    </a:lnL>
                    <a:lnR>
                      <a:noFill/>
                    </a:lnR>
                    <a:lnT>
                      <a:noFill/>
                    </a:lnT>
                    <a:lnB>
                      <a:noFill/>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Best Shooters: </a:t>
            </a:r>
            <a:br>
              <a:rPr lang="en-US" b="1" dirty="0" smtClean="0"/>
            </a:br>
            <a:r>
              <a:rPr lang="en-US" b="1" dirty="0" smtClean="0"/>
              <a:t>Highest Shooting Percentage</a:t>
            </a:r>
            <a:endParaRPr lang="en-US" b="1" dirty="0"/>
          </a:p>
        </p:txBody>
      </p:sp>
      <p:sp>
        <p:nvSpPr>
          <p:cNvPr id="3" name="Content Placeholder 2"/>
          <p:cNvSpPr>
            <a:spLocks noGrp="1"/>
          </p:cNvSpPr>
          <p:nvPr>
            <p:ph idx="1"/>
          </p:nvPr>
        </p:nvSpPr>
        <p:spPr/>
        <p:txBody>
          <a:bodyPr>
            <a:normAutofit fontScale="62500" lnSpcReduction="20000"/>
          </a:bodyPr>
          <a:lstStyle/>
          <a:p>
            <a:pPr algn="ctr">
              <a:buNone/>
            </a:pPr>
            <a:r>
              <a:rPr lang="en-US" b="1" dirty="0" smtClean="0"/>
              <a:t>League Scoring Average: 33.91%</a:t>
            </a:r>
          </a:p>
          <a:p>
            <a:pPr algn="ctr">
              <a:buNone/>
            </a:pPr>
            <a:r>
              <a:rPr lang="en-US" b="1" dirty="0" smtClean="0"/>
              <a:t>Minimum 10 Shots</a:t>
            </a:r>
          </a:p>
          <a:p>
            <a:pPr marL="514350" indent="-514350">
              <a:buFont typeface="+mj-lt"/>
              <a:buAutoNum type="arabicPeriod"/>
            </a:pPr>
            <a:endParaRPr lang="en-US" dirty="0" smtClean="0"/>
          </a:p>
          <a:p>
            <a:pPr marL="514350" indent="-514350" algn="ctr">
              <a:buFont typeface="+mj-lt"/>
              <a:buAutoNum type="arabicPeriod"/>
            </a:pPr>
            <a:r>
              <a:rPr lang="en-US" dirty="0" err="1" smtClean="0"/>
              <a:t>Petteri</a:t>
            </a:r>
            <a:r>
              <a:rPr lang="en-US" dirty="0" smtClean="0"/>
              <a:t> </a:t>
            </a:r>
            <a:r>
              <a:rPr lang="en-US" dirty="0" err="1"/>
              <a:t>Nummelin</a:t>
            </a:r>
            <a:r>
              <a:rPr lang="en-US" dirty="0"/>
              <a:t>	</a:t>
            </a:r>
            <a:r>
              <a:rPr lang="en-US" dirty="0" smtClean="0"/>
              <a:t>	</a:t>
            </a:r>
            <a:r>
              <a:rPr lang="en-US" dirty="0"/>
              <a:t>	 </a:t>
            </a:r>
            <a:r>
              <a:rPr lang="en-US" dirty="0" smtClean="0"/>
              <a:t> 	8/10</a:t>
            </a:r>
            <a:r>
              <a:rPr lang="en-US" dirty="0"/>
              <a:t>  =  80.00	</a:t>
            </a:r>
          </a:p>
          <a:p>
            <a:pPr marL="514350" indent="-514350" algn="ctr">
              <a:buFont typeface="+mj-lt"/>
              <a:buAutoNum type="arabicPeriod"/>
            </a:pPr>
            <a:r>
              <a:rPr lang="en-US" dirty="0" err="1"/>
              <a:t>Wojtek</a:t>
            </a:r>
            <a:r>
              <a:rPr lang="en-US" dirty="0"/>
              <a:t> </a:t>
            </a:r>
            <a:r>
              <a:rPr lang="en-US" dirty="0" err="1"/>
              <a:t>Wolski</a:t>
            </a:r>
            <a:r>
              <a:rPr lang="en-US" dirty="0"/>
              <a:t>	</a:t>
            </a:r>
            <a:r>
              <a:rPr lang="en-US" dirty="0" smtClean="0"/>
              <a:t>				16/24</a:t>
            </a:r>
            <a:r>
              <a:rPr lang="en-US" dirty="0"/>
              <a:t>  =  66.67	</a:t>
            </a:r>
          </a:p>
          <a:p>
            <a:pPr marL="514350" indent="-514350" algn="ctr">
              <a:buFont typeface="+mj-lt"/>
              <a:buAutoNum type="arabicPeriod"/>
            </a:pPr>
            <a:r>
              <a:rPr lang="en-US" dirty="0"/>
              <a:t>Patrick Kane		 </a:t>
            </a:r>
            <a:r>
              <a:rPr lang="en-US" dirty="0" smtClean="0"/>
              <a:t> 				9/15</a:t>
            </a:r>
            <a:r>
              <a:rPr lang="en-US" dirty="0"/>
              <a:t>  =  60.00	</a:t>
            </a:r>
          </a:p>
          <a:p>
            <a:pPr marL="514350" indent="-514350" algn="ctr">
              <a:buFont typeface="+mj-lt"/>
              <a:buAutoNum type="arabicPeriod"/>
            </a:pPr>
            <a:r>
              <a:rPr lang="en-US" dirty="0"/>
              <a:t>Jeremy </a:t>
            </a:r>
            <a:r>
              <a:rPr lang="en-US" dirty="0" err="1"/>
              <a:t>Roenick</a:t>
            </a:r>
            <a:r>
              <a:rPr lang="en-US" dirty="0" smtClean="0"/>
              <a:t>					6/10</a:t>
            </a:r>
            <a:r>
              <a:rPr lang="en-US" dirty="0"/>
              <a:t>  =  60.00	</a:t>
            </a:r>
          </a:p>
          <a:p>
            <a:pPr marL="514350" indent="-514350" algn="ctr">
              <a:buFont typeface="+mj-lt"/>
              <a:buAutoNum type="arabicPeriod"/>
            </a:pPr>
            <a:r>
              <a:rPr lang="en-US" dirty="0"/>
              <a:t>Joe </a:t>
            </a:r>
            <a:r>
              <a:rPr lang="en-US" dirty="0" err="1"/>
              <a:t>Pavelski</a:t>
            </a:r>
            <a:r>
              <a:rPr lang="en-US" dirty="0"/>
              <a:t>	</a:t>
            </a:r>
            <a:r>
              <a:rPr lang="en-US" dirty="0" smtClean="0"/>
              <a:t>	 				13/22</a:t>
            </a:r>
            <a:r>
              <a:rPr lang="en-US" dirty="0"/>
              <a:t>  =  59.09	</a:t>
            </a:r>
          </a:p>
          <a:p>
            <a:pPr marL="514350" indent="-514350" algn="ctr">
              <a:buFont typeface="+mj-lt"/>
              <a:buAutoNum type="arabicPeriod"/>
            </a:pPr>
            <a:r>
              <a:rPr lang="en-US" dirty="0"/>
              <a:t>Trevor Linden	</a:t>
            </a:r>
            <a:r>
              <a:rPr lang="en-US" dirty="0" smtClean="0"/>
              <a:t>	</a:t>
            </a:r>
            <a:r>
              <a:rPr lang="en-US" dirty="0"/>
              <a:t>	 </a:t>
            </a:r>
            <a:r>
              <a:rPr lang="en-US" dirty="0" smtClean="0"/>
              <a:t> 		7/12</a:t>
            </a:r>
            <a:r>
              <a:rPr lang="en-US" dirty="0"/>
              <a:t>  =  58.33	</a:t>
            </a:r>
          </a:p>
          <a:p>
            <a:pPr marL="514350" indent="-514350" algn="ctr">
              <a:buFont typeface="+mj-lt"/>
              <a:buAutoNum type="arabicPeriod"/>
            </a:pPr>
            <a:r>
              <a:rPr lang="en-US" dirty="0" err="1"/>
              <a:t>Vyacheslav</a:t>
            </a:r>
            <a:r>
              <a:rPr lang="en-US" dirty="0"/>
              <a:t> </a:t>
            </a:r>
            <a:r>
              <a:rPr lang="en-US" dirty="0" err="1"/>
              <a:t>Kozlov</a:t>
            </a:r>
            <a:r>
              <a:rPr lang="en-US" dirty="0"/>
              <a:t>		</a:t>
            </a:r>
            <a:r>
              <a:rPr lang="en-US" dirty="0" smtClean="0"/>
              <a:t> 		22</a:t>
            </a:r>
            <a:r>
              <a:rPr lang="en-US" dirty="0"/>
              <a:t>/38  =  57.89	</a:t>
            </a:r>
          </a:p>
          <a:p>
            <a:pPr marL="514350" indent="-514350" algn="ctr">
              <a:buFont typeface="+mj-lt"/>
              <a:buAutoNum type="arabicPeriod"/>
            </a:pPr>
            <a:r>
              <a:rPr lang="en-US" dirty="0"/>
              <a:t>Erik Christensen</a:t>
            </a:r>
            <a:r>
              <a:rPr lang="en-US" dirty="0" smtClean="0"/>
              <a:t>					17/31</a:t>
            </a:r>
            <a:r>
              <a:rPr lang="en-US" dirty="0"/>
              <a:t>  =  54.84	</a:t>
            </a:r>
          </a:p>
          <a:p>
            <a:pPr marL="514350" indent="-514350" algn="ctr">
              <a:buFont typeface="+mj-lt"/>
              <a:buAutoNum type="arabicPeriod"/>
            </a:pPr>
            <a:r>
              <a:rPr lang="en-US" dirty="0" err="1"/>
              <a:t>Tuomo</a:t>
            </a:r>
            <a:r>
              <a:rPr lang="en-US" dirty="0"/>
              <a:t> </a:t>
            </a:r>
            <a:r>
              <a:rPr lang="en-US" dirty="0" err="1"/>
              <a:t>Ruutu</a:t>
            </a:r>
            <a:r>
              <a:rPr lang="en-US" dirty="0"/>
              <a:t>	</a:t>
            </a:r>
            <a:r>
              <a:rPr lang="en-US" dirty="0" smtClean="0"/>
              <a:t>		</a:t>
            </a:r>
            <a:r>
              <a:rPr lang="en-US" dirty="0"/>
              <a:t>	 </a:t>
            </a:r>
            <a:r>
              <a:rPr lang="en-US" dirty="0" smtClean="0"/>
              <a:t> 	6/11</a:t>
            </a:r>
            <a:r>
              <a:rPr lang="en-US" dirty="0"/>
              <a:t>  =  54.55	</a:t>
            </a:r>
          </a:p>
          <a:p>
            <a:pPr marL="514350" indent="-514350" algn="ctr">
              <a:buFont typeface="+mj-lt"/>
              <a:buAutoNum type="arabicPeriod"/>
            </a:pPr>
            <a:r>
              <a:rPr lang="en-US" dirty="0" err="1"/>
              <a:t>Jussi</a:t>
            </a:r>
            <a:r>
              <a:rPr lang="en-US" dirty="0"/>
              <a:t> </a:t>
            </a:r>
            <a:r>
              <a:rPr lang="en-US" dirty="0" err="1"/>
              <a:t>Jokinen</a:t>
            </a:r>
            <a:r>
              <a:rPr lang="en-US" dirty="0"/>
              <a:t>	</a:t>
            </a:r>
            <a:r>
              <a:rPr lang="en-US" dirty="0" smtClean="0"/>
              <a:t>					22/41</a:t>
            </a:r>
            <a:r>
              <a:rPr lang="en-US" dirty="0"/>
              <a:t>  =  53.66	</a:t>
            </a:r>
          </a:p>
          <a:p>
            <a:pPr>
              <a:buNone/>
            </a:pP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Worst Shooters:</a:t>
            </a:r>
            <a:br>
              <a:rPr lang="en-US" b="1" dirty="0" smtClean="0"/>
            </a:br>
            <a:r>
              <a:rPr lang="en-US" b="1" dirty="0" smtClean="0"/>
              <a:t>Lowest Shooting Percentage</a:t>
            </a:r>
            <a:endParaRPr lang="en-US" b="1" dirty="0"/>
          </a:p>
        </p:txBody>
      </p:sp>
      <p:sp>
        <p:nvSpPr>
          <p:cNvPr id="3" name="Content Placeholder 2"/>
          <p:cNvSpPr>
            <a:spLocks noGrp="1"/>
          </p:cNvSpPr>
          <p:nvPr>
            <p:ph idx="1"/>
          </p:nvPr>
        </p:nvSpPr>
        <p:spPr/>
        <p:txBody>
          <a:bodyPr>
            <a:noAutofit/>
          </a:bodyPr>
          <a:lstStyle/>
          <a:p>
            <a:pPr algn="ctr">
              <a:buNone/>
            </a:pPr>
            <a:r>
              <a:rPr lang="en-US" sz="2000" b="1" dirty="0" smtClean="0"/>
              <a:t>League Scoring Average: 33.91%</a:t>
            </a:r>
          </a:p>
          <a:p>
            <a:pPr algn="ctr">
              <a:buNone/>
            </a:pPr>
            <a:r>
              <a:rPr lang="en-US" sz="2000" b="1" dirty="0" smtClean="0"/>
              <a:t>Minimum 10 Shots</a:t>
            </a:r>
          </a:p>
          <a:p>
            <a:pPr algn="ctr">
              <a:buNone/>
            </a:pPr>
            <a:endParaRPr lang="en-US" sz="2000" b="1" dirty="0" smtClean="0"/>
          </a:p>
          <a:p>
            <a:pPr marL="457200" indent="-457200" algn="ctr">
              <a:buFont typeface="+mj-lt"/>
              <a:buAutoNum type="arabicPeriod"/>
            </a:pPr>
            <a:r>
              <a:rPr lang="en-US" sz="2000" dirty="0" smtClean="0"/>
              <a:t>Marian </a:t>
            </a:r>
            <a:r>
              <a:rPr lang="en-US" sz="2000" dirty="0" err="1"/>
              <a:t>Gaborik</a:t>
            </a:r>
            <a:r>
              <a:rPr lang="en-US" sz="2000" dirty="0"/>
              <a:t>	</a:t>
            </a:r>
            <a:r>
              <a:rPr lang="en-US" sz="2000" dirty="0" smtClean="0"/>
              <a:t>	</a:t>
            </a:r>
            <a:r>
              <a:rPr lang="en-US" sz="2000" dirty="0"/>
              <a:t>	</a:t>
            </a:r>
            <a:r>
              <a:rPr lang="en-US" sz="2000" dirty="0" smtClean="0"/>
              <a:t> 		1</a:t>
            </a:r>
            <a:r>
              <a:rPr lang="en-US" sz="2000" dirty="0"/>
              <a:t>/13  =   7.69	</a:t>
            </a:r>
          </a:p>
          <a:p>
            <a:pPr marL="457200" indent="-457200" algn="ctr">
              <a:buFont typeface="+mj-lt"/>
              <a:buAutoNum type="arabicPeriod"/>
            </a:pPr>
            <a:r>
              <a:rPr lang="en-US" sz="2000" dirty="0"/>
              <a:t>Taylor </a:t>
            </a:r>
            <a:r>
              <a:rPr lang="en-US" sz="2000" dirty="0" err="1"/>
              <a:t>Pyatt</a:t>
            </a:r>
            <a:r>
              <a:rPr lang="en-US" sz="2000" dirty="0"/>
              <a:t>	</a:t>
            </a:r>
            <a:r>
              <a:rPr lang="en-US" sz="2000" dirty="0" smtClean="0"/>
              <a:t>	</a:t>
            </a:r>
            <a:r>
              <a:rPr lang="en-US" sz="2000" dirty="0"/>
              <a:t>	 </a:t>
            </a:r>
            <a:r>
              <a:rPr lang="en-US" sz="2000" dirty="0" smtClean="0"/>
              <a:t> 			1</a:t>
            </a:r>
            <a:r>
              <a:rPr lang="en-US" sz="2000" dirty="0"/>
              <a:t>/12  =   8.33	</a:t>
            </a:r>
          </a:p>
          <a:p>
            <a:pPr marL="457200" indent="-457200" algn="ctr">
              <a:buFont typeface="+mj-lt"/>
              <a:buAutoNum type="arabicPeriod"/>
            </a:pPr>
            <a:r>
              <a:rPr lang="en-US" sz="2000" dirty="0"/>
              <a:t>Alexei </a:t>
            </a:r>
            <a:r>
              <a:rPr lang="en-US" sz="2000" dirty="0" err="1"/>
              <a:t>Ponikarovsky</a:t>
            </a:r>
            <a:r>
              <a:rPr lang="en-US" sz="2000" dirty="0"/>
              <a:t>	</a:t>
            </a:r>
            <a:r>
              <a:rPr lang="en-US" sz="2000" dirty="0" smtClean="0"/>
              <a:t>	</a:t>
            </a:r>
            <a:r>
              <a:rPr lang="en-US" sz="2000" dirty="0"/>
              <a:t>	 </a:t>
            </a:r>
            <a:r>
              <a:rPr lang="en-US" sz="2000" dirty="0" smtClean="0"/>
              <a:t> 	1</a:t>
            </a:r>
            <a:r>
              <a:rPr lang="en-US" sz="2000" dirty="0"/>
              <a:t>/12  =   8.33	</a:t>
            </a:r>
          </a:p>
          <a:p>
            <a:pPr marL="457200" indent="-457200" algn="ctr">
              <a:buFont typeface="+mj-lt"/>
              <a:buAutoNum type="arabicPeriod"/>
            </a:pPr>
            <a:r>
              <a:rPr lang="en-US" sz="2000" dirty="0"/>
              <a:t>Mark </a:t>
            </a:r>
            <a:r>
              <a:rPr lang="en-US" sz="2000" dirty="0" err="1"/>
              <a:t>Recchi</a:t>
            </a:r>
            <a:r>
              <a:rPr lang="en-US" sz="2000" dirty="0"/>
              <a:t>	</a:t>
            </a:r>
            <a:r>
              <a:rPr lang="en-US" sz="2000" dirty="0" smtClean="0"/>
              <a:t>					1/10</a:t>
            </a:r>
            <a:r>
              <a:rPr lang="en-US" sz="2000" dirty="0"/>
              <a:t>  =  </a:t>
            </a:r>
            <a:r>
              <a:rPr lang="en-US" sz="2000" dirty="0" smtClean="0"/>
              <a:t>10.00</a:t>
            </a:r>
            <a:endParaRPr lang="en-US" sz="2000" dirty="0"/>
          </a:p>
          <a:p>
            <a:pPr marL="457200" indent="-457200" algn="ctr">
              <a:buFont typeface="+mj-lt"/>
              <a:buAutoNum type="arabicPeriod"/>
            </a:pPr>
            <a:r>
              <a:rPr lang="en-US" sz="2000" dirty="0"/>
              <a:t>Stephen Weiss	</a:t>
            </a:r>
            <a:r>
              <a:rPr lang="en-US" sz="2000" dirty="0" smtClean="0"/>
              <a:t>	</a:t>
            </a:r>
            <a:r>
              <a:rPr lang="en-US" sz="2000" dirty="0"/>
              <a:t>	 </a:t>
            </a:r>
            <a:r>
              <a:rPr lang="en-US" sz="2000" dirty="0" smtClean="0"/>
              <a:t> 		2/14</a:t>
            </a:r>
            <a:r>
              <a:rPr lang="en-US" sz="2000" dirty="0"/>
              <a:t>  =  </a:t>
            </a:r>
            <a:r>
              <a:rPr lang="en-US" sz="2000" dirty="0" smtClean="0"/>
              <a:t>14.29</a:t>
            </a:r>
            <a:endParaRPr lang="en-US" sz="2000" dirty="0"/>
          </a:p>
          <a:p>
            <a:pPr marL="457200" indent="-457200" algn="ctr">
              <a:buFont typeface="+mj-lt"/>
              <a:buAutoNum type="arabicPeriod"/>
            </a:pPr>
            <a:r>
              <a:rPr lang="en-US" sz="2000" dirty="0"/>
              <a:t>Marc </a:t>
            </a:r>
            <a:r>
              <a:rPr lang="en-US" sz="2000" dirty="0" err="1"/>
              <a:t>Savard</a:t>
            </a:r>
            <a:r>
              <a:rPr lang="en-US" sz="2000" dirty="0"/>
              <a:t>	</a:t>
            </a:r>
            <a:r>
              <a:rPr lang="en-US" sz="2000" dirty="0" smtClean="0"/>
              <a:t>		</a:t>
            </a:r>
            <a:r>
              <a:rPr lang="en-US" sz="2000" dirty="0"/>
              <a:t>	 </a:t>
            </a:r>
            <a:r>
              <a:rPr lang="en-US" sz="2000" dirty="0" smtClean="0"/>
              <a:t> 		2</a:t>
            </a:r>
            <a:r>
              <a:rPr lang="en-US" sz="2000" dirty="0"/>
              <a:t>/13  =  </a:t>
            </a:r>
            <a:r>
              <a:rPr lang="en-US" sz="2000" dirty="0" smtClean="0"/>
              <a:t>15.38</a:t>
            </a:r>
            <a:endParaRPr lang="en-US" sz="2000" dirty="0"/>
          </a:p>
          <a:p>
            <a:pPr marL="457200" indent="-457200" algn="ctr">
              <a:buFont typeface="+mj-lt"/>
              <a:buAutoNum type="arabicPeriod"/>
            </a:pPr>
            <a:r>
              <a:rPr lang="en-US" sz="2000" dirty="0" err="1"/>
              <a:t>Dany</a:t>
            </a:r>
            <a:r>
              <a:rPr lang="en-US" sz="2000" dirty="0"/>
              <a:t> </a:t>
            </a:r>
            <a:r>
              <a:rPr lang="en-US" sz="2000" dirty="0" err="1"/>
              <a:t>Heatley</a:t>
            </a:r>
            <a:r>
              <a:rPr lang="en-US" sz="2000" dirty="0"/>
              <a:t>	</a:t>
            </a:r>
            <a:r>
              <a:rPr lang="en-US" sz="2000" dirty="0" smtClean="0"/>
              <a:t>	</a:t>
            </a:r>
            <a:r>
              <a:rPr lang="en-US" sz="2000" dirty="0"/>
              <a:t>	 </a:t>
            </a:r>
            <a:r>
              <a:rPr lang="en-US" sz="2000" dirty="0" smtClean="0"/>
              <a:t> 			3</a:t>
            </a:r>
            <a:r>
              <a:rPr lang="en-US" sz="2000" dirty="0"/>
              <a:t>/19  =  </a:t>
            </a:r>
            <a:r>
              <a:rPr lang="en-US" sz="2000" dirty="0" smtClean="0"/>
              <a:t>15.79</a:t>
            </a:r>
            <a:endParaRPr lang="en-US" sz="2000" dirty="0"/>
          </a:p>
          <a:p>
            <a:pPr marL="457200" indent="-457200" algn="ctr">
              <a:buFont typeface="+mj-lt"/>
              <a:buAutoNum type="arabicPeriod"/>
            </a:pPr>
            <a:r>
              <a:rPr lang="en-US" sz="2000" dirty="0"/>
              <a:t>Michael Ryder	</a:t>
            </a:r>
            <a:r>
              <a:rPr lang="en-US" sz="2000" dirty="0" smtClean="0"/>
              <a:t>		</a:t>
            </a:r>
            <a:r>
              <a:rPr lang="en-US" sz="2000" dirty="0"/>
              <a:t>	 </a:t>
            </a:r>
            <a:r>
              <a:rPr lang="en-US" sz="2000" dirty="0" smtClean="0"/>
              <a:t> 	2/12</a:t>
            </a:r>
            <a:r>
              <a:rPr lang="en-US" sz="2000" dirty="0"/>
              <a:t>  =  </a:t>
            </a:r>
            <a:r>
              <a:rPr lang="en-US" sz="2000" dirty="0" smtClean="0"/>
              <a:t>16.67</a:t>
            </a:r>
            <a:endParaRPr lang="en-US" sz="2000" dirty="0"/>
          </a:p>
          <a:p>
            <a:pPr marL="457200" indent="-457200" algn="ctr">
              <a:buFont typeface="+mj-lt"/>
              <a:buAutoNum type="arabicPeriod"/>
            </a:pPr>
            <a:r>
              <a:rPr lang="en-US" sz="2000" dirty="0"/>
              <a:t>Sergei </a:t>
            </a:r>
            <a:r>
              <a:rPr lang="en-US" sz="2000" dirty="0" err="1"/>
              <a:t>Brylin</a:t>
            </a:r>
            <a:r>
              <a:rPr lang="en-US" sz="2000" dirty="0"/>
              <a:t>	</a:t>
            </a:r>
            <a:r>
              <a:rPr lang="en-US" sz="2000" dirty="0" smtClean="0"/>
              <a:t>	</a:t>
            </a:r>
            <a:r>
              <a:rPr lang="en-US" sz="2000" dirty="0"/>
              <a:t>	 </a:t>
            </a:r>
            <a:r>
              <a:rPr lang="en-US" sz="2000" dirty="0" smtClean="0"/>
              <a:t> 			2</a:t>
            </a:r>
            <a:r>
              <a:rPr lang="en-US" sz="2000" dirty="0"/>
              <a:t>/12  =  </a:t>
            </a:r>
            <a:r>
              <a:rPr lang="en-US" sz="2000" dirty="0" smtClean="0"/>
              <a:t>16.67</a:t>
            </a:r>
            <a:endParaRPr lang="en-US" sz="2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Shootout Goal Percentage</a:t>
            </a:r>
            <a:br>
              <a:rPr lang="en-US" dirty="0" smtClean="0"/>
            </a:br>
            <a:r>
              <a:rPr lang="en-US" sz="2000" dirty="0" smtClean="0"/>
              <a:t>Minimum 10 Attempts</a:t>
            </a:r>
            <a:br>
              <a:rPr lang="en-US" sz="2000" dirty="0" smtClean="0"/>
            </a:br>
            <a:r>
              <a:rPr lang="en-US" sz="2000" dirty="0" smtClean="0"/>
              <a:t>League Average: 33.91%</a:t>
            </a:r>
            <a:endParaRPr lang="en-US" dirty="0"/>
          </a:p>
        </p:txBody>
      </p:sp>
      <p:pic>
        <p:nvPicPr>
          <p:cNvPr id="35842" name="Picture 2"/>
          <p:cNvPicPr>
            <a:picLocks noGrp="1" noChangeAspect="1" noChangeArrowheads="1"/>
          </p:cNvPicPr>
          <p:nvPr>
            <p:ph idx="1"/>
          </p:nvPr>
        </p:nvPicPr>
        <p:blipFill>
          <a:blip r:embed="rId2"/>
          <a:srcRect/>
          <a:stretch>
            <a:fillRect/>
          </a:stretch>
        </p:blipFill>
        <p:spPr bwMode="auto">
          <a:xfrm>
            <a:off x="928662" y="1417638"/>
            <a:ext cx="7186634" cy="4791089"/>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Best Goalies:</a:t>
            </a:r>
            <a:br>
              <a:rPr lang="en-US" b="1" dirty="0" smtClean="0"/>
            </a:br>
            <a:r>
              <a:rPr lang="en-US" b="1" dirty="0" smtClean="0"/>
              <a:t>Highest Save Percentage</a:t>
            </a:r>
            <a:endParaRPr lang="en-US" b="1" dirty="0"/>
          </a:p>
        </p:txBody>
      </p:sp>
      <p:sp>
        <p:nvSpPr>
          <p:cNvPr id="3" name="Content Placeholder 2"/>
          <p:cNvSpPr>
            <a:spLocks noGrp="1"/>
          </p:cNvSpPr>
          <p:nvPr>
            <p:ph idx="1"/>
          </p:nvPr>
        </p:nvSpPr>
        <p:spPr/>
        <p:txBody>
          <a:bodyPr>
            <a:normAutofit fontScale="85000" lnSpcReduction="20000"/>
          </a:bodyPr>
          <a:lstStyle/>
          <a:p>
            <a:pPr algn="ctr">
              <a:buNone/>
            </a:pPr>
            <a:r>
              <a:rPr lang="en-US" sz="2600" b="1" dirty="0" smtClean="0"/>
              <a:t>League Save Average: 0.668</a:t>
            </a:r>
          </a:p>
          <a:p>
            <a:pPr algn="ctr">
              <a:buNone/>
            </a:pPr>
            <a:r>
              <a:rPr lang="en-US" sz="2600" b="1" dirty="0" smtClean="0"/>
              <a:t>Minimum 30 Shots</a:t>
            </a:r>
          </a:p>
          <a:p>
            <a:pPr algn="ctr">
              <a:buNone/>
            </a:pPr>
            <a:endParaRPr lang="en-US" sz="2600" b="1" u="sng" dirty="0" smtClean="0"/>
          </a:p>
          <a:p>
            <a:pPr marL="514350" indent="-514350" algn="ctr">
              <a:buFont typeface="+mj-lt"/>
              <a:buAutoNum type="arabicPeriod"/>
            </a:pPr>
            <a:r>
              <a:rPr lang="en-US" sz="2600" dirty="0" smtClean="0"/>
              <a:t>Johan </a:t>
            </a:r>
            <a:r>
              <a:rPr lang="en-US" sz="2600" dirty="0" err="1"/>
              <a:t>Holmqvist</a:t>
            </a:r>
            <a:r>
              <a:rPr lang="en-US" sz="2600" dirty="0"/>
              <a:t>	</a:t>
            </a:r>
            <a:r>
              <a:rPr lang="en-US" sz="2600" dirty="0" smtClean="0"/>
              <a:t>			32/37</a:t>
            </a:r>
            <a:r>
              <a:rPr lang="en-US" sz="2600" dirty="0"/>
              <a:t>  = 0.865	</a:t>
            </a:r>
          </a:p>
          <a:p>
            <a:pPr marL="514350" indent="-514350" algn="ctr">
              <a:buFont typeface="+mj-lt"/>
              <a:buAutoNum type="arabicPeriod"/>
            </a:pPr>
            <a:r>
              <a:rPr lang="en-US" sz="2600" dirty="0"/>
              <a:t>Marc </a:t>
            </a:r>
            <a:r>
              <a:rPr lang="en-US" sz="2600" dirty="0" smtClean="0"/>
              <a:t>Denis			</a:t>
            </a:r>
            <a:r>
              <a:rPr lang="en-US" sz="2600" dirty="0"/>
              <a:t>	</a:t>
            </a:r>
            <a:r>
              <a:rPr lang="en-US" sz="2600" dirty="0" smtClean="0"/>
              <a:t> 		35</a:t>
            </a:r>
            <a:r>
              <a:rPr lang="en-US" sz="2600" dirty="0"/>
              <a:t>/41  = 0.854	</a:t>
            </a:r>
          </a:p>
          <a:p>
            <a:pPr marL="514350" indent="-514350" algn="ctr">
              <a:buFont typeface="+mj-lt"/>
              <a:buAutoNum type="arabicPeriod"/>
            </a:pPr>
            <a:r>
              <a:rPr lang="en-US" sz="2600" dirty="0"/>
              <a:t>Mathieu </a:t>
            </a:r>
            <a:r>
              <a:rPr lang="en-US" sz="2600" dirty="0" err="1"/>
              <a:t>Garon</a:t>
            </a:r>
            <a:r>
              <a:rPr lang="en-US" sz="2600" dirty="0"/>
              <a:t>	</a:t>
            </a:r>
            <a:r>
              <a:rPr lang="en-US" sz="2600" dirty="0" smtClean="0"/>
              <a:t>		</a:t>
            </a:r>
            <a:r>
              <a:rPr lang="en-US" sz="2600" dirty="0"/>
              <a:t>	</a:t>
            </a:r>
            <a:r>
              <a:rPr lang="en-US" sz="2600" dirty="0" smtClean="0"/>
              <a:t> 	56/69</a:t>
            </a:r>
            <a:r>
              <a:rPr lang="en-US" sz="2600" dirty="0"/>
              <a:t>  = 0.812	</a:t>
            </a:r>
          </a:p>
          <a:p>
            <a:pPr marL="514350" indent="-514350" algn="ctr">
              <a:buFont typeface="+mj-lt"/>
              <a:buAutoNum type="arabicPeriod"/>
            </a:pPr>
            <a:r>
              <a:rPr lang="en-US" sz="2600" dirty="0"/>
              <a:t>Jose Theodore	</a:t>
            </a:r>
            <a:r>
              <a:rPr lang="en-US" sz="2600" dirty="0" smtClean="0"/>
              <a:t>				47</a:t>
            </a:r>
            <a:r>
              <a:rPr lang="en-US" sz="2600" dirty="0"/>
              <a:t>/59  = 0.797	</a:t>
            </a:r>
          </a:p>
          <a:p>
            <a:pPr marL="514350" indent="-514350" algn="ctr">
              <a:buFont typeface="+mj-lt"/>
              <a:buAutoNum type="arabicPeriod"/>
            </a:pPr>
            <a:r>
              <a:rPr lang="en-US" sz="2600" dirty="0"/>
              <a:t>Johan </a:t>
            </a:r>
            <a:r>
              <a:rPr lang="en-US" sz="2600" dirty="0" err="1"/>
              <a:t>Hedberg</a:t>
            </a:r>
            <a:r>
              <a:rPr lang="en-US" sz="2600" dirty="0"/>
              <a:t>	</a:t>
            </a:r>
            <a:r>
              <a:rPr lang="en-US" sz="2600" dirty="0" smtClean="0"/>
              <a:t>		</a:t>
            </a:r>
            <a:r>
              <a:rPr lang="en-US" sz="2600" dirty="0"/>
              <a:t>	</a:t>
            </a:r>
            <a:r>
              <a:rPr lang="en-US" sz="2600" dirty="0" smtClean="0"/>
              <a:t> 	41</a:t>
            </a:r>
            <a:r>
              <a:rPr lang="en-US" sz="2600" dirty="0"/>
              <a:t>/52  = 0.788	</a:t>
            </a:r>
          </a:p>
          <a:p>
            <a:pPr marL="514350" indent="-514350" algn="ctr">
              <a:buFont typeface="+mj-lt"/>
              <a:buAutoNum type="arabicPeriod"/>
            </a:pPr>
            <a:r>
              <a:rPr lang="en-US" sz="2600" dirty="0" err="1"/>
              <a:t>Henrik</a:t>
            </a:r>
            <a:r>
              <a:rPr lang="en-US" sz="2600" dirty="0"/>
              <a:t> </a:t>
            </a:r>
            <a:r>
              <a:rPr lang="en-US" sz="2600" dirty="0" err="1"/>
              <a:t>Lundqvist</a:t>
            </a:r>
            <a:r>
              <a:rPr lang="en-US" sz="2600" dirty="0"/>
              <a:t>	</a:t>
            </a:r>
            <a:r>
              <a:rPr lang="en-US" sz="2600" dirty="0" smtClean="0"/>
              <a:t>			128</a:t>
            </a:r>
            <a:r>
              <a:rPr lang="en-US" sz="2600" dirty="0"/>
              <a:t>/169 = </a:t>
            </a:r>
            <a:r>
              <a:rPr lang="en-US" sz="2600" dirty="0" smtClean="0"/>
              <a:t>0.757</a:t>
            </a:r>
            <a:endParaRPr lang="en-US" sz="2600" dirty="0"/>
          </a:p>
          <a:p>
            <a:pPr marL="514350" indent="-514350" algn="ctr">
              <a:buFont typeface="+mj-lt"/>
              <a:buAutoNum type="arabicPeriod"/>
            </a:pPr>
            <a:r>
              <a:rPr lang="en-US" sz="2600" dirty="0" err="1"/>
              <a:t>Mikael</a:t>
            </a:r>
            <a:r>
              <a:rPr lang="en-US" sz="2600" dirty="0"/>
              <a:t> </a:t>
            </a:r>
            <a:r>
              <a:rPr lang="en-US" sz="2600" dirty="0" err="1"/>
              <a:t>Tellqvist</a:t>
            </a:r>
            <a:r>
              <a:rPr lang="en-US" sz="2600" dirty="0"/>
              <a:t>	</a:t>
            </a:r>
            <a:r>
              <a:rPr lang="en-US" sz="2600" dirty="0" smtClean="0"/>
              <a:t>	</a:t>
            </a:r>
            <a:r>
              <a:rPr lang="en-US" sz="2600" dirty="0"/>
              <a:t>	</a:t>
            </a:r>
            <a:r>
              <a:rPr lang="en-US" sz="2600" dirty="0" smtClean="0"/>
              <a:t> 		34/45</a:t>
            </a:r>
            <a:r>
              <a:rPr lang="en-US" sz="2600" dirty="0"/>
              <a:t>  = 0.756	</a:t>
            </a:r>
          </a:p>
          <a:p>
            <a:pPr marL="514350" indent="-514350" algn="ctr">
              <a:buFont typeface="+mj-lt"/>
              <a:buAutoNum type="arabicPeriod"/>
            </a:pPr>
            <a:r>
              <a:rPr lang="en-US" sz="2600" dirty="0"/>
              <a:t>Jonas </a:t>
            </a:r>
            <a:r>
              <a:rPr lang="en-US" sz="2600" dirty="0" smtClean="0"/>
              <a:t>Hiller		</a:t>
            </a:r>
            <a:r>
              <a:rPr lang="en-US" sz="2600" dirty="0"/>
              <a:t>	</a:t>
            </a:r>
            <a:r>
              <a:rPr lang="en-US" sz="2600" dirty="0" smtClean="0"/>
              <a:t> 			27</a:t>
            </a:r>
            <a:r>
              <a:rPr lang="en-US" sz="2600" dirty="0"/>
              <a:t>/36  = 0.750	</a:t>
            </a:r>
          </a:p>
          <a:p>
            <a:pPr marL="514350" indent="-514350" algn="ctr">
              <a:buFont typeface="+mj-lt"/>
              <a:buAutoNum type="arabicPeriod"/>
            </a:pPr>
            <a:r>
              <a:rPr lang="en-US" sz="2600" dirty="0"/>
              <a:t>Rick </a:t>
            </a:r>
            <a:r>
              <a:rPr lang="en-US" sz="2600" dirty="0" err="1"/>
              <a:t>DiPietro</a:t>
            </a:r>
            <a:r>
              <a:rPr lang="en-US" sz="2600" dirty="0"/>
              <a:t>	</a:t>
            </a:r>
            <a:r>
              <a:rPr lang="en-US" sz="2600" dirty="0" smtClean="0"/>
              <a:t>				79</a:t>
            </a:r>
            <a:r>
              <a:rPr lang="en-US" sz="2600" dirty="0"/>
              <a:t>/106 = 0.745	</a:t>
            </a:r>
          </a:p>
          <a:p>
            <a:pPr marL="514350" indent="-514350" algn="ctr">
              <a:buFont typeface="+mj-lt"/>
              <a:buAutoNum type="arabicPeriod"/>
            </a:pPr>
            <a:r>
              <a:rPr lang="en-US" sz="2600" dirty="0"/>
              <a:t>Kari </a:t>
            </a:r>
            <a:r>
              <a:rPr lang="en-US" sz="2600" dirty="0" err="1"/>
              <a:t>Lehtonen</a:t>
            </a:r>
            <a:r>
              <a:rPr lang="en-US" sz="2600" dirty="0"/>
              <a:t>		</a:t>
            </a:r>
            <a:r>
              <a:rPr lang="en-US" sz="2600" dirty="0" smtClean="0"/>
              <a:t> 			67</a:t>
            </a:r>
            <a:r>
              <a:rPr lang="en-US" sz="2600" dirty="0"/>
              <a:t>/90  = 0.744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Worst Goalies:</a:t>
            </a:r>
            <a:br>
              <a:rPr lang="en-US" b="1" dirty="0" smtClean="0"/>
            </a:br>
            <a:r>
              <a:rPr lang="en-US" b="1" dirty="0" smtClean="0"/>
              <a:t>Lowest Save Percentage</a:t>
            </a:r>
            <a:endParaRPr lang="en-US" b="1" dirty="0"/>
          </a:p>
        </p:txBody>
      </p:sp>
      <p:sp>
        <p:nvSpPr>
          <p:cNvPr id="3" name="Content Placeholder 2"/>
          <p:cNvSpPr>
            <a:spLocks noGrp="1"/>
          </p:cNvSpPr>
          <p:nvPr>
            <p:ph idx="1"/>
          </p:nvPr>
        </p:nvSpPr>
        <p:spPr/>
        <p:txBody>
          <a:bodyPr>
            <a:normAutofit fontScale="70000" lnSpcReduction="20000"/>
          </a:bodyPr>
          <a:lstStyle/>
          <a:p>
            <a:pPr algn="ctr">
              <a:buNone/>
            </a:pPr>
            <a:r>
              <a:rPr lang="en-US" b="1" dirty="0" smtClean="0"/>
              <a:t>League Save Average: 0.668</a:t>
            </a:r>
          </a:p>
          <a:p>
            <a:pPr algn="ctr">
              <a:buNone/>
            </a:pPr>
            <a:r>
              <a:rPr lang="en-US" b="1" dirty="0" smtClean="0"/>
              <a:t>Minimum 30 Attempts</a:t>
            </a:r>
          </a:p>
          <a:p>
            <a:pPr algn="ctr">
              <a:buNone/>
            </a:pPr>
            <a:endParaRPr lang="en-US" dirty="0" smtClean="0"/>
          </a:p>
          <a:p>
            <a:pPr marL="514350" indent="-514350" algn="ctr">
              <a:buFont typeface="+mj-lt"/>
              <a:buAutoNum type="arabicPeriod"/>
            </a:pPr>
            <a:r>
              <a:rPr lang="en-US" dirty="0" smtClean="0"/>
              <a:t>Jason </a:t>
            </a:r>
            <a:r>
              <a:rPr lang="en-US" dirty="0" err="1"/>
              <a:t>LaBarbera</a:t>
            </a:r>
            <a:r>
              <a:rPr lang="en-US" dirty="0"/>
              <a:t>	</a:t>
            </a:r>
            <a:r>
              <a:rPr lang="en-US" dirty="0" smtClean="0"/>
              <a:t>		</a:t>
            </a:r>
            <a:r>
              <a:rPr lang="en-US" dirty="0"/>
              <a:t>	</a:t>
            </a:r>
            <a:r>
              <a:rPr lang="en-US" dirty="0" smtClean="0"/>
              <a:t> 	15</a:t>
            </a:r>
            <a:r>
              <a:rPr lang="en-US" dirty="0"/>
              <a:t>/31  = 0.484	</a:t>
            </a:r>
          </a:p>
          <a:p>
            <a:pPr marL="514350" indent="-514350" algn="ctr">
              <a:buFont typeface="+mj-lt"/>
              <a:buAutoNum type="arabicPeriod"/>
            </a:pPr>
            <a:r>
              <a:rPr lang="en-US" dirty="0"/>
              <a:t>Martin </a:t>
            </a:r>
            <a:r>
              <a:rPr lang="en-US" dirty="0" err="1"/>
              <a:t>Biron</a:t>
            </a:r>
            <a:r>
              <a:rPr lang="en-US" dirty="0"/>
              <a:t>	</a:t>
            </a:r>
            <a:r>
              <a:rPr lang="en-US" dirty="0" smtClean="0"/>
              <a:t>		</a:t>
            </a:r>
            <a:r>
              <a:rPr lang="en-US" dirty="0"/>
              <a:t>	</a:t>
            </a:r>
            <a:r>
              <a:rPr lang="en-US" dirty="0" smtClean="0"/>
              <a:t> 		25</a:t>
            </a:r>
            <a:r>
              <a:rPr lang="en-US" dirty="0"/>
              <a:t>/49  = 0.510	</a:t>
            </a:r>
          </a:p>
          <a:p>
            <a:pPr marL="514350" indent="-514350" algn="ctr">
              <a:buFont typeface="+mj-lt"/>
              <a:buAutoNum type="arabicPeriod"/>
            </a:pPr>
            <a:r>
              <a:rPr lang="en-US" dirty="0"/>
              <a:t>Curtis Sanford	</a:t>
            </a:r>
            <a:r>
              <a:rPr lang="en-US" dirty="0" smtClean="0"/>
              <a:t>		</a:t>
            </a:r>
            <a:r>
              <a:rPr lang="en-US" dirty="0"/>
              <a:t>	</a:t>
            </a:r>
            <a:r>
              <a:rPr lang="en-US" dirty="0" smtClean="0"/>
              <a:t> 		18</a:t>
            </a:r>
            <a:r>
              <a:rPr lang="en-US" dirty="0"/>
              <a:t>/35  = 0.514	</a:t>
            </a:r>
          </a:p>
          <a:p>
            <a:pPr marL="514350" indent="-514350" algn="ctr">
              <a:buFont typeface="+mj-lt"/>
              <a:buAutoNum type="arabicPeriod"/>
            </a:pPr>
            <a:r>
              <a:rPr lang="en-US" dirty="0"/>
              <a:t>Sean Burke	</a:t>
            </a:r>
            <a:r>
              <a:rPr lang="en-US" dirty="0" smtClean="0"/>
              <a:t>				 		17</a:t>
            </a:r>
            <a:r>
              <a:rPr lang="en-US" dirty="0"/>
              <a:t>/33  = 0.515	</a:t>
            </a:r>
          </a:p>
          <a:p>
            <a:pPr marL="514350" indent="-514350" algn="ctr">
              <a:buFont typeface="+mj-lt"/>
              <a:buAutoNum type="arabicPeriod"/>
            </a:pPr>
            <a:r>
              <a:rPr lang="en-US" dirty="0" err="1"/>
              <a:t>Vesa</a:t>
            </a:r>
            <a:r>
              <a:rPr lang="en-US" dirty="0"/>
              <a:t> </a:t>
            </a:r>
            <a:r>
              <a:rPr lang="en-US" dirty="0" err="1"/>
              <a:t>Toskala</a:t>
            </a:r>
            <a:r>
              <a:rPr lang="en-US" dirty="0"/>
              <a:t>	</a:t>
            </a:r>
            <a:r>
              <a:rPr lang="en-US" dirty="0" smtClean="0"/>
              <a:t>		</a:t>
            </a:r>
            <a:r>
              <a:rPr lang="en-US" dirty="0"/>
              <a:t>	</a:t>
            </a:r>
            <a:r>
              <a:rPr lang="en-US" dirty="0" smtClean="0"/>
              <a:t> 		31</a:t>
            </a:r>
            <a:r>
              <a:rPr lang="en-US" dirty="0"/>
              <a:t>/59  = 0.525	</a:t>
            </a:r>
          </a:p>
          <a:p>
            <a:pPr marL="514350" indent="-514350" algn="ctr">
              <a:buFont typeface="+mj-lt"/>
              <a:buAutoNum type="arabicPeriod"/>
            </a:pPr>
            <a:r>
              <a:rPr lang="en-US" dirty="0"/>
              <a:t>Ray Emery	</a:t>
            </a:r>
            <a:r>
              <a:rPr lang="en-US" dirty="0" smtClean="0"/>
              <a:t>	</a:t>
            </a:r>
            <a:r>
              <a:rPr lang="en-US" dirty="0"/>
              <a:t>	</a:t>
            </a:r>
            <a:r>
              <a:rPr lang="en-US" dirty="0" smtClean="0"/>
              <a:t> 				22</a:t>
            </a:r>
            <a:r>
              <a:rPr lang="en-US" dirty="0"/>
              <a:t>/39  = 0.564	</a:t>
            </a:r>
          </a:p>
          <a:p>
            <a:pPr marL="514350" indent="-514350" algn="ctr">
              <a:buFont typeface="+mj-lt"/>
              <a:buAutoNum type="arabicPeriod"/>
            </a:pPr>
            <a:r>
              <a:rPr lang="en-US" dirty="0" err="1"/>
              <a:t>Evgeni</a:t>
            </a:r>
            <a:r>
              <a:rPr lang="en-US" dirty="0"/>
              <a:t> Nabokov	</a:t>
            </a:r>
            <a:r>
              <a:rPr lang="en-US" dirty="0" smtClean="0"/>
              <a:t>	</a:t>
            </a:r>
            <a:r>
              <a:rPr lang="en-US" dirty="0"/>
              <a:t>	</a:t>
            </a:r>
            <a:r>
              <a:rPr lang="en-US" dirty="0" smtClean="0"/>
              <a:t> 		51</a:t>
            </a:r>
            <a:r>
              <a:rPr lang="en-US" dirty="0"/>
              <a:t>/90  = 0.567	</a:t>
            </a:r>
          </a:p>
          <a:p>
            <a:pPr marL="514350" indent="-514350" algn="ctr">
              <a:buFont typeface="+mj-lt"/>
              <a:buAutoNum type="arabicPeriod"/>
            </a:pPr>
            <a:r>
              <a:rPr lang="en-US" dirty="0" err="1"/>
              <a:t>Niklas</a:t>
            </a:r>
            <a:r>
              <a:rPr lang="en-US" dirty="0"/>
              <a:t> </a:t>
            </a:r>
            <a:r>
              <a:rPr lang="en-US" dirty="0" err="1"/>
              <a:t>Backstrom</a:t>
            </a:r>
            <a:r>
              <a:rPr lang="en-US" dirty="0"/>
              <a:t>	</a:t>
            </a:r>
            <a:r>
              <a:rPr lang="en-US" dirty="0" smtClean="0"/>
              <a:t>		 		42</a:t>
            </a:r>
            <a:r>
              <a:rPr lang="en-US" dirty="0"/>
              <a:t>/74  = 0.568	</a:t>
            </a:r>
          </a:p>
          <a:p>
            <a:pPr marL="514350" indent="-514350" algn="ctr">
              <a:buFont typeface="+mj-lt"/>
              <a:buAutoNum type="arabicPeriod"/>
            </a:pPr>
            <a:r>
              <a:rPr lang="en-US" dirty="0"/>
              <a:t>Ty Conklin	</a:t>
            </a:r>
            <a:r>
              <a:rPr lang="en-US" dirty="0" smtClean="0"/>
              <a:t>						20</a:t>
            </a:r>
            <a:r>
              <a:rPr lang="en-US" dirty="0"/>
              <a:t>/35  = 0.571	</a:t>
            </a:r>
          </a:p>
          <a:p>
            <a:pPr marL="514350" indent="-514350" algn="ctr">
              <a:buFont typeface="+mj-lt"/>
              <a:buAutoNum type="arabicPeriod"/>
            </a:pPr>
            <a:r>
              <a:rPr lang="en-US" dirty="0"/>
              <a:t>Peter </a:t>
            </a:r>
            <a:r>
              <a:rPr lang="en-US" dirty="0" err="1"/>
              <a:t>Budaj</a:t>
            </a:r>
            <a:r>
              <a:rPr lang="en-US" dirty="0"/>
              <a:t>	</a:t>
            </a:r>
            <a:r>
              <a:rPr lang="en-US" dirty="0" smtClean="0"/>
              <a:t>	</a:t>
            </a:r>
            <a:r>
              <a:rPr lang="en-US" dirty="0"/>
              <a:t>	</a:t>
            </a:r>
            <a:r>
              <a:rPr lang="en-US" dirty="0" smtClean="0"/>
              <a:t> 				46/79</a:t>
            </a:r>
            <a:r>
              <a:rPr lang="en-US" dirty="0"/>
              <a:t>  = 0.582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Shootout Save Percentage</a:t>
            </a:r>
            <a:br>
              <a:rPr lang="en-US" dirty="0" smtClean="0"/>
            </a:br>
            <a:r>
              <a:rPr lang="en-US" sz="2000" dirty="0" smtClean="0"/>
              <a:t>Minimum 30 Attempts</a:t>
            </a:r>
            <a:br>
              <a:rPr lang="en-US" sz="2000" dirty="0" smtClean="0"/>
            </a:br>
            <a:r>
              <a:rPr lang="en-US" sz="2000" dirty="0" smtClean="0"/>
              <a:t>League Average: 0.668</a:t>
            </a:r>
            <a:endParaRPr lang="en-US" dirty="0"/>
          </a:p>
        </p:txBody>
      </p:sp>
      <p:pic>
        <p:nvPicPr>
          <p:cNvPr id="36866" name="Picture 2"/>
          <p:cNvPicPr>
            <a:picLocks noGrp="1" noChangeAspect="1" noChangeArrowheads="1"/>
          </p:cNvPicPr>
          <p:nvPr>
            <p:ph idx="1"/>
          </p:nvPr>
        </p:nvPicPr>
        <p:blipFill>
          <a:blip r:embed="rId2"/>
          <a:srcRect/>
          <a:stretch>
            <a:fillRect/>
          </a:stretch>
        </p:blipFill>
        <p:spPr bwMode="auto">
          <a:xfrm>
            <a:off x="1571604" y="1417638"/>
            <a:ext cx="6411515" cy="4274343"/>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405</Words>
  <Application>Microsoft Macintosh PowerPoint</Application>
  <PresentationFormat>On-screen Show (4:3)</PresentationFormat>
  <Paragraphs>197</Paragraphs>
  <Slides>15</Slides>
  <Notes>0</Notes>
  <HiddenSlides>0</HiddenSlides>
  <MMClips>0</MMClips>
  <ScaleCrop>false</ScaleCrop>
  <HeadingPairs>
    <vt:vector size="6" baseType="variant">
      <vt:variant>
        <vt:lpstr>Theme</vt:lpstr>
      </vt:variant>
      <vt:variant>
        <vt:i4>1</vt:i4>
      </vt:variant>
      <vt:variant>
        <vt:lpstr>Links</vt:lpstr>
      </vt:variant>
      <vt:variant>
        <vt:i4>1</vt:i4>
      </vt:variant>
      <vt:variant>
        <vt:lpstr>Slide Titles</vt:lpstr>
      </vt:variant>
      <vt:variant>
        <vt:i4>15</vt:i4>
      </vt:variant>
    </vt:vector>
  </HeadingPairs>
  <TitlesOfParts>
    <vt:vector size="17" baseType="lpstr">
      <vt:lpstr>Office Theme</vt:lpstr>
      <vt:lpstr>Document1!OLE_LINK1</vt:lpstr>
      <vt:lpstr>NHL Shootouts</vt:lpstr>
      <vt:lpstr>What is a Shootout?</vt:lpstr>
      <vt:lpstr>Average Shootout Statistics Through Friday, March 20, 2009</vt:lpstr>
      <vt:lpstr>Best Shooters:  Highest Shooting Percentage</vt:lpstr>
      <vt:lpstr>Worst Shooters: Lowest Shooting Percentage</vt:lpstr>
      <vt:lpstr>Shootout Goal Percentage Minimum 10 Attempts League Average: 33.91%</vt:lpstr>
      <vt:lpstr>Best Goalies: Highest Save Percentage</vt:lpstr>
      <vt:lpstr>Worst Goalies: Lowest Save Percentage</vt:lpstr>
      <vt:lpstr>Shootout Save Percentage Minimum 30 Attempts League Average: 0.668</vt:lpstr>
      <vt:lpstr>Longest Scoring Streak</vt:lpstr>
      <vt:lpstr>Longest Scoreless Streak</vt:lpstr>
      <vt:lpstr>Unlikely Streaks?</vt:lpstr>
      <vt:lpstr>“All-Star” Shootout Analysis</vt:lpstr>
      <vt:lpstr>Class Activity</vt:lpstr>
      <vt:lpstr>References</vt:lpstr>
    </vt:vector>
  </TitlesOfParts>
  <Company>Kenyon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NHL Shootouts</dc:title>
  <dc:creator>Devin Ensing</dc:creator>
  <cp:lastModifiedBy>asimesj</cp:lastModifiedBy>
  <cp:revision>28</cp:revision>
  <dcterms:created xsi:type="dcterms:W3CDTF">2009-03-21T03:07:07Z</dcterms:created>
  <dcterms:modified xsi:type="dcterms:W3CDTF">2009-03-22T21:41:42Z</dcterms:modified>
</cp:coreProperties>
</file>