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8" r:id="rId8"/>
    <p:sldId id="267" r:id="rId9"/>
    <p:sldId id="264" r:id="rId10"/>
    <p:sldId id="266" r:id="rId11"/>
    <p:sldId id="265" r:id="rId12"/>
    <p:sldId id="269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E589-2EC7-4D65-B410-04C3D3CF5ED6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74A-D271-409E-B097-1BF7D83FE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E589-2EC7-4D65-B410-04C3D3CF5ED6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74A-D271-409E-B097-1BF7D83FE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E589-2EC7-4D65-B410-04C3D3CF5ED6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74A-D271-409E-B097-1BF7D83FE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E589-2EC7-4D65-B410-04C3D3CF5ED6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74A-D271-409E-B097-1BF7D83FE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E589-2EC7-4D65-B410-04C3D3CF5ED6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74A-D271-409E-B097-1BF7D83FE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E589-2EC7-4D65-B410-04C3D3CF5ED6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74A-D271-409E-B097-1BF7D83FE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E589-2EC7-4D65-B410-04C3D3CF5ED6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74A-D271-409E-B097-1BF7D83FE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E589-2EC7-4D65-B410-04C3D3CF5ED6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E7874A-D271-409E-B097-1BF7D83FEF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E589-2EC7-4D65-B410-04C3D3CF5ED6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74A-D271-409E-B097-1BF7D83FE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E589-2EC7-4D65-B410-04C3D3CF5ED6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AE7874A-D271-409E-B097-1BF7D83FE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68EE589-2EC7-4D65-B410-04C3D3CF5ED6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74A-D271-409E-B097-1BF7D83FE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68EE589-2EC7-4D65-B410-04C3D3CF5ED6}" type="datetimeFigureOut">
              <a:rPr lang="en-US" smtClean="0"/>
              <a:pPr/>
              <a:t>2/1/2009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AE7874A-D271-409E-B097-1BF7D83FE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Coors Field</a:t>
            </a:r>
            <a:endParaRPr lang="en-US" sz="6600" dirty="0"/>
          </a:p>
        </p:txBody>
      </p:sp>
      <p:pic>
        <p:nvPicPr>
          <p:cNvPr id="1026" name="Picture 2" descr="P:\temp\Coors Field\coors_field_entrance-7133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95401"/>
            <a:ext cx="6553200" cy="4495800"/>
          </a:xfrm>
          <a:prstGeom prst="rect">
            <a:avLst/>
          </a:prstGeom>
          <a:noFill/>
        </p:spPr>
      </p:pic>
      <p:pic>
        <p:nvPicPr>
          <p:cNvPr id="1027" name="Picture 3" descr="P:\temp\Coors Field\zcab062923d63061e88257464007a7d7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859113" cy="3057526"/>
          </a:xfrm>
          <a:prstGeom prst="rect">
            <a:avLst/>
          </a:prstGeom>
          <a:noFill/>
        </p:spPr>
      </p:pic>
      <p:pic>
        <p:nvPicPr>
          <p:cNvPr id="6" name="Picture 3" descr="P:\temp\Coors Field\zcab062923d63061e88257464007a7d7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228600"/>
            <a:ext cx="859113" cy="3057526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0" y="6019800"/>
            <a:ext cx="7772400" cy="83820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Presented by: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Nate </a:t>
            </a:r>
            <a:r>
              <a:rPr lang="en-US" sz="2000" b="1" cap="all" dirty="0" err="1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Fedor</a:t>
            </a:r>
            <a:r>
              <a:rPr lang="en-US" sz="2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, Dan </a:t>
            </a:r>
            <a:r>
              <a:rPr lang="en-US" sz="2000" b="1" cap="all" dirty="0" err="1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Gajewski</a:t>
            </a:r>
            <a:r>
              <a:rPr lang="en-US" sz="2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, Joseph S. </a:t>
            </a:r>
            <a:r>
              <a:rPr lang="en-US" sz="2000" b="1" cap="all" dirty="0" err="1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Hultzen</a:t>
            </a:r>
            <a:r>
              <a:rPr lang="en-US" sz="2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 III</a:t>
            </a:r>
            <a:endParaRPr kumimoji="0" lang="en-US" sz="20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57200"/>
            <a:ext cx="8915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57200"/>
            <a:ext cx="88011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Homeruns did decrease after the introduction of the humidor</a:t>
            </a:r>
          </a:p>
          <a:p>
            <a:r>
              <a:rPr lang="en-US" sz="3200" dirty="0" smtClean="0"/>
              <a:t>Tests of statistical significance should be conducted</a:t>
            </a:r>
          </a:p>
          <a:p>
            <a:r>
              <a:rPr lang="en-US" sz="3200" dirty="0" smtClean="0"/>
              <a:t>We did not control for many factors (ability, steroids, etc.)</a:t>
            </a:r>
          </a:p>
          <a:p>
            <a:r>
              <a:rPr lang="en-US" sz="3200" dirty="0" smtClean="0"/>
              <a:t>Multiple regression model</a:t>
            </a:r>
          </a:p>
          <a:p>
            <a:pPr algn="ctr">
              <a:buNone/>
            </a:pPr>
            <a:r>
              <a:rPr lang="en-US" sz="3200" i="1" dirty="0" err="1" smtClean="0"/>
              <a:t>HR</a:t>
            </a:r>
            <a:r>
              <a:rPr lang="en-US" sz="3200" i="1" baseline="-25000" dirty="0" err="1" smtClean="0"/>
              <a:t>i</a:t>
            </a:r>
            <a:r>
              <a:rPr lang="en-US" sz="3200" i="1" dirty="0" smtClean="0"/>
              <a:t> = β</a:t>
            </a:r>
            <a:r>
              <a:rPr lang="en-US" sz="3200" i="1" baseline="-25000" dirty="0" smtClean="0"/>
              <a:t>0</a:t>
            </a:r>
            <a:r>
              <a:rPr lang="en-US" sz="3200" i="1" dirty="0" smtClean="0"/>
              <a:t> + β</a:t>
            </a:r>
            <a:r>
              <a:rPr lang="en-US" sz="3200" i="1" baseline="-25000" dirty="0" smtClean="0"/>
              <a:t>1</a:t>
            </a:r>
            <a:r>
              <a:rPr lang="en-US" sz="3200" i="1" dirty="0" smtClean="0"/>
              <a:t>Humidor</a:t>
            </a:r>
            <a:r>
              <a:rPr lang="en-US" sz="3200" i="1" baseline="-25000" dirty="0" smtClean="0"/>
              <a:t>i</a:t>
            </a:r>
            <a:r>
              <a:rPr lang="en-US" sz="3200" i="1" dirty="0" smtClean="0"/>
              <a:t> + β</a:t>
            </a:r>
            <a:r>
              <a:rPr lang="en-US" sz="3200" i="1" baseline="-25000" dirty="0" smtClean="0"/>
              <a:t>2</a:t>
            </a:r>
            <a:r>
              <a:rPr lang="en-US" sz="3200" i="1" dirty="0" smtClean="0"/>
              <a:t>X</a:t>
            </a:r>
            <a:r>
              <a:rPr lang="en-US" sz="3200" i="1" baseline="-25000" dirty="0" smtClean="0"/>
              <a:t>i</a:t>
            </a:r>
            <a:r>
              <a:rPr lang="en-US" sz="3200" i="1" dirty="0" smtClean="0"/>
              <a:t> +…+ </a:t>
            </a:r>
            <a:r>
              <a:rPr lang="en-US" sz="3200" i="1" dirty="0" err="1" smtClean="0"/>
              <a:t>β</a:t>
            </a:r>
            <a:r>
              <a:rPr lang="en-US" sz="3200" i="1" baseline="-25000" dirty="0" err="1" smtClean="0"/>
              <a:t>n</a:t>
            </a:r>
            <a:r>
              <a:rPr lang="en-US" sz="3200" i="1" dirty="0" err="1" smtClean="0"/>
              <a:t>X</a:t>
            </a:r>
            <a:r>
              <a:rPr lang="en-US" sz="3200" i="1" baseline="-25000" dirty="0" err="1" smtClean="0"/>
              <a:t>i</a:t>
            </a:r>
            <a:r>
              <a:rPr lang="en-US" sz="3200" i="1" dirty="0" smtClean="0"/>
              <a:t> + µ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http://www.iht.com/articles/2006/08/17/sports/ROCKIES.php</a:t>
            </a:r>
          </a:p>
          <a:p>
            <a:r>
              <a:rPr lang="en-US" dirty="0" smtClean="0"/>
              <a:t>http://www.usatoday.com/sports/baseball/2007-10-26-3457255919_x.htm</a:t>
            </a:r>
          </a:p>
          <a:p>
            <a:r>
              <a:rPr lang="en-US" dirty="0" smtClean="0"/>
              <a:t>http://www.sciencedaily.com/videos/2006/1201-home_runs_amp_holeinone.htm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http://www.citebase.org/fulltext?format=application%2Fpdf&amp;identifier=oai%3AarXiv.org%3A0712.0380</a:t>
            </a:r>
          </a:p>
          <a:p>
            <a:r>
              <a:rPr lang="en-US" dirty="0" smtClean="0"/>
              <a:t>http://</a:t>
            </a:r>
            <a:r>
              <a:rPr lang="en-US" dirty="0" smtClean="0"/>
              <a:t>www.coloradoconfidential.com/showDiary.do?diaryId=3294</a:t>
            </a:r>
          </a:p>
          <a:p>
            <a:r>
              <a:rPr lang="en-US" dirty="0" smtClean="0"/>
              <a:t>http://www.baseball-reference.com/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“Coors Canaveral” the </a:t>
            </a:r>
            <a:br>
              <a:rPr lang="en-US" dirty="0" smtClean="0"/>
            </a:br>
            <a:r>
              <a:rPr lang="en-US" dirty="0" smtClean="0"/>
              <a:t>Hitter friendly park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" y="1676400"/>
            <a:ext cx="7924800" cy="4525963"/>
          </a:xfrm>
        </p:spPr>
        <p:txBody>
          <a:bodyPr/>
          <a:lstStyle/>
          <a:p>
            <a:r>
              <a:rPr lang="en-US" dirty="0" smtClean="0"/>
              <a:t>Reference to Cape Canaveral, place where NASA launches spacecraft</a:t>
            </a:r>
          </a:p>
          <a:p>
            <a:r>
              <a:rPr lang="en-US" dirty="0" smtClean="0"/>
              <a:t>The stadium is 5,200 ft, or 1,580 m, above sea level meaning the air is thinner meaning there are less molecules for the ball to travel through.</a:t>
            </a: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007600"/>
            <a:ext cx="3886200" cy="279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20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Relative humidity is around 30% at the stadium’s altitude</a:t>
            </a:r>
          </a:p>
          <a:p>
            <a:r>
              <a:rPr lang="en-US" dirty="0" smtClean="0"/>
              <a:t>Rawlings manufacturer stores balls at 50% RH</a:t>
            </a:r>
          </a:p>
          <a:p>
            <a:r>
              <a:rPr lang="en-US" dirty="0" smtClean="0"/>
              <a:t>Denver's dry air tended to dry out baseballs, which made them harder, lighter, and smaller causing them to travel farther when hit</a:t>
            </a:r>
          </a:p>
          <a:p>
            <a:r>
              <a:rPr lang="en-US" dirty="0" smtClean="0"/>
              <a:t>A 400 foot home run might be expected to go 420/430 feet at the altitude of Denver’s stadium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“Pitcher's Purgatory”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8001000" cy="4525963"/>
          </a:xfrm>
        </p:spPr>
        <p:txBody>
          <a:bodyPr/>
          <a:lstStyle/>
          <a:p>
            <a:r>
              <a:rPr lang="en-US" dirty="0" smtClean="0"/>
              <a:t>Thin air is also blamed for less break on curveballs and sliders when thrown</a:t>
            </a:r>
          </a:p>
          <a:p>
            <a:r>
              <a:rPr lang="en-US" dirty="0" smtClean="0"/>
              <a:t>Also a dry ball is harder to grip causing less spin to be given to certain pitches</a:t>
            </a:r>
          </a:p>
          <a:p>
            <a:r>
              <a:rPr lang="en-US" dirty="0" smtClean="0"/>
              <a:t>“Its like throwing a cue ball”</a:t>
            </a:r>
          </a:p>
          <a:p>
            <a:r>
              <a:rPr lang="en-US" dirty="0" smtClean="0"/>
              <a:t>Fewer effective pitches for pitchers to use leads to fewer strikeouts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942656"/>
            <a:ext cx="2057400" cy="291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Stadium designers knew beforehand that Coors Field would give up a disproportionate number of home runs because of its high elevation and dry air</a:t>
            </a:r>
          </a:p>
          <a:p>
            <a:r>
              <a:rPr lang="en-US" dirty="0" smtClean="0"/>
              <a:t>As a result they placed the outfield fences unusually far away from home plate; thus creating one of the largest outfields in baseball today</a:t>
            </a:r>
          </a:p>
          <a:p>
            <a:r>
              <a:rPr lang="en-US" dirty="0" smtClean="0"/>
              <a:t>Having a large outfield allows for more doubles and triples because there is more space for the outfielders to cover</a:t>
            </a:r>
          </a:p>
          <a:p>
            <a:endParaRPr lang="en-US" dirty="0"/>
          </a:p>
        </p:txBody>
      </p:sp>
      <p:pic>
        <p:nvPicPr>
          <p:cNvPr id="4098" name="Picture 2" descr="P:\temp\Coors Field\Coors Field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800601"/>
            <a:ext cx="3110211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Humidor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Introduced in 2002</a:t>
            </a:r>
          </a:p>
          <a:p>
            <a:r>
              <a:rPr lang="en-US" dirty="0" smtClean="0"/>
              <a:t>Holds 400 dozen balls</a:t>
            </a:r>
          </a:p>
          <a:p>
            <a:r>
              <a:rPr lang="en-US" dirty="0" smtClean="0"/>
              <a:t>Maintained at 70℉ with 50% RH</a:t>
            </a:r>
          </a:p>
          <a:p>
            <a:r>
              <a:rPr lang="en-US" dirty="0" smtClean="0"/>
              <a:t>Kept right next to the keg refrigerators full of refreshing Coors adult beverages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94334" y="1143000"/>
            <a:ext cx="414103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720840"/>
            <a:ext cx="8991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Descriptive Statistics: Total </a:t>
            </a:r>
            <a:r>
              <a:rPr lang="en-US" sz="2000" b="1" dirty="0" smtClean="0">
                <a:latin typeface="Calibri" pitchFamily="34" charset="0"/>
              </a:rPr>
              <a:t>HR hit at </a:t>
            </a:r>
            <a:r>
              <a:rPr lang="en-US" sz="2000" b="1" dirty="0" smtClean="0">
                <a:latin typeface="Calibri" pitchFamily="34" charset="0"/>
              </a:rPr>
              <a:t>Coors </a:t>
            </a:r>
            <a:r>
              <a:rPr lang="en-US" sz="2000" b="1" dirty="0" smtClean="0">
                <a:latin typeface="Calibri" pitchFamily="34" charset="0"/>
              </a:rPr>
              <a:t>Field by visiting team </a:t>
            </a:r>
            <a:endParaRPr lang="en-US" sz="2000" b="1" dirty="0">
              <a:latin typeface="Calibri" pitchFamily="34" charset="0"/>
            </a:endParaRPr>
          </a:p>
          <a:p>
            <a:endParaRPr lang="en-US" sz="2000" b="1" dirty="0">
              <a:latin typeface="Calibri" pitchFamily="34" charset="0"/>
            </a:endParaRPr>
          </a:p>
          <a:p>
            <a:r>
              <a:rPr lang="en-US" sz="2000" b="1" dirty="0">
                <a:latin typeface="Calibri" pitchFamily="34" charset="0"/>
              </a:rPr>
              <a:t>Variable  Period    Mean  SE Mean  </a:t>
            </a:r>
            <a:r>
              <a:rPr lang="en-US" sz="2000" b="1" dirty="0" err="1">
                <a:latin typeface="Calibri" pitchFamily="34" charset="0"/>
              </a:rPr>
              <a:t>StDev</a:t>
            </a:r>
            <a:r>
              <a:rPr lang="en-US" sz="2000" b="1" dirty="0">
                <a:latin typeface="Calibri" pitchFamily="34" charset="0"/>
              </a:rPr>
              <a:t>  Minimum      Q1  </a:t>
            </a:r>
            <a:r>
              <a:rPr lang="en-US" sz="2000" b="1" dirty="0" smtClean="0">
                <a:latin typeface="Calibri" pitchFamily="34" charset="0"/>
              </a:rPr>
              <a:t>  Median      </a:t>
            </a:r>
            <a:r>
              <a:rPr lang="en-US" sz="2000" b="1" dirty="0">
                <a:latin typeface="Calibri" pitchFamily="34" charset="0"/>
              </a:rPr>
              <a:t>Q3</a:t>
            </a:r>
          </a:p>
          <a:p>
            <a:r>
              <a:rPr lang="en-US" sz="2000" dirty="0">
                <a:latin typeface="Calibri" pitchFamily="34" charset="0"/>
              </a:rPr>
              <a:t>Total HR  </a:t>
            </a:r>
            <a:r>
              <a:rPr lang="en-US" sz="2000" dirty="0" smtClean="0">
                <a:latin typeface="Calibri" pitchFamily="34" charset="0"/>
              </a:rPr>
              <a:t> AH          </a:t>
            </a:r>
            <a:r>
              <a:rPr lang="en-US" sz="2000" dirty="0" smtClean="0">
                <a:latin typeface="Calibri" pitchFamily="34" charset="0"/>
              </a:rPr>
              <a:t>110.14     </a:t>
            </a:r>
            <a:r>
              <a:rPr lang="en-US" sz="2000" dirty="0" smtClean="0">
                <a:latin typeface="Calibri" pitchFamily="34" charset="0"/>
              </a:rPr>
              <a:t>3.64     </a:t>
            </a:r>
            <a:r>
              <a:rPr lang="en-US" sz="2000" dirty="0" smtClean="0">
                <a:latin typeface="Calibri" pitchFamily="34" charset="0"/>
              </a:rPr>
              <a:t>9.63     100.00      104.00  </a:t>
            </a:r>
            <a:r>
              <a:rPr lang="en-US" sz="2000" dirty="0">
                <a:latin typeface="Calibri" pitchFamily="34" charset="0"/>
              </a:rPr>
              <a:t>109.00  </a:t>
            </a:r>
            <a:r>
              <a:rPr lang="en-US" sz="2000" dirty="0" smtClean="0">
                <a:latin typeface="Calibri" pitchFamily="34" charset="0"/>
              </a:rPr>
              <a:t>   112.00</a:t>
            </a:r>
            <a:endParaRPr lang="en-US" sz="2000" dirty="0">
              <a:latin typeface="Calibri" pitchFamily="34" charset="0"/>
            </a:endParaRPr>
          </a:p>
          <a:p>
            <a:r>
              <a:rPr lang="de-DE" sz="2000" dirty="0">
                <a:latin typeface="Calibri" pitchFamily="34" charset="0"/>
              </a:rPr>
              <a:t>          </a:t>
            </a:r>
            <a:r>
              <a:rPr lang="de-DE" sz="2000" dirty="0" smtClean="0">
                <a:latin typeface="Calibri" pitchFamily="34" charset="0"/>
              </a:rPr>
              <a:t>      </a:t>
            </a:r>
            <a:r>
              <a:rPr lang="de-DE" sz="2000" dirty="0" smtClean="0">
                <a:latin typeface="Calibri" pitchFamily="34" charset="0"/>
              </a:rPr>
              <a:t>  BH          </a:t>
            </a:r>
            <a:r>
              <a:rPr lang="de-DE" sz="2000" dirty="0" smtClean="0">
                <a:latin typeface="Calibri" pitchFamily="34" charset="0"/>
              </a:rPr>
              <a:t>130.13     2.68     </a:t>
            </a:r>
            <a:r>
              <a:rPr lang="de-DE" sz="2000" dirty="0">
                <a:latin typeface="Calibri" pitchFamily="34" charset="0"/>
              </a:rPr>
              <a:t>7.57  </a:t>
            </a:r>
            <a:r>
              <a:rPr lang="de-DE" sz="2000" dirty="0" smtClean="0">
                <a:latin typeface="Calibri" pitchFamily="34" charset="0"/>
              </a:rPr>
              <a:t>   </a:t>
            </a:r>
            <a:r>
              <a:rPr lang="de-DE" sz="2000" dirty="0">
                <a:latin typeface="Calibri" pitchFamily="34" charset="0"/>
              </a:rPr>
              <a:t>121.00  </a:t>
            </a:r>
            <a:r>
              <a:rPr lang="de-DE" sz="2000" dirty="0" smtClean="0">
                <a:latin typeface="Calibri" pitchFamily="34" charset="0"/>
              </a:rPr>
              <a:t>    122.75  </a:t>
            </a:r>
            <a:r>
              <a:rPr lang="de-DE" sz="2000" dirty="0">
                <a:latin typeface="Calibri" pitchFamily="34" charset="0"/>
              </a:rPr>
              <a:t>129.50  </a:t>
            </a:r>
            <a:r>
              <a:rPr lang="de-DE" sz="2000" dirty="0" smtClean="0">
                <a:latin typeface="Calibri" pitchFamily="34" charset="0"/>
              </a:rPr>
              <a:t>   136.50</a:t>
            </a:r>
            <a:endParaRPr lang="de-DE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sz="2000" b="1" dirty="0">
                <a:latin typeface="Calibri" pitchFamily="34" charset="0"/>
              </a:rPr>
              <a:t>Variable  Period  Maximum</a:t>
            </a:r>
          </a:p>
          <a:p>
            <a:r>
              <a:rPr lang="en-US" sz="2000" dirty="0">
                <a:latin typeface="Calibri" pitchFamily="34" charset="0"/>
              </a:rPr>
              <a:t>Total HR  </a:t>
            </a:r>
            <a:r>
              <a:rPr lang="en-US" sz="2000" dirty="0" smtClean="0">
                <a:latin typeface="Calibri" pitchFamily="34" charset="0"/>
              </a:rPr>
              <a:t> AH         </a:t>
            </a:r>
            <a:r>
              <a:rPr lang="en-US" sz="2000" dirty="0" smtClean="0">
                <a:latin typeface="Calibri" pitchFamily="34" charset="0"/>
              </a:rPr>
              <a:t>130.00</a:t>
            </a:r>
            <a:endParaRPr lang="en-US" sz="200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          </a:t>
            </a:r>
            <a:r>
              <a:rPr lang="en-US" sz="2000" dirty="0" smtClean="0">
                <a:latin typeface="Calibri" pitchFamily="34" charset="0"/>
              </a:rPr>
              <a:t>      </a:t>
            </a:r>
            <a:r>
              <a:rPr lang="en-US" sz="2000" dirty="0" smtClean="0">
                <a:latin typeface="Calibri" pitchFamily="34" charset="0"/>
              </a:rPr>
              <a:t>  </a:t>
            </a:r>
            <a:r>
              <a:rPr lang="en-US" sz="2000" dirty="0" smtClean="0">
                <a:latin typeface="Calibri" pitchFamily="34" charset="0"/>
              </a:rPr>
              <a:t>BH         </a:t>
            </a:r>
            <a:r>
              <a:rPr lang="en-US" sz="2000" dirty="0">
                <a:latin typeface="Calibri" pitchFamily="34" charset="0"/>
              </a:rPr>
              <a:t>142.00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0668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 : 1993 through 2008 seasons, excluding 1994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57200"/>
            <a:ext cx="8915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402</Words>
  <Application>Microsoft Office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Technic</vt:lpstr>
      <vt:lpstr>Coors Field</vt:lpstr>
      <vt:lpstr>“Coors Canaveral” the  Hitter friendly park</vt:lpstr>
      <vt:lpstr>Humidity</vt:lpstr>
      <vt:lpstr>“Pitcher's Purgatory”</vt:lpstr>
      <vt:lpstr>Field Design</vt:lpstr>
      <vt:lpstr>Humidor</vt:lpstr>
      <vt:lpstr>Slide 7</vt:lpstr>
      <vt:lpstr>Slide 8</vt:lpstr>
      <vt:lpstr>Slide 9</vt:lpstr>
      <vt:lpstr>Slide 10</vt:lpstr>
      <vt:lpstr>Slide 11</vt:lpstr>
      <vt:lpstr>Conclusion</vt:lpstr>
      <vt:lpstr>References</vt:lpstr>
    </vt:vector>
  </TitlesOfParts>
  <Company>Kenyon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Coors Field</dc:title>
  <dc:creator>gajewskid</dc:creator>
  <cp:lastModifiedBy>fedorn</cp:lastModifiedBy>
  <cp:revision>26</cp:revision>
  <dcterms:created xsi:type="dcterms:W3CDTF">2009-01-31T21:50:41Z</dcterms:created>
  <dcterms:modified xsi:type="dcterms:W3CDTF">2009-02-01T20:10:33Z</dcterms:modified>
</cp:coreProperties>
</file>