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5" r:id="rId3"/>
    <p:sldId id="266" r:id="rId4"/>
    <p:sldId id="275" r:id="rId5"/>
    <p:sldId id="259" r:id="rId6"/>
    <p:sldId id="261" r:id="rId7"/>
    <p:sldId id="262" r:id="rId8"/>
    <p:sldId id="263" r:id="rId9"/>
    <p:sldId id="264" r:id="rId10"/>
    <p:sldId id="267" r:id="rId11"/>
    <p:sldId id="257" r:id="rId12"/>
    <p:sldId id="258" r:id="rId13"/>
    <p:sldId id="268" r:id="rId14"/>
    <p:sldId id="269" r:id="rId15"/>
    <p:sldId id="270" r:id="rId16"/>
    <p:sldId id="271" r:id="rId17"/>
    <p:sldId id="272" r:id="rId18"/>
    <p:sldId id="273" r:id="rId19"/>
    <p:sldId id="274" r:id="rId20"/>
    <p:sldId id="26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0BB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09" autoAdjust="0"/>
  </p:normalViewPr>
  <p:slideViewPr>
    <p:cSldViewPr>
      <p:cViewPr varScale="1">
        <p:scale>
          <a:sx n="70" d="100"/>
          <a:sy n="70" d="100"/>
        </p:scale>
        <p:origin x="-522" y="-108"/>
      </p:cViewPr>
      <p:guideLst>
        <p:guide orient="horz" pos="2160"/>
        <p:guide pos="2880"/>
      </p:guideLst>
    </p:cSldViewPr>
  </p:slideViewPr>
  <p:outlineViewPr>
    <p:cViewPr>
      <p:scale>
        <a:sx n="33" d="100"/>
        <a:sy n="33" d="100"/>
      </p:scale>
      <p:origin x="48" y="625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08CFF2-336C-43A7-BA26-C89B0BEA1CDD}" type="datetimeFigureOut">
              <a:rPr lang="en-US" smtClean="0"/>
              <a:pPr/>
              <a:t>3/27/2009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1F3BA9-F90F-4BEB-AB7C-8F56C49A512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07F49-C11A-4F27-B117-BD20A6CDECFD}" type="datetimeFigureOut">
              <a:rPr lang="en-US" smtClean="0"/>
              <a:pPr/>
              <a:t>3/27/2009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78B37-95F0-4B71-BFE1-2E3649EB612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07F49-C11A-4F27-B117-BD20A6CDECFD}" type="datetimeFigureOut">
              <a:rPr lang="en-US" smtClean="0"/>
              <a:pPr/>
              <a:t>3/27/2009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78B37-95F0-4B71-BFE1-2E3649EB61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07F49-C11A-4F27-B117-BD20A6CDECFD}" type="datetimeFigureOut">
              <a:rPr lang="en-US" smtClean="0"/>
              <a:pPr/>
              <a:t>3/27/2009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78B37-95F0-4B71-BFE1-2E3649EB61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07F49-C11A-4F27-B117-BD20A6CDECFD}" type="datetimeFigureOut">
              <a:rPr lang="en-US" smtClean="0"/>
              <a:pPr/>
              <a:t>3/27/2009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78B37-95F0-4B71-BFE1-2E3649EB61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07F49-C11A-4F27-B117-BD20A6CDECFD}" type="datetimeFigureOut">
              <a:rPr lang="en-US" smtClean="0"/>
              <a:pPr/>
              <a:t>3/27/2009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78B37-95F0-4B71-BFE1-2E3649EB61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07F49-C11A-4F27-B117-BD20A6CDECFD}" type="datetimeFigureOut">
              <a:rPr lang="en-US" smtClean="0"/>
              <a:pPr/>
              <a:t>3/27/2009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78B37-95F0-4B71-BFE1-2E3649EB61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07F49-C11A-4F27-B117-BD20A6CDECFD}" type="datetimeFigureOut">
              <a:rPr lang="en-US" smtClean="0"/>
              <a:pPr/>
              <a:t>3/27/2009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78B37-95F0-4B71-BFE1-2E3649EB61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07F49-C11A-4F27-B117-BD20A6CDECFD}" type="datetimeFigureOut">
              <a:rPr lang="en-US" smtClean="0"/>
              <a:pPr/>
              <a:t>3/27/2009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78B37-95F0-4B71-BFE1-2E3649EB61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07F49-C11A-4F27-B117-BD20A6CDECFD}" type="datetimeFigureOut">
              <a:rPr lang="en-US" smtClean="0"/>
              <a:pPr/>
              <a:t>3/27/2009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A78B37-95F0-4B71-BFE1-2E3649EB61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07F49-C11A-4F27-B117-BD20A6CDECFD}" type="datetimeFigureOut">
              <a:rPr lang="en-US" smtClean="0"/>
              <a:pPr/>
              <a:t>3/27/2009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78B37-95F0-4B71-BFE1-2E3649EB61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07F49-C11A-4F27-B117-BD20A6CDECFD}" type="datetimeFigureOut">
              <a:rPr lang="en-US" smtClean="0"/>
              <a:pPr/>
              <a:t>3/27/2009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78B37-95F0-4B71-BFE1-2E3649EB61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07F49-C11A-4F27-B117-BD20A6CDECFD}" type="datetimeFigureOut">
              <a:rPr lang="en-US" smtClean="0"/>
              <a:pPr/>
              <a:t>3/27/2009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78B37-95F0-4B71-BFE1-2E3649EB61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www.scout.com/" TargetMode="External"/><Relationship Id="rId7" Type="http://schemas.openxmlformats.org/officeDocument/2006/relationships/image" Target="../media/image30.png"/><Relationship Id="rId2" Type="http://schemas.openxmlformats.org/officeDocument/2006/relationships/hyperlink" Target="http://www.elevenwarriors.com/2007/12/ali-baba-and-the-40-time-thieves.html" TargetMode="External"/><Relationship Id="rId1" Type="http://schemas.openxmlformats.org/officeDocument/2006/relationships/slideLayout" Target="../slideLayouts/slideLayout2.xml"/><Relationship Id="rId6" Type="http://schemas.openxmlformats.org/officeDocument/2006/relationships/hyperlink" Target="http://www.crimsonandcreammachine.com/2009/3/12/794513/the-sec-speed-myth-debunke" TargetMode="External"/><Relationship Id="rId11" Type="http://schemas.openxmlformats.org/officeDocument/2006/relationships/image" Target="../media/image34.png"/><Relationship Id="rId5" Type="http://schemas.openxmlformats.org/officeDocument/2006/relationships/hyperlink" Target="http://www.sportingnews.com/yourturn/viewtopic.php?t=426992" TargetMode="External"/><Relationship Id="rId10" Type="http://schemas.openxmlformats.org/officeDocument/2006/relationships/image" Target="../media/image33.png"/><Relationship Id="rId4" Type="http://schemas.openxmlformats.org/officeDocument/2006/relationships/hyperlink" Target="http://www.rivals.com/" TargetMode="External"/><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6260" y="3547978"/>
            <a:ext cx="7772400" cy="1470025"/>
          </a:xfrm>
        </p:spPr>
        <p:txBody>
          <a:bodyPr/>
          <a:lstStyle/>
          <a:p>
            <a:r>
              <a:rPr lang="en-US" b="1" dirty="0" smtClean="0"/>
              <a:t>Big Ten Football</a:t>
            </a:r>
            <a:r>
              <a:rPr lang="en-US" dirty="0" smtClean="0"/>
              <a:t>: </a:t>
            </a:r>
            <a:r>
              <a:rPr lang="en-US" i="1" dirty="0" smtClean="0"/>
              <a:t>Lack of BCS success due to speed?</a:t>
            </a:r>
            <a:endParaRPr lang="en-US" i="1" dirty="0"/>
          </a:p>
        </p:txBody>
      </p:sp>
      <p:sp>
        <p:nvSpPr>
          <p:cNvPr id="3" name="Subtitle 2"/>
          <p:cNvSpPr>
            <a:spLocks noGrp="1"/>
          </p:cNvSpPr>
          <p:nvPr>
            <p:ph type="subTitle" idx="1"/>
          </p:nvPr>
        </p:nvSpPr>
        <p:spPr>
          <a:xfrm>
            <a:off x="1371600" y="5105400"/>
            <a:ext cx="6400800" cy="762000"/>
          </a:xfrm>
        </p:spPr>
        <p:txBody>
          <a:bodyPr/>
          <a:lstStyle/>
          <a:p>
            <a:r>
              <a:rPr lang="en-US" dirty="0" smtClean="0">
                <a:solidFill>
                  <a:schemeClr val="tx1"/>
                </a:solidFill>
              </a:rPr>
              <a:t>Luke Ivey and Riley McCracken</a:t>
            </a:r>
            <a:endParaRPr lang="en-US"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3048000" y="533400"/>
            <a:ext cx="2971800" cy="2971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838200" y="381000"/>
            <a:ext cx="1428750" cy="13811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410325" y="1905000"/>
            <a:ext cx="2200275" cy="146685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6705600" y="685800"/>
            <a:ext cx="1659636" cy="942975"/>
          </a:xfrm>
          <a:prstGeom prst="rect">
            <a:avLst/>
          </a:prstGeom>
          <a:noFill/>
          <a:ln w="9525">
            <a:noFill/>
            <a:miter lim="800000"/>
            <a:headEnd/>
            <a:tailEnd/>
          </a:ln>
          <a:effectLst/>
        </p:spPr>
      </p:pic>
      <p:pic>
        <p:nvPicPr>
          <p:cNvPr id="1033" name="Picture 9"/>
          <p:cNvPicPr>
            <a:picLocks noChangeAspect="1" noChangeArrowheads="1"/>
          </p:cNvPicPr>
          <p:nvPr/>
        </p:nvPicPr>
        <p:blipFill>
          <a:blip r:embed="rId6"/>
          <a:srcRect/>
          <a:stretch>
            <a:fillRect/>
          </a:stretch>
        </p:blipFill>
        <p:spPr bwMode="auto">
          <a:xfrm>
            <a:off x="829415" y="2209800"/>
            <a:ext cx="1608985" cy="1209675"/>
          </a:xfrm>
          <a:prstGeom prst="rect">
            <a:avLst/>
          </a:prstGeom>
          <a:noFill/>
          <a:ln w="9525">
            <a:noFill/>
            <a:miter lim="800000"/>
            <a:headEnd/>
            <a:tailEnd/>
          </a:ln>
          <a:effectLst/>
        </p:spPr>
      </p:pic>
      <p:pic>
        <p:nvPicPr>
          <p:cNvPr id="12" name="Picture 2"/>
          <p:cNvPicPr>
            <a:picLocks noChangeAspect="1" noChangeArrowheads="1"/>
          </p:cNvPicPr>
          <p:nvPr/>
        </p:nvPicPr>
        <p:blipFill>
          <a:blip r:embed="rId7"/>
          <a:srcRect/>
          <a:stretch>
            <a:fillRect/>
          </a:stretch>
        </p:blipFill>
        <p:spPr bwMode="auto">
          <a:xfrm>
            <a:off x="4038600" y="5715000"/>
            <a:ext cx="1143000" cy="10287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Testing: Mediocre Team</a:t>
            </a:r>
            <a:r>
              <a:rPr lang="en-US" dirty="0" smtClean="0"/>
              <a: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Our tests proved that there was no statistically significant difference between </a:t>
            </a:r>
            <a:r>
              <a:rPr lang="en-US" dirty="0" smtClean="0">
                <a:solidFill>
                  <a:srgbClr val="FF0000"/>
                </a:solidFill>
              </a:rPr>
              <a:t>Ohio State </a:t>
            </a:r>
            <a:r>
              <a:rPr lang="en-US" dirty="0" smtClean="0"/>
              <a:t>and </a:t>
            </a:r>
            <a:r>
              <a:rPr lang="en-US" dirty="0" smtClean="0">
                <a:solidFill>
                  <a:srgbClr val="7030A0"/>
                </a:solidFill>
              </a:rPr>
              <a:t>LSU</a:t>
            </a:r>
            <a:r>
              <a:rPr lang="en-US" dirty="0" smtClean="0"/>
              <a:t> / </a:t>
            </a:r>
            <a:r>
              <a:rPr lang="en-US" dirty="0" smtClean="0">
                <a:solidFill>
                  <a:srgbClr val="1F0BB5"/>
                </a:solidFill>
              </a:rPr>
              <a:t>Florida</a:t>
            </a:r>
            <a:r>
              <a:rPr lang="en-US" dirty="0" smtClean="0"/>
              <a:t>, when they played in the BCS National Championship</a:t>
            </a:r>
          </a:p>
          <a:p>
            <a:r>
              <a:rPr lang="en-US" dirty="0" smtClean="0"/>
              <a:t>It’s been said that the SEC is a faster conference from top to bottom, so we decided to take two teams from the Big Ten and SEC who had similar records, and compare them side by side. These teams are </a:t>
            </a:r>
            <a:r>
              <a:rPr lang="en-US" dirty="0" smtClean="0">
                <a:solidFill>
                  <a:schemeClr val="accent3">
                    <a:lumMod val="50000"/>
                  </a:schemeClr>
                </a:solidFill>
              </a:rPr>
              <a:t>Michigan State </a:t>
            </a:r>
            <a:r>
              <a:rPr lang="en-US" dirty="0" smtClean="0"/>
              <a:t>and </a:t>
            </a:r>
            <a:r>
              <a:rPr lang="en-US" dirty="0" smtClean="0">
                <a:solidFill>
                  <a:srgbClr val="1F0BB5"/>
                </a:solidFill>
              </a:rPr>
              <a:t>Ole Miss</a:t>
            </a:r>
            <a:r>
              <a:rPr lang="en-US" dirty="0" smtClean="0"/>
              <a:t>, and </a:t>
            </a:r>
            <a:r>
              <a:rPr lang="en-US" dirty="0" smtClean="0">
                <a:solidFill>
                  <a:srgbClr val="7030A0"/>
                </a:solidFill>
              </a:rPr>
              <a:t>Northwestern</a:t>
            </a:r>
            <a:r>
              <a:rPr lang="en-US" dirty="0" smtClean="0"/>
              <a:t> and </a:t>
            </a:r>
            <a:r>
              <a:rPr lang="en-US" dirty="0" smtClean="0">
                <a:solidFill>
                  <a:srgbClr val="C00000"/>
                </a:solidFill>
              </a:rPr>
              <a:t>South Carolina</a:t>
            </a:r>
            <a:endParaRPr lang="en-US"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Northwestern</a:t>
            </a:r>
            <a:r>
              <a:rPr lang="en-US" dirty="0" smtClean="0"/>
              <a:t> vs. </a:t>
            </a:r>
            <a:r>
              <a:rPr lang="en-US" b="1" dirty="0" smtClean="0">
                <a:solidFill>
                  <a:srgbClr val="C00000"/>
                </a:solidFill>
              </a:rPr>
              <a:t>South Carolina</a:t>
            </a:r>
            <a:endParaRPr lang="en-US" b="1" dirty="0">
              <a:solidFill>
                <a:srgbClr val="C00000"/>
              </a:solidFill>
            </a:endParaRPr>
          </a:p>
        </p:txBody>
      </p:sp>
      <p:sp>
        <p:nvSpPr>
          <p:cNvPr id="3" name="Content Placeholder 2"/>
          <p:cNvSpPr>
            <a:spLocks noGrp="1"/>
          </p:cNvSpPr>
          <p:nvPr>
            <p:ph idx="1"/>
          </p:nvPr>
        </p:nvSpPr>
        <p:spPr>
          <a:xfrm>
            <a:off x="457200" y="1600201"/>
            <a:ext cx="3810000" cy="2133600"/>
          </a:xfrm>
        </p:spPr>
        <p:txBody>
          <a:bodyPr>
            <a:normAutofit/>
          </a:bodyPr>
          <a:lstStyle/>
          <a:p>
            <a:pPr>
              <a:buNone/>
            </a:pPr>
            <a:r>
              <a:rPr lang="en-US" sz="1800" dirty="0" smtClean="0">
                <a:solidFill>
                  <a:srgbClr val="7030A0"/>
                </a:solidFill>
              </a:rPr>
              <a:t>NW QBs	NW RB	NW OL	NW WRs</a:t>
            </a:r>
          </a:p>
          <a:p>
            <a:pPr>
              <a:buNone/>
            </a:pPr>
            <a:r>
              <a:rPr lang="en-US" sz="1800" dirty="0" smtClean="0">
                <a:solidFill>
                  <a:srgbClr val="7030A0"/>
                </a:solidFill>
              </a:rPr>
              <a:t>4.6		4.44	4.80	4.6</a:t>
            </a:r>
          </a:p>
          <a:p>
            <a:pPr>
              <a:buNone/>
            </a:pPr>
            <a:r>
              <a:rPr lang="en-US" sz="1800" dirty="0" smtClean="0">
                <a:solidFill>
                  <a:srgbClr val="7030A0"/>
                </a:solidFill>
              </a:rPr>
              <a:t>			4.90	4.6</a:t>
            </a:r>
          </a:p>
          <a:p>
            <a:pPr>
              <a:buNone/>
            </a:pPr>
            <a:r>
              <a:rPr lang="en-US" sz="1800" dirty="0" smtClean="0">
                <a:solidFill>
                  <a:srgbClr val="7030A0"/>
                </a:solidFill>
              </a:rPr>
              <a:t>			4.80	4.4</a:t>
            </a:r>
          </a:p>
          <a:p>
            <a:pPr>
              <a:buNone/>
            </a:pPr>
            <a:r>
              <a:rPr lang="en-US" sz="1800" dirty="0" smtClean="0">
                <a:solidFill>
                  <a:srgbClr val="7030A0"/>
                </a:solidFill>
              </a:rPr>
              <a:t>			4.85	</a:t>
            </a:r>
          </a:p>
          <a:p>
            <a:pPr>
              <a:buNone/>
            </a:pPr>
            <a:r>
              <a:rPr lang="en-US" sz="1800" dirty="0" smtClean="0">
                <a:solidFill>
                  <a:srgbClr val="7030A0"/>
                </a:solidFill>
              </a:rPr>
              <a:t>			5.20	</a:t>
            </a:r>
          </a:p>
          <a:p>
            <a:pPr>
              <a:buNone/>
            </a:pPr>
            <a:endParaRPr lang="en-US" dirty="0"/>
          </a:p>
        </p:txBody>
      </p:sp>
      <p:sp>
        <p:nvSpPr>
          <p:cNvPr id="4" name="Rectangle 3"/>
          <p:cNvSpPr/>
          <p:nvPr/>
        </p:nvSpPr>
        <p:spPr>
          <a:xfrm>
            <a:off x="4800600" y="1598474"/>
            <a:ext cx="4572000" cy="1754326"/>
          </a:xfrm>
          <a:prstGeom prst="rect">
            <a:avLst/>
          </a:prstGeom>
        </p:spPr>
        <p:txBody>
          <a:bodyPr>
            <a:spAutoFit/>
          </a:bodyPr>
          <a:lstStyle/>
          <a:p>
            <a:r>
              <a:rPr lang="en-US" dirty="0" smtClean="0">
                <a:solidFill>
                  <a:srgbClr val="C00000"/>
                </a:solidFill>
              </a:rPr>
              <a:t>SC QB	SC RB	SC WR	SC OL</a:t>
            </a:r>
          </a:p>
          <a:p>
            <a:r>
              <a:rPr lang="en-US" dirty="0" smtClean="0">
                <a:solidFill>
                  <a:srgbClr val="C00000"/>
                </a:solidFill>
              </a:rPr>
              <a:t>4.65	4.4	4.45	4.80</a:t>
            </a:r>
          </a:p>
          <a:p>
            <a:r>
              <a:rPr lang="en-US" dirty="0" smtClean="0">
                <a:solidFill>
                  <a:srgbClr val="C00000"/>
                </a:solidFill>
              </a:rPr>
              <a:t>		4.40	5.00</a:t>
            </a:r>
          </a:p>
          <a:p>
            <a:r>
              <a:rPr lang="en-US" dirty="0" smtClean="0">
                <a:solidFill>
                  <a:srgbClr val="C00000"/>
                </a:solidFill>
              </a:rPr>
              <a:t>		4.71	5.19</a:t>
            </a:r>
          </a:p>
          <a:p>
            <a:r>
              <a:rPr lang="en-US" dirty="0" smtClean="0">
                <a:solidFill>
                  <a:srgbClr val="C00000"/>
                </a:solidFill>
              </a:rPr>
              <a:t>			4.90</a:t>
            </a:r>
          </a:p>
          <a:p>
            <a:r>
              <a:rPr lang="en-US" dirty="0" smtClean="0">
                <a:solidFill>
                  <a:srgbClr val="C00000"/>
                </a:solidFill>
              </a:rPr>
              <a:t>			4.91</a:t>
            </a:r>
            <a:endParaRPr lang="en-US" dirty="0">
              <a:solidFill>
                <a:srgbClr val="C00000"/>
              </a:solidFill>
            </a:endParaRPr>
          </a:p>
        </p:txBody>
      </p:sp>
      <p:sp>
        <p:nvSpPr>
          <p:cNvPr id="5" name="Title 1"/>
          <p:cNvSpPr txBox="1">
            <a:spLocks/>
          </p:cNvSpPr>
          <p:nvPr/>
        </p:nvSpPr>
        <p:spPr>
          <a:xfrm>
            <a:off x="0" y="3581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3">
                    <a:lumMod val="50000"/>
                  </a:schemeClr>
                </a:solidFill>
                <a:effectLst/>
                <a:uLnTx/>
                <a:uFillTx/>
                <a:latin typeface="+mj-lt"/>
                <a:ea typeface="+mj-ea"/>
                <a:cs typeface="+mj-cs"/>
              </a:rPr>
              <a:t> Michigan State</a:t>
            </a:r>
            <a:r>
              <a:rPr kumimoji="0" lang="en-US" sz="4400" b="0" i="0" u="none" strike="noStrike" kern="1200" cap="none" spc="0" normalizeH="0" baseline="0" noProof="0" dirty="0" smtClean="0">
                <a:ln>
                  <a:noFill/>
                </a:ln>
                <a:solidFill>
                  <a:schemeClr val="accent3">
                    <a:lumMod val="50000"/>
                  </a:schemeClr>
                </a:solidFill>
                <a:effectLst/>
                <a:uLnTx/>
                <a:uFillTx/>
                <a:latin typeface="+mj-lt"/>
                <a:ea typeface="+mj-ea"/>
                <a:cs typeface="+mj-cs"/>
              </a:rPr>
              <a:t>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vs.   </a:t>
            </a:r>
            <a:r>
              <a:rPr kumimoji="0" lang="en-US" sz="4400" b="1" i="0" u="none" strike="noStrike" kern="1200" cap="none" spc="0" normalizeH="0" baseline="0" noProof="0" dirty="0" smtClean="0">
                <a:ln>
                  <a:noFill/>
                </a:ln>
                <a:solidFill>
                  <a:srgbClr val="1F0BB5"/>
                </a:solidFill>
                <a:effectLst/>
                <a:uLnTx/>
                <a:uFillTx/>
                <a:latin typeface="+mj-lt"/>
                <a:ea typeface="+mj-ea"/>
                <a:cs typeface="+mj-cs"/>
              </a:rPr>
              <a:t>Ole Miss</a:t>
            </a:r>
          </a:p>
        </p:txBody>
      </p:sp>
      <p:sp>
        <p:nvSpPr>
          <p:cNvPr id="6" name="Rectangle 5"/>
          <p:cNvSpPr/>
          <p:nvPr/>
        </p:nvSpPr>
        <p:spPr>
          <a:xfrm>
            <a:off x="4876800" y="4724400"/>
            <a:ext cx="4572000" cy="1754326"/>
          </a:xfrm>
          <a:prstGeom prst="rect">
            <a:avLst/>
          </a:prstGeom>
        </p:spPr>
        <p:txBody>
          <a:bodyPr>
            <a:spAutoFit/>
          </a:bodyPr>
          <a:lstStyle/>
          <a:p>
            <a:r>
              <a:rPr lang="en-US" dirty="0" smtClean="0">
                <a:solidFill>
                  <a:srgbClr val="1F0BB5"/>
                </a:solidFill>
              </a:rPr>
              <a:t>Miss QB	Miss RB	Miss WR	Miss OL</a:t>
            </a:r>
          </a:p>
          <a:p>
            <a:r>
              <a:rPr lang="en-US" dirty="0" smtClean="0">
                <a:solidFill>
                  <a:srgbClr val="1F0BB5"/>
                </a:solidFill>
              </a:rPr>
              <a:t>4.62	4.5	4.69	5.60</a:t>
            </a:r>
          </a:p>
          <a:p>
            <a:r>
              <a:rPr lang="en-US" dirty="0" smtClean="0">
                <a:solidFill>
                  <a:srgbClr val="1F0BB5"/>
                </a:solidFill>
              </a:rPr>
              <a:t>	4.5	4.50	5.20</a:t>
            </a:r>
          </a:p>
          <a:p>
            <a:r>
              <a:rPr lang="en-US" dirty="0" smtClean="0">
                <a:solidFill>
                  <a:srgbClr val="1F0BB5"/>
                </a:solidFill>
              </a:rPr>
              <a:t>		4.70	5.05</a:t>
            </a:r>
          </a:p>
          <a:p>
            <a:r>
              <a:rPr lang="en-US" dirty="0" smtClean="0">
                <a:solidFill>
                  <a:srgbClr val="1F0BB5"/>
                </a:solidFill>
              </a:rPr>
              <a:t>			5.11</a:t>
            </a:r>
          </a:p>
          <a:p>
            <a:r>
              <a:rPr lang="en-US" dirty="0" smtClean="0">
                <a:solidFill>
                  <a:srgbClr val="1F0BB5"/>
                </a:solidFill>
              </a:rPr>
              <a:t>			5.25</a:t>
            </a:r>
            <a:endParaRPr lang="en-US" dirty="0">
              <a:solidFill>
                <a:srgbClr val="1F0BB5"/>
              </a:solidFill>
            </a:endParaRPr>
          </a:p>
        </p:txBody>
      </p:sp>
      <p:sp>
        <p:nvSpPr>
          <p:cNvPr id="8" name="Rectangle 7"/>
          <p:cNvSpPr/>
          <p:nvPr/>
        </p:nvSpPr>
        <p:spPr>
          <a:xfrm>
            <a:off x="457200" y="4724400"/>
            <a:ext cx="4419600" cy="1754326"/>
          </a:xfrm>
          <a:prstGeom prst="rect">
            <a:avLst/>
          </a:prstGeom>
        </p:spPr>
        <p:txBody>
          <a:bodyPr wrap="square">
            <a:spAutoFit/>
          </a:bodyPr>
          <a:lstStyle/>
          <a:p>
            <a:r>
              <a:rPr lang="en-US" dirty="0" smtClean="0"/>
              <a:t>MSU QB	MSU RB	MSU WR   MSU OL</a:t>
            </a:r>
          </a:p>
          <a:p>
            <a:r>
              <a:rPr lang="en-US" dirty="0" smtClean="0"/>
              <a:t>4.8	4.4	4.51	    5.25</a:t>
            </a:r>
          </a:p>
          <a:p>
            <a:r>
              <a:rPr lang="en-US" dirty="0" smtClean="0"/>
              <a:t>	4.6	4.40	    5.30</a:t>
            </a:r>
          </a:p>
          <a:p>
            <a:r>
              <a:rPr lang="en-US" dirty="0" smtClean="0"/>
              <a:t>		4.89	    5.74</a:t>
            </a:r>
          </a:p>
          <a:p>
            <a:r>
              <a:rPr lang="en-US" dirty="0" smtClean="0"/>
              <a:t>			    5.10</a:t>
            </a:r>
          </a:p>
          <a:p>
            <a:r>
              <a:rPr lang="en-US" dirty="0" smtClean="0"/>
              <a:t>			    5.28</a:t>
            </a:r>
            <a:endParaRPr lang="en-US" dirty="0"/>
          </a:p>
        </p:txBody>
      </p:sp>
      <p:pic>
        <p:nvPicPr>
          <p:cNvPr id="11" name="Picture 2"/>
          <p:cNvPicPr>
            <a:picLocks noChangeAspect="1" noChangeArrowheads="1"/>
          </p:cNvPicPr>
          <p:nvPr/>
        </p:nvPicPr>
        <p:blipFill>
          <a:blip r:embed="rId2"/>
          <a:srcRect/>
          <a:stretch>
            <a:fillRect/>
          </a:stretch>
        </p:blipFill>
        <p:spPr bwMode="auto">
          <a:xfrm>
            <a:off x="685800" y="2438400"/>
            <a:ext cx="1047750" cy="12573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724400" y="2362200"/>
            <a:ext cx="1524000" cy="1524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90550" y="5638800"/>
            <a:ext cx="1238250" cy="10287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4876800" y="5410200"/>
            <a:ext cx="952500" cy="12763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2286000"/>
            <a:ext cx="6096000" cy="646331"/>
          </a:xfrm>
          <a:prstGeom prst="rect">
            <a:avLst/>
          </a:prstGeom>
        </p:spPr>
        <p:txBody>
          <a:bodyPr wrap="square">
            <a:spAutoFit/>
          </a:bodyPr>
          <a:lstStyle/>
          <a:p>
            <a:r>
              <a:rPr lang="en-US" sz="3600" b="1" dirty="0" smtClean="0">
                <a:solidFill>
                  <a:srgbClr val="7030A0"/>
                </a:solidFill>
              </a:rPr>
              <a:t>Northwestern</a:t>
            </a:r>
            <a:r>
              <a:rPr lang="en-US" sz="3600" b="1" dirty="0" smtClean="0"/>
              <a:t>/ </a:t>
            </a:r>
            <a:r>
              <a:rPr lang="en-US" sz="3600" b="1" dirty="0" smtClean="0">
                <a:solidFill>
                  <a:schemeClr val="accent3">
                    <a:lumMod val="75000"/>
                  </a:schemeClr>
                </a:solidFill>
              </a:rPr>
              <a:t>Michigan State</a:t>
            </a:r>
            <a:endParaRPr lang="en-US" sz="3600" dirty="0">
              <a:solidFill>
                <a:schemeClr val="accent3">
                  <a:lumMod val="75000"/>
                </a:schemeClr>
              </a:solidFill>
            </a:endParaRPr>
          </a:p>
        </p:txBody>
      </p:sp>
      <p:sp>
        <p:nvSpPr>
          <p:cNvPr id="7" name="Rectangle 6"/>
          <p:cNvSpPr/>
          <p:nvPr/>
        </p:nvSpPr>
        <p:spPr>
          <a:xfrm>
            <a:off x="1676400" y="2923163"/>
            <a:ext cx="1828800" cy="1877437"/>
          </a:xfrm>
          <a:prstGeom prst="rect">
            <a:avLst/>
          </a:prstGeom>
        </p:spPr>
        <p:txBody>
          <a:bodyPr wrap="square">
            <a:spAutoFit/>
          </a:bodyPr>
          <a:lstStyle/>
          <a:p>
            <a:r>
              <a:rPr lang="en-US" sz="2000" dirty="0" smtClean="0"/>
              <a:t>QB AVG	 4.7</a:t>
            </a:r>
          </a:p>
          <a:p>
            <a:r>
              <a:rPr lang="en-US" sz="2000" dirty="0" smtClean="0"/>
              <a:t>RB AVG	 4.48</a:t>
            </a:r>
          </a:p>
          <a:p>
            <a:r>
              <a:rPr lang="en-US" sz="2000" dirty="0" smtClean="0"/>
              <a:t>WR AVG	 4.56</a:t>
            </a:r>
          </a:p>
          <a:p>
            <a:r>
              <a:rPr lang="en-US" sz="2000" dirty="0" smtClean="0"/>
              <a:t>OL AVG	 5.12</a:t>
            </a:r>
          </a:p>
          <a:p>
            <a:r>
              <a:rPr lang="en-US" sz="1200" dirty="0" smtClean="0"/>
              <a:t>			</a:t>
            </a:r>
            <a:endParaRPr lang="en-US" sz="1200" dirty="0"/>
          </a:p>
        </p:txBody>
      </p:sp>
      <p:sp>
        <p:nvSpPr>
          <p:cNvPr id="8" name="Title 1"/>
          <p:cNvSpPr>
            <a:spLocks noGrp="1"/>
          </p:cNvSpPr>
          <p:nvPr>
            <p:ph type="title"/>
          </p:nvPr>
        </p:nvSpPr>
        <p:spPr>
          <a:xfrm>
            <a:off x="-762000" y="0"/>
            <a:ext cx="6705600" cy="1143000"/>
          </a:xfrm>
        </p:spPr>
        <p:txBody>
          <a:bodyPr>
            <a:noAutofit/>
          </a:bodyPr>
          <a:lstStyle/>
          <a:p>
            <a:r>
              <a:rPr lang="en-US" sz="3600" b="1" dirty="0" smtClean="0">
                <a:solidFill>
                  <a:srgbClr val="C00000"/>
                </a:solidFill>
              </a:rPr>
              <a:t>South Carolina</a:t>
            </a:r>
            <a:r>
              <a:rPr lang="en-US" sz="3600" b="1" dirty="0" smtClean="0"/>
              <a:t> / </a:t>
            </a:r>
            <a:r>
              <a:rPr lang="en-US" sz="3600" b="1" dirty="0" smtClean="0">
                <a:solidFill>
                  <a:srgbClr val="1F0BB5"/>
                </a:solidFill>
              </a:rPr>
              <a:t>Ole Miss</a:t>
            </a:r>
            <a:endParaRPr lang="en-US" sz="3600" b="1" dirty="0">
              <a:solidFill>
                <a:srgbClr val="1F0BB5"/>
              </a:solidFill>
            </a:endParaRPr>
          </a:p>
        </p:txBody>
      </p:sp>
      <p:sp>
        <p:nvSpPr>
          <p:cNvPr id="9" name="Rectangle 8"/>
          <p:cNvSpPr/>
          <p:nvPr/>
        </p:nvSpPr>
        <p:spPr>
          <a:xfrm>
            <a:off x="1676400" y="914400"/>
            <a:ext cx="2057400" cy="1477328"/>
          </a:xfrm>
          <a:prstGeom prst="rect">
            <a:avLst/>
          </a:prstGeom>
        </p:spPr>
        <p:txBody>
          <a:bodyPr wrap="square">
            <a:spAutoFit/>
          </a:bodyPr>
          <a:lstStyle/>
          <a:p>
            <a:r>
              <a:rPr lang="en-US" dirty="0" smtClean="0"/>
              <a:t>QB AVG   4.63</a:t>
            </a:r>
          </a:p>
          <a:p>
            <a:r>
              <a:rPr lang="en-US" dirty="0" smtClean="0"/>
              <a:t>RB AVG	4.46</a:t>
            </a:r>
          </a:p>
          <a:p>
            <a:r>
              <a:rPr lang="en-US" dirty="0" smtClean="0"/>
              <a:t>WR AVG	4.57</a:t>
            </a:r>
          </a:p>
          <a:p>
            <a:r>
              <a:rPr lang="en-US" dirty="0" smtClean="0"/>
              <a:t>OL AVG	5.1</a:t>
            </a:r>
          </a:p>
          <a:p>
            <a:r>
              <a:rPr lang="en-US" dirty="0" smtClean="0"/>
              <a:t>	</a:t>
            </a:r>
          </a:p>
        </p:txBody>
      </p:sp>
      <p:pic>
        <p:nvPicPr>
          <p:cNvPr id="4099" name="Picture 3"/>
          <p:cNvPicPr>
            <a:picLocks noChangeAspect="1" noChangeArrowheads="1"/>
          </p:cNvPicPr>
          <p:nvPr/>
        </p:nvPicPr>
        <p:blipFill>
          <a:blip r:embed="rId2"/>
          <a:srcRect/>
          <a:stretch>
            <a:fillRect/>
          </a:stretch>
        </p:blipFill>
        <p:spPr bwMode="auto">
          <a:xfrm>
            <a:off x="6248400" y="2286000"/>
            <a:ext cx="1362075" cy="7620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6172200" y="228600"/>
            <a:ext cx="1238250" cy="809625"/>
          </a:xfrm>
          <a:prstGeom prst="rect">
            <a:avLst/>
          </a:prstGeom>
          <a:noFill/>
          <a:ln w="9525">
            <a:noFill/>
            <a:miter lim="800000"/>
            <a:headEnd/>
            <a:tailEnd/>
          </a:ln>
          <a:effectLst/>
        </p:spPr>
      </p:pic>
      <p:sp>
        <p:nvSpPr>
          <p:cNvPr id="15" name="Rectangle 14"/>
          <p:cNvSpPr/>
          <p:nvPr/>
        </p:nvSpPr>
        <p:spPr>
          <a:xfrm>
            <a:off x="304800" y="4272677"/>
            <a:ext cx="8382000" cy="2339102"/>
          </a:xfrm>
          <a:prstGeom prst="rect">
            <a:avLst/>
          </a:prstGeom>
        </p:spPr>
        <p:txBody>
          <a:bodyPr wrap="square">
            <a:spAutoFit/>
          </a:bodyPr>
          <a:lstStyle/>
          <a:p>
            <a:r>
              <a:rPr lang="en-US" dirty="0"/>
              <a:t> </a:t>
            </a:r>
            <a:r>
              <a:rPr lang="en-US" sz="1600" dirty="0" smtClean="0"/>
              <a:t>		</a:t>
            </a:r>
            <a:r>
              <a:rPr lang="en-US" sz="1600" b="1" dirty="0" smtClean="0"/>
              <a:t>N    </a:t>
            </a:r>
            <a:r>
              <a:rPr lang="en-US" sz="1600" b="1" dirty="0"/>
              <a:t>Mean   </a:t>
            </a:r>
            <a:r>
              <a:rPr lang="en-US" sz="1600" b="1" dirty="0" smtClean="0"/>
              <a:t> </a:t>
            </a:r>
            <a:r>
              <a:rPr lang="en-US" sz="1600" b="1" dirty="0" err="1" smtClean="0"/>
              <a:t>StDev</a:t>
            </a:r>
            <a:r>
              <a:rPr lang="en-US" sz="1600" b="1" dirty="0" smtClean="0"/>
              <a:t>     SE </a:t>
            </a:r>
            <a:r>
              <a:rPr lang="en-US" sz="1600" b="1" dirty="0"/>
              <a:t>Mean</a:t>
            </a:r>
          </a:p>
          <a:p>
            <a:r>
              <a:rPr lang="nl-NL" sz="1600" dirty="0"/>
              <a:t>Big Ten QB  </a:t>
            </a:r>
            <a:r>
              <a:rPr lang="nl-NL" sz="1600" dirty="0" smtClean="0"/>
              <a:t>	2    </a:t>
            </a:r>
            <a:r>
              <a:rPr lang="nl-NL" sz="1600" dirty="0"/>
              <a:t>4.700   </a:t>
            </a:r>
            <a:r>
              <a:rPr lang="nl-NL" sz="1600" dirty="0" smtClean="0"/>
              <a:t>   0.141       0.10</a:t>
            </a:r>
            <a:endParaRPr lang="nl-NL" sz="1600" dirty="0"/>
          </a:p>
          <a:p>
            <a:r>
              <a:rPr lang="fr-FR" sz="1600" dirty="0"/>
              <a:t>SEC QB      	</a:t>
            </a:r>
            <a:r>
              <a:rPr lang="fr-FR" sz="1600" dirty="0" smtClean="0"/>
              <a:t>	2    4.6350    0.0212     </a:t>
            </a:r>
            <a:r>
              <a:rPr lang="fr-FR" sz="1600" dirty="0"/>
              <a:t>0.015</a:t>
            </a:r>
          </a:p>
          <a:p>
            <a:endParaRPr lang="en-US" sz="1600" dirty="0"/>
          </a:p>
          <a:p>
            <a:endParaRPr lang="en-US" sz="1600" dirty="0"/>
          </a:p>
          <a:p>
            <a:r>
              <a:rPr lang="de-DE" sz="1600" dirty="0" err="1"/>
              <a:t>Difference</a:t>
            </a:r>
            <a:r>
              <a:rPr lang="de-DE" sz="1600" dirty="0"/>
              <a:t> = </a:t>
            </a:r>
            <a:r>
              <a:rPr lang="de-DE" sz="1600" dirty="0" err="1"/>
              <a:t>mu</a:t>
            </a:r>
            <a:r>
              <a:rPr lang="de-DE" sz="1600" dirty="0"/>
              <a:t> (Big </a:t>
            </a:r>
            <a:r>
              <a:rPr lang="de-DE" sz="1600" dirty="0" err="1"/>
              <a:t>Ten</a:t>
            </a:r>
            <a:r>
              <a:rPr lang="de-DE" sz="1600" dirty="0"/>
              <a:t> QB) - </a:t>
            </a:r>
            <a:r>
              <a:rPr lang="de-DE" sz="1600" dirty="0" err="1"/>
              <a:t>mu</a:t>
            </a:r>
            <a:r>
              <a:rPr lang="de-DE" sz="1600" dirty="0"/>
              <a:t> (SEC QB)</a:t>
            </a:r>
          </a:p>
          <a:p>
            <a:r>
              <a:rPr lang="en-US" sz="1600" dirty="0"/>
              <a:t>Estimate for difference:  0.065</a:t>
            </a:r>
          </a:p>
          <a:p>
            <a:r>
              <a:rPr lang="it-IT" sz="1600" dirty="0"/>
              <a:t>95% </a:t>
            </a:r>
            <a:r>
              <a:rPr lang="it-IT" sz="1600" dirty="0" err="1"/>
              <a:t>CI</a:t>
            </a:r>
            <a:r>
              <a:rPr lang="it-IT" sz="1600" dirty="0"/>
              <a:t> </a:t>
            </a:r>
            <a:r>
              <a:rPr lang="it-IT" sz="1600" dirty="0" err="1"/>
              <a:t>for</a:t>
            </a:r>
            <a:r>
              <a:rPr lang="it-IT" sz="1600" dirty="0"/>
              <a:t> </a:t>
            </a:r>
            <a:r>
              <a:rPr lang="it-IT" sz="1600" dirty="0" err="1"/>
              <a:t>difference</a:t>
            </a:r>
            <a:r>
              <a:rPr lang="it-IT" sz="1600" dirty="0"/>
              <a:t>:  (-1.220, 1.350)</a:t>
            </a:r>
          </a:p>
          <a:p>
            <a:r>
              <a:rPr lang="en-US" sz="1600" dirty="0"/>
              <a:t>T-Test of difference = 0 (</a:t>
            </a:r>
            <a:r>
              <a:rPr lang="en-US" sz="1600" dirty="0" err="1"/>
              <a:t>vs</a:t>
            </a:r>
            <a:r>
              <a:rPr lang="en-US" sz="1600" dirty="0"/>
              <a:t> not =): </a:t>
            </a:r>
            <a:r>
              <a:rPr lang="en-US" sz="1600" b="1" dirty="0"/>
              <a:t>T-Value = 0.64  P-Value = 0.636  </a:t>
            </a:r>
            <a:r>
              <a:rPr lang="en-US" sz="1600" dirty="0"/>
              <a:t>DF = 1</a:t>
            </a:r>
          </a:p>
        </p:txBody>
      </p:sp>
      <p:sp>
        <p:nvSpPr>
          <p:cNvPr id="16" name="Rectangle 15"/>
          <p:cNvSpPr/>
          <p:nvPr/>
        </p:nvSpPr>
        <p:spPr>
          <a:xfrm>
            <a:off x="5486400" y="3358277"/>
            <a:ext cx="3048000" cy="2585323"/>
          </a:xfrm>
          <a:prstGeom prst="rect">
            <a:avLst/>
          </a:prstGeom>
          <a:noFill/>
          <a:ln>
            <a:noFill/>
          </a:ln>
        </p:spPr>
        <p:txBody>
          <a:bodyPr wrap="square" lIns="91440" tIns="45720" rIns="91440" bIns="45720">
            <a:spAutoFit/>
          </a:bodyPr>
          <a:lstStyle/>
          <a:p>
            <a:pPr algn="ctr"/>
            <a:r>
              <a:rPr lang="en-US" sz="5400" dirty="0" smtClean="0">
                <a:ln w="18415" cmpd="sng">
                  <a:solidFill>
                    <a:srgbClr val="FFFFFF"/>
                  </a:solidFill>
                  <a:prstDash val="solid"/>
                </a:ln>
                <a:effectLst>
                  <a:outerShdw blurRad="63500" dir="3600000" algn="tl" rotWithShape="0">
                    <a:srgbClr val="000000">
                      <a:alpha val="70000"/>
                    </a:srgbClr>
                  </a:outerShdw>
                </a:effectLst>
              </a:rPr>
              <a:t>No significant difference</a:t>
            </a:r>
            <a:endParaRPr lang="en-US" sz="5400" dirty="0">
              <a:ln w="18415" cmpd="sng">
                <a:solidFill>
                  <a:srgbClr val="FFFFFF"/>
                </a:solidFill>
                <a:prstDash val="solid"/>
              </a:ln>
              <a:effectLst>
                <a:outerShdw blurRad="63500" dir="3600000" algn="tl" rotWithShape="0">
                  <a:srgbClr val="000000">
                    <a:alpha val="70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Going Further…</a:t>
            </a:r>
            <a:endParaRPr lang="en-US" b="1" dirty="0"/>
          </a:p>
        </p:txBody>
      </p:sp>
      <p:sp>
        <p:nvSpPr>
          <p:cNvPr id="3" name="Content Placeholder 2"/>
          <p:cNvSpPr>
            <a:spLocks noGrp="1"/>
          </p:cNvSpPr>
          <p:nvPr>
            <p:ph idx="1"/>
          </p:nvPr>
        </p:nvSpPr>
        <p:spPr/>
        <p:txBody>
          <a:bodyPr/>
          <a:lstStyle/>
          <a:p>
            <a:r>
              <a:rPr lang="en-US" sz="2400" dirty="0" smtClean="0"/>
              <a:t>After testing and de-bunking the myth of a significant SEC speed advantage as the reason for their recent bowl success, we decided to look at how height and weight may have factored into the equation</a:t>
            </a:r>
          </a:p>
          <a:p>
            <a:r>
              <a:rPr lang="en-US" sz="2400" dirty="0" smtClean="0"/>
              <a:t>The Big Ten has been known as a “power football” conference, and as such is geared more towards larger players, especially in the trenches. So we decided to look at the 2009 Fiesta Bowl game between </a:t>
            </a:r>
            <a:r>
              <a:rPr lang="en-US" sz="2400" dirty="0" smtClean="0">
                <a:solidFill>
                  <a:srgbClr val="FF0000"/>
                </a:solidFill>
              </a:rPr>
              <a:t>Ohio State </a:t>
            </a:r>
            <a:r>
              <a:rPr lang="en-US" sz="2400" dirty="0" smtClean="0"/>
              <a:t>and </a:t>
            </a:r>
            <a:r>
              <a:rPr lang="en-US" sz="2400" dirty="0" smtClean="0">
                <a:solidFill>
                  <a:schemeClr val="accent6">
                    <a:lumMod val="75000"/>
                  </a:schemeClr>
                </a:solidFill>
              </a:rPr>
              <a:t>Texas</a:t>
            </a:r>
            <a:r>
              <a:rPr lang="en-US" sz="2400" dirty="0" smtClean="0"/>
              <a:t>, to see if there was a big difference between the size of </a:t>
            </a:r>
            <a:r>
              <a:rPr lang="en-US" sz="2400" dirty="0" smtClean="0">
                <a:solidFill>
                  <a:srgbClr val="FF0000"/>
                </a:solidFill>
              </a:rPr>
              <a:t>OSU</a:t>
            </a:r>
            <a:r>
              <a:rPr lang="en-US" sz="2400" dirty="0" smtClean="0"/>
              <a:t>’s players and </a:t>
            </a:r>
            <a:r>
              <a:rPr lang="en-US" sz="2400" dirty="0" smtClean="0">
                <a:solidFill>
                  <a:schemeClr val="accent6">
                    <a:lumMod val="75000"/>
                  </a:schemeClr>
                </a:solidFill>
              </a:rPr>
              <a:t>Texas</a:t>
            </a:r>
            <a:r>
              <a:rPr lang="en-US" sz="2400" dirty="0" smtClean="0"/>
              <a:t>’ players.</a:t>
            </a:r>
          </a:p>
          <a:p>
            <a:endParaRPr lang="en-US" dirty="0"/>
          </a:p>
        </p:txBody>
      </p:sp>
      <p:pic>
        <p:nvPicPr>
          <p:cNvPr id="11267" name="Picture 3"/>
          <p:cNvPicPr>
            <a:picLocks noChangeAspect="1" noChangeArrowheads="1"/>
          </p:cNvPicPr>
          <p:nvPr/>
        </p:nvPicPr>
        <p:blipFill>
          <a:blip r:embed="rId2"/>
          <a:srcRect/>
          <a:stretch>
            <a:fillRect/>
          </a:stretch>
        </p:blipFill>
        <p:spPr bwMode="auto">
          <a:xfrm>
            <a:off x="3810000" y="5334000"/>
            <a:ext cx="1524000" cy="13081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2247900" y="5867400"/>
            <a:ext cx="1104900" cy="638175"/>
          </a:xfrm>
          <a:prstGeom prst="rect">
            <a:avLst/>
          </a:prstGeom>
          <a:noFill/>
          <a:ln w="9525">
            <a:noFill/>
            <a:miter lim="800000"/>
            <a:headEnd/>
            <a:tailEnd/>
          </a:ln>
          <a:effectLst/>
        </p:spPr>
      </p:pic>
      <p:pic>
        <p:nvPicPr>
          <p:cNvPr id="9" name="Picture 3"/>
          <p:cNvPicPr>
            <a:picLocks noChangeAspect="1" noChangeArrowheads="1"/>
          </p:cNvPicPr>
          <p:nvPr/>
        </p:nvPicPr>
        <p:blipFill>
          <a:blip r:embed="rId4"/>
          <a:srcRect/>
          <a:stretch>
            <a:fillRect/>
          </a:stretch>
        </p:blipFill>
        <p:spPr bwMode="auto">
          <a:xfrm>
            <a:off x="5657850" y="5934075"/>
            <a:ext cx="1123950" cy="5429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Minitab Project</a:t>
            </a:r>
            <a:endParaRPr lang="en-US" b="1" dirty="0"/>
          </a:p>
        </p:txBody>
      </p:sp>
      <p:sp>
        <p:nvSpPr>
          <p:cNvPr id="3" name="Content Placeholder 2"/>
          <p:cNvSpPr>
            <a:spLocks noGrp="1"/>
          </p:cNvSpPr>
          <p:nvPr>
            <p:ph idx="1"/>
          </p:nvPr>
        </p:nvSpPr>
        <p:spPr/>
        <p:txBody>
          <a:bodyPr>
            <a:normAutofit fontScale="92500"/>
          </a:bodyPr>
          <a:lstStyle/>
          <a:p>
            <a:r>
              <a:rPr lang="en-US" dirty="0" smtClean="0"/>
              <a:t>The following is a set of four two sample t-tests regarding the difference in average height and weight between </a:t>
            </a:r>
            <a:r>
              <a:rPr lang="en-US" dirty="0" smtClean="0">
                <a:solidFill>
                  <a:srgbClr val="FF0000"/>
                </a:solidFill>
              </a:rPr>
              <a:t>Buckeye</a:t>
            </a:r>
            <a:r>
              <a:rPr lang="en-US" dirty="0" smtClean="0"/>
              <a:t> and </a:t>
            </a:r>
            <a:r>
              <a:rPr lang="en-US" dirty="0" smtClean="0">
                <a:solidFill>
                  <a:schemeClr val="accent6">
                    <a:lumMod val="75000"/>
                  </a:schemeClr>
                </a:solidFill>
              </a:rPr>
              <a:t>Longhorn</a:t>
            </a:r>
            <a:r>
              <a:rPr lang="en-US" dirty="0" smtClean="0"/>
              <a:t> Offensive and Defensive linemen from the Fiesta Bowl</a:t>
            </a:r>
          </a:p>
          <a:p>
            <a:r>
              <a:rPr lang="en-US" dirty="0" smtClean="0"/>
              <a:t>We decided to find the difference between </a:t>
            </a:r>
            <a:r>
              <a:rPr lang="en-US" dirty="0" smtClean="0">
                <a:solidFill>
                  <a:schemeClr val="accent6">
                    <a:lumMod val="75000"/>
                  </a:schemeClr>
                </a:solidFill>
              </a:rPr>
              <a:t>Texas</a:t>
            </a:r>
            <a:r>
              <a:rPr lang="en-US" dirty="0" smtClean="0"/>
              <a:t> and </a:t>
            </a:r>
            <a:r>
              <a:rPr lang="en-US" dirty="0" smtClean="0">
                <a:solidFill>
                  <a:srgbClr val="FF0000"/>
                </a:solidFill>
              </a:rPr>
              <a:t>Ohio State</a:t>
            </a:r>
            <a:r>
              <a:rPr lang="en-US" dirty="0" smtClean="0"/>
              <a:t> in that order (</a:t>
            </a:r>
            <a:r>
              <a:rPr lang="en-US" dirty="0" smtClean="0">
                <a:solidFill>
                  <a:schemeClr val="accent6">
                    <a:lumMod val="75000"/>
                  </a:schemeClr>
                </a:solidFill>
              </a:rPr>
              <a:t>Tex</a:t>
            </a:r>
            <a:r>
              <a:rPr lang="en-US" dirty="0" smtClean="0"/>
              <a:t>-</a:t>
            </a:r>
            <a:r>
              <a:rPr lang="en-US" dirty="0" smtClean="0">
                <a:solidFill>
                  <a:srgbClr val="FF0000"/>
                </a:solidFill>
              </a:rPr>
              <a:t>OSU</a:t>
            </a:r>
            <a:r>
              <a:rPr lang="en-US" dirty="0" smtClean="0"/>
              <a:t>) because </a:t>
            </a:r>
            <a:r>
              <a:rPr lang="en-US" dirty="0" smtClean="0">
                <a:solidFill>
                  <a:schemeClr val="accent6">
                    <a:lumMod val="75000"/>
                  </a:schemeClr>
                </a:solidFill>
              </a:rPr>
              <a:t>Texas</a:t>
            </a:r>
            <a:r>
              <a:rPr lang="en-US" dirty="0" smtClean="0"/>
              <a:t> won the game and if all other factors could be controlled should be statistically bigger </a:t>
            </a:r>
            <a:endParaRPr lang="en-US" dirty="0"/>
          </a:p>
        </p:txBody>
      </p:sp>
      <p:pic>
        <p:nvPicPr>
          <p:cNvPr id="4" name="Picture 9"/>
          <p:cNvPicPr>
            <a:picLocks noChangeAspect="1" noChangeArrowheads="1"/>
          </p:cNvPicPr>
          <p:nvPr/>
        </p:nvPicPr>
        <p:blipFill>
          <a:blip r:embed="rId2"/>
          <a:srcRect/>
          <a:stretch>
            <a:fillRect/>
          </a:stretch>
        </p:blipFill>
        <p:spPr bwMode="auto">
          <a:xfrm>
            <a:off x="838200" y="304800"/>
            <a:ext cx="1608985" cy="1209675"/>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6553200" y="228600"/>
            <a:ext cx="1428750" cy="13811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O-Line</a:t>
            </a:r>
            <a:endParaRPr lang="en-US" b="1" dirty="0"/>
          </a:p>
        </p:txBody>
      </p:sp>
      <p:sp>
        <p:nvSpPr>
          <p:cNvPr id="5" name="Content Placeholder 4"/>
          <p:cNvSpPr>
            <a:spLocks noGrp="1"/>
          </p:cNvSpPr>
          <p:nvPr>
            <p:ph sz="half" idx="1"/>
          </p:nvPr>
        </p:nvSpPr>
        <p:spPr/>
        <p:txBody>
          <a:bodyPr>
            <a:normAutofit fontScale="62500" lnSpcReduction="20000"/>
          </a:bodyPr>
          <a:lstStyle/>
          <a:p>
            <a:r>
              <a:rPr lang="en-US" dirty="0"/>
              <a:t>Two-sample T for </a:t>
            </a:r>
            <a:r>
              <a:rPr lang="en-US" dirty="0" err="1"/>
              <a:t>TexHtOL</a:t>
            </a:r>
            <a:r>
              <a:rPr lang="en-US" dirty="0"/>
              <a:t> </a:t>
            </a:r>
            <a:r>
              <a:rPr lang="en-US" dirty="0" err="1"/>
              <a:t>vs</a:t>
            </a:r>
            <a:r>
              <a:rPr lang="en-US" dirty="0"/>
              <a:t> </a:t>
            </a:r>
            <a:r>
              <a:rPr lang="en-US" dirty="0" err="1"/>
              <a:t>OSUHtOL</a:t>
            </a:r>
            <a:endParaRPr lang="en-US" dirty="0"/>
          </a:p>
          <a:p>
            <a:endParaRPr lang="en-US" dirty="0"/>
          </a:p>
          <a:p>
            <a:r>
              <a:rPr lang="en-US" dirty="0"/>
              <a:t>         </a:t>
            </a:r>
            <a:r>
              <a:rPr lang="en-US" dirty="0" smtClean="0"/>
              <a:t>	     </a:t>
            </a:r>
            <a:r>
              <a:rPr lang="en-US" dirty="0"/>
              <a:t>N   Mean  </a:t>
            </a:r>
            <a:r>
              <a:rPr lang="en-US" dirty="0" err="1"/>
              <a:t>StDev</a:t>
            </a:r>
            <a:r>
              <a:rPr lang="en-US" dirty="0"/>
              <a:t>  SE Mean</a:t>
            </a:r>
          </a:p>
          <a:p>
            <a:r>
              <a:rPr lang="en-US" dirty="0" err="1"/>
              <a:t>TexHtOL</a:t>
            </a:r>
            <a:r>
              <a:rPr lang="en-US" dirty="0"/>
              <a:t>  14  77.07   1.44     0.38</a:t>
            </a:r>
          </a:p>
          <a:p>
            <a:r>
              <a:rPr lang="fi-FI" dirty="0"/>
              <a:t>OSUHtOL   9  76.44   2.30     0.77</a:t>
            </a:r>
          </a:p>
          <a:p>
            <a:endParaRPr lang="en-US" dirty="0"/>
          </a:p>
          <a:p>
            <a:endParaRPr lang="en-US" dirty="0"/>
          </a:p>
          <a:p>
            <a:r>
              <a:rPr lang="de-DE" dirty="0" err="1"/>
              <a:t>Difference</a:t>
            </a:r>
            <a:r>
              <a:rPr lang="de-DE" dirty="0"/>
              <a:t> = </a:t>
            </a:r>
            <a:r>
              <a:rPr lang="de-DE" dirty="0" err="1"/>
              <a:t>mu</a:t>
            </a:r>
            <a:r>
              <a:rPr lang="de-DE" dirty="0"/>
              <a:t> (</a:t>
            </a:r>
            <a:r>
              <a:rPr lang="de-DE" dirty="0" err="1"/>
              <a:t>TexHtOL</a:t>
            </a:r>
            <a:r>
              <a:rPr lang="de-DE" dirty="0"/>
              <a:t>) - </a:t>
            </a:r>
            <a:r>
              <a:rPr lang="de-DE" dirty="0" err="1"/>
              <a:t>mu</a:t>
            </a:r>
            <a:r>
              <a:rPr lang="de-DE" dirty="0"/>
              <a:t> (</a:t>
            </a:r>
            <a:r>
              <a:rPr lang="de-DE" dirty="0" err="1"/>
              <a:t>OSUHtOL</a:t>
            </a:r>
            <a:r>
              <a:rPr lang="de-DE" dirty="0"/>
              <a:t>)</a:t>
            </a:r>
          </a:p>
          <a:p>
            <a:r>
              <a:rPr lang="en-US" dirty="0"/>
              <a:t>Estimate for difference:  0.627</a:t>
            </a:r>
          </a:p>
          <a:p>
            <a:r>
              <a:rPr lang="it-IT" dirty="0"/>
              <a:t>95% </a:t>
            </a:r>
            <a:r>
              <a:rPr lang="it-IT" dirty="0" err="1"/>
              <a:t>CI</a:t>
            </a:r>
            <a:r>
              <a:rPr lang="it-IT" dirty="0"/>
              <a:t> </a:t>
            </a:r>
            <a:r>
              <a:rPr lang="it-IT" dirty="0" err="1"/>
              <a:t>for</a:t>
            </a:r>
            <a:r>
              <a:rPr lang="it-IT" dirty="0"/>
              <a:t> </a:t>
            </a:r>
            <a:r>
              <a:rPr lang="it-IT" dirty="0" err="1"/>
              <a:t>difference</a:t>
            </a:r>
            <a:r>
              <a:rPr lang="it-IT" dirty="0"/>
              <a:t>:  (-1.240, 2.494)</a:t>
            </a:r>
          </a:p>
          <a:p>
            <a:r>
              <a:rPr lang="en-US" dirty="0"/>
              <a:t>T-Test of difference = 0 (</a:t>
            </a:r>
            <a:r>
              <a:rPr lang="en-US" dirty="0" err="1"/>
              <a:t>vs</a:t>
            </a:r>
            <a:r>
              <a:rPr lang="en-US" dirty="0"/>
              <a:t> not =): </a:t>
            </a:r>
            <a:r>
              <a:rPr lang="en-US" b="1" dirty="0"/>
              <a:t>T-Value = 0.73  P-Value = 0.478</a:t>
            </a:r>
            <a:r>
              <a:rPr lang="en-US" dirty="0"/>
              <a:t>  DF = 12</a:t>
            </a:r>
          </a:p>
          <a:p>
            <a:endParaRPr lang="en-US" dirty="0"/>
          </a:p>
        </p:txBody>
      </p:sp>
      <p:sp>
        <p:nvSpPr>
          <p:cNvPr id="6" name="Content Placeholder 5"/>
          <p:cNvSpPr>
            <a:spLocks noGrp="1"/>
          </p:cNvSpPr>
          <p:nvPr>
            <p:ph sz="half" idx="2"/>
          </p:nvPr>
        </p:nvSpPr>
        <p:spPr/>
        <p:txBody>
          <a:bodyPr>
            <a:normAutofit fontScale="62500" lnSpcReduction="20000"/>
          </a:bodyPr>
          <a:lstStyle/>
          <a:p>
            <a:r>
              <a:rPr lang="en-US" dirty="0"/>
              <a:t>Two-sample T for </a:t>
            </a:r>
            <a:r>
              <a:rPr lang="en-US" dirty="0" err="1"/>
              <a:t>TexWtOL</a:t>
            </a:r>
            <a:r>
              <a:rPr lang="en-US" dirty="0"/>
              <a:t> </a:t>
            </a:r>
            <a:r>
              <a:rPr lang="en-US" dirty="0" err="1"/>
              <a:t>vs</a:t>
            </a:r>
            <a:r>
              <a:rPr lang="en-US" dirty="0"/>
              <a:t> </a:t>
            </a:r>
            <a:r>
              <a:rPr lang="en-US" dirty="0" err="1"/>
              <a:t>OSUWtOL</a:t>
            </a:r>
            <a:endParaRPr lang="en-US" dirty="0"/>
          </a:p>
          <a:p>
            <a:endParaRPr lang="en-US" dirty="0"/>
          </a:p>
          <a:p>
            <a:r>
              <a:rPr lang="en-US" dirty="0"/>
              <a:t>         </a:t>
            </a:r>
            <a:r>
              <a:rPr lang="en-US" dirty="0" smtClean="0"/>
              <a:t> 	      </a:t>
            </a:r>
            <a:r>
              <a:rPr lang="en-US" dirty="0"/>
              <a:t>N   Mean  </a:t>
            </a:r>
            <a:r>
              <a:rPr lang="en-US" dirty="0" err="1"/>
              <a:t>StDev</a:t>
            </a:r>
            <a:r>
              <a:rPr lang="en-US" dirty="0"/>
              <a:t>  SE Mean</a:t>
            </a:r>
          </a:p>
          <a:p>
            <a:r>
              <a:rPr lang="en-US" dirty="0" err="1"/>
              <a:t>TexWtOL</a:t>
            </a:r>
            <a:r>
              <a:rPr lang="en-US" dirty="0"/>
              <a:t>  14  298.9   15.3      4.1</a:t>
            </a:r>
          </a:p>
          <a:p>
            <a:r>
              <a:rPr lang="fi-FI" dirty="0"/>
              <a:t>OSUWtOL   9  294.9   18.4      6.1</a:t>
            </a:r>
          </a:p>
          <a:p>
            <a:endParaRPr lang="en-US" dirty="0"/>
          </a:p>
          <a:p>
            <a:endParaRPr lang="en-US" dirty="0"/>
          </a:p>
          <a:p>
            <a:r>
              <a:rPr lang="en-US" dirty="0"/>
              <a:t>Difference = mu (</a:t>
            </a:r>
            <a:r>
              <a:rPr lang="en-US" dirty="0" err="1"/>
              <a:t>TexWtOL</a:t>
            </a:r>
            <a:r>
              <a:rPr lang="en-US" dirty="0"/>
              <a:t>) - mu (</a:t>
            </a:r>
            <a:r>
              <a:rPr lang="en-US" dirty="0" err="1"/>
              <a:t>OSUWtOL</a:t>
            </a:r>
            <a:r>
              <a:rPr lang="en-US" dirty="0"/>
              <a:t>)</a:t>
            </a:r>
          </a:p>
          <a:p>
            <a:r>
              <a:rPr lang="en-US" dirty="0"/>
              <a:t>Estimate for difference:  3.97</a:t>
            </a:r>
          </a:p>
          <a:p>
            <a:r>
              <a:rPr lang="it-IT" dirty="0"/>
              <a:t>95% </a:t>
            </a:r>
            <a:r>
              <a:rPr lang="it-IT" dirty="0" err="1"/>
              <a:t>CI</a:t>
            </a:r>
            <a:r>
              <a:rPr lang="it-IT" dirty="0"/>
              <a:t> </a:t>
            </a:r>
            <a:r>
              <a:rPr lang="it-IT" dirty="0" err="1"/>
              <a:t>for</a:t>
            </a:r>
            <a:r>
              <a:rPr lang="it-IT" dirty="0"/>
              <a:t> </a:t>
            </a:r>
            <a:r>
              <a:rPr lang="it-IT" dirty="0" err="1"/>
              <a:t>difference</a:t>
            </a:r>
            <a:r>
              <a:rPr lang="it-IT" dirty="0"/>
              <a:t>:  (-11.88, 19.82)</a:t>
            </a:r>
          </a:p>
          <a:p>
            <a:r>
              <a:rPr lang="en-US" dirty="0"/>
              <a:t>T-Test of difference = 0 (</a:t>
            </a:r>
            <a:r>
              <a:rPr lang="en-US" dirty="0" err="1"/>
              <a:t>vs</a:t>
            </a:r>
            <a:r>
              <a:rPr lang="en-US" dirty="0"/>
              <a:t> not </a:t>
            </a:r>
            <a:r>
              <a:rPr lang="en-US" b="1" dirty="0"/>
              <a:t>=): T-Value = 0.54  P-Value = 0.600</a:t>
            </a:r>
            <a:r>
              <a:rPr lang="en-US" dirty="0"/>
              <a:t>  DF = 14</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1295400" y="5257800"/>
            <a:ext cx="2667000" cy="16002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5334000" y="5257801"/>
            <a:ext cx="3352800" cy="16002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D-Line</a:t>
            </a:r>
            <a:endParaRPr lang="en-US" b="1" dirty="0"/>
          </a:p>
        </p:txBody>
      </p:sp>
      <p:sp>
        <p:nvSpPr>
          <p:cNvPr id="3" name="Content Placeholder 2"/>
          <p:cNvSpPr>
            <a:spLocks noGrp="1"/>
          </p:cNvSpPr>
          <p:nvPr>
            <p:ph sz="half" idx="1"/>
          </p:nvPr>
        </p:nvSpPr>
        <p:spPr/>
        <p:txBody>
          <a:bodyPr>
            <a:normAutofit fontScale="62500" lnSpcReduction="20000"/>
          </a:bodyPr>
          <a:lstStyle/>
          <a:p>
            <a:r>
              <a:rPr lang="en-US" dirty="0"/>
              <a:t>Two-sample T for </a:t>
            </a:r>
            <a:r>
              <a:rPr lang="en-US" dirty="0" err="1"/>
              <a:t>TexHtDL</a:t>
            </a:r>
            <a:r>
              <a:rPr lang="en-US" dirty="0"/>
              <a:t> </a:t>
            </a:r>
            <a:r>
              <a:rPr lang="en-US" dirty="0" err="1"/>
              <a:t>vs</a:t>
            </a:r>
            <a:r>
              <a:rPr lang="en-US" dirty="0"/>
              <a:t> </a:t>
            </a:r>
            <a:r>
              <a:rPr lang="en-US" dirty="0" err="1"/>
              <a:t>OSUHtDL</a:t>
            </a:r>
            <a:endParaRPr lang="en-US" dirty="0"/>
          </a:p>
          <a:p>
            <a:endParaRPr lang="en-US" dirty="0"/>
          </a:p>
          <a:p>
            <a:r>
              <a:rPr lang="en-US" dirty="0"/>
              <a:t>          </a:t>
            </a:r>
            <a:r>
              <a:rPr lang="en-US" dirty="0" smtClean="0"/>
              <a:t>	      N   </a:t>
            </a:r>
            <a:r>
              <a:rPr lang="en-US" dirty="0"/>
              <a:t>Mean  </a:t>
            </a:r>
            <a:r>
              <a:rPr lang="en-US" dirty="0" err="1"/>
              <a:t>StDev</a:t>
            </a:r>
            <a:r>
              <a:rPr lang="en-US" dirty="0"/>
              <a:t>  SE Mean</a:t>
            </a:r>
          </a:p>
          <a:p>
            <a:r>
              <a:rPr lang="en-US" dirty="0" err="1"/>
              <a:t>TexHtDL</a:t>
            </a:r>
            <a:r>
              <a:rPr lang="en-US" dirty="0"/>
              <a:t>  17  74.65   1.32     0.32</a:t>
            </a:r>
          </a:p>
          <a:p>
            <a:r>
              <a:rPr lang="fi-FI" dirty="0"/>
              <a:t>OSUHtDL   8  75.25   1.58     0.56</a:t>
            </a:r>
          </a:p>
          <a:p>
            <a:endParaRPr lang="en-US" dirty="0"/>
          </a:p>
          <a:p>
            <a:endParaRPr lang="en-US" dirty="0"/>
          </a:p>
          <a:p>
            <a:r>
              <a:rPr lang="de-DE" dirty="0" err="1"/>
              <a:t>Difference</a:t>
            </a:r>
            <a:r>
              <a:rPr lang="de-DE" dirty="0"/>
              <a:t> = </a:t>
            </a:r>
            <a:r>
              <a:rPr lang="de-DE" dirty="0" err="1"/>
              <a:t>mu</a:t>
            </a:r>
            <a:r>
              <a:rPr lang="de-DE" dirty="0"/>
              <a:t> (</a:t>
            </a:r>
            <a:r>
              <a:rPr lang="de-DE" dirty="0" err="1"/>
              <a:t>TexHtDL</a:t>
            </a:r>
            <a:r>
              <a:rPr lang="de-DE" dirty="0"/>
              <a:t>) - </a:t>
            </a:r>
            <a:r>
              <a:rPr lang="de-DE" dirty="0" err="1"/>
              <a:t>mu</a:t>
            </a:r>
            <a:r>
              <a:rPr lang="de-DE" dirty="0"/>
              <a:t> (</a:t>
            </a:r>
            <a:r>
              <a:rPr lang="de-DE" dirty="0" err="1"/>
              <a:t>OSUHtDL</a:t>
            </a:r>
            <a:r>
              <a:rPr lang="de-DE" dirty="0"/>
              <a:t>)</a:t>
            </a:r>
          </a:p>
          <a:p>
            <a:r>
              <a:rPr lang="en-US" dirty="0"/>
              <a:t>Estimate for difference:  -0.603</a:t>
            </a:r>
          </a:p>
          <a:p>
            <a:r>
              <a:rPr lang="it-IT" dirty="0"/>
              <a:t>95% </a:t>
            </a:r>
            <a:r>
              <a:rPr lang="it-IT" dirty="0" err="1"/>
              <a:t>CI</a:t>
            </a:r>
            <a:r>
              <a:rPr lang="it-IT" dirty="0"/>
              <a:t> </a:t>
            </a:r>
            <a:r>
              <a:rPr lang="it-IT" dirty="0" err="1"/>
              <a:t>for</a:t>
            </a:r>
            <a:r>
              <a:rPr lang="it-IT" dirty="0"/>
              <a:t> </a:t>
            </a:r>
            <a:r>
              <a:rPr lang="it-IT" dirty="0" err="1"/>
              <a:t>difference</a:t>
            </a:r>
            <a:r>
              <a:rPr lang="it-IT" dirty="0"/>
              <a:t>:  (-2.021, 0.815)</a:t>
            </a:r>
          </a:p>
          <a:p>
            <a:r>
              <a:rPr lang="en-US" dirty="0"/>
              <a:t>T-Test of difference = 0 (</a:t>
            </a:r>
            <a:r>
              <a:rPr lang="en-US" dirty="0" err="1"/>
              <a:t>vs</a:t>
            </a:r>
            <a:r>
              <a:rPr lang="en-US" dirty="0"/>
              <a:t> not =): </a:t>
            </a:r>
            <a:r>
              <a:rPr lang="en-US" b="1" dirty="0"/>
              <a:t>T-Value = -0.94  P-Value = 0.369</a:t>
            </a:r>
            <a:r>
              <a:rPr lang="en-US" dirty="0"/>
              <a:t>  DF = 11</a:t>
            </a:r>
          </a:p>
          <a:p>
            <a:endParaRPr lang="en-US" dirty="0"/>
          </a:p>
        </p:txBody>
      </p:sp>
      <p:sp>
        <p:nvSpPr>
          <p:cNvPr id="4" name="Content Placeholder 3"/>
          <p:cNvSpPr>
            <a:spLocks noGrp="1"/>
          </p:cNvSpPr>
          <p:nvPr>
            <p:ph sz="half" idx="2"/>
          </p:nvPr>
        </p:nvSpPr>
        <p:spPr/>
        <p:txBody>
          <a:bodyPr>
            <a:normAutofit fontScale="62500" lnSpcReduction="20000"/>
          </a:bodyPr>
          <a:lstStyle/>
          <a:p>
            <a:r>
              <a:rPr lang="en-US" dirty="0"/>
              <a:t>Two-sample T for </a:t>
            </a:r>
            <a:r>
              <a:rPr lang="en-US" dirty="0" err="1"/>
              <a:t>TexWtDL</a:t>
            </a:r>
            <a:r>
              <a:rPr lang="en-US" dirty="0"/>
              <a:t> </a:t>
            </a:r>
            <a:r>
              <a:rPr lang="en-US" dirty="0" err="1"/>
              <a:t>vs</a:t>
            </a:r>
            <a:r>
              <a:rPr lang="en-US" dirty="0"/>
              <a:t> </a:t>
            </a:r>
            <a:r>
              <a:rPr lang="en-US" dirty="0" err="1"/>
              <a:t>OSUWtDL</a:t>
            </a:r>
            <a:endParaRPr lang="en-US" dirty="0"/>
          </a:p>
          <a:p>
            <a:endParaRPr lang="en-US" dirty="0"/>
          </a:p>
          <a:p>
            <a:r>
              <a:rPr lang="en-US" dirty="0"/>
              <a:t>          </a:t>
            </a:r>
            <a:r>
              <a:rPr lang="en-US" dirty="0" smtClean="0"/>
              <a:t>         N   </a:t>
            </a:r>
            <a:r>
              <a:rPr lang="en-US" dirty="0"/>
              <a:t>Mean  </a:t>
            </a:r>
            <a:r>
              <a:rPr lang="en-US" dirty="0" err="1"/>
              <a:t>StDev</a:t>
            </a:r>
            <a:r>
              <a:rPr lang="en-US" dirty="0"/>
              <a:t>  SE Mean</a:t>
            </a:r>
          </a:p>
          <a:p>
            <a:r>
              <a:rPr lang="en-US" dirty="0" err="1"/>
              <a:t>TexWtDL</a:t>
            </a:r>
            <a:r>
              <a:rPr lang="en-US" dirty="0"/>
              <a:t>  17  262.4   25.0      6.1</a:t>
            </a:r>
          </a:p>
          <a:p>
            <a:r>
              <a:rPr lang="pl-PL" dirty="0"/>
              <a:t>OSUWtDL   8  278.4   23.8      8.4</a:t>
            </a:r>
          </a:p>
          <a:p>
            <a:endParaRPr lang="en-US" dirty="0"/>
          </a:p>
          <a:p>
            <a:endParaRPr lang="en-US" dirty="0"/>
          </a:p>
          <a:p>
            <a:r>
              <a:rPr lang="en-US" dirty="0"/>
              <a:t>Difference = mu (</a:t>
            </a:r>
            <a:r>
              <a:rPr lang="en-US" dirty="0" err="1"/>
              <a:t>TexWtDL</a:t>
            </a:r>
            <a:r>
              <a:rPr lang="en-US" dirty="0"/>
              <a:t>) - mu (</a:t>
            </a:r>
            <a:r>
              <a:rPr lang="en-US" dirty="0" err="1"/>
              <a:t>OSUWtDL</a:t>
            </a:r>
            <a:r>
              <a:rPr lang="en-US" dirty="0"/>
              <a:t>)</a:t>
            </a:r>
          </a:p>
          <a:p>
            <a:r>
              <a:rPr lang="en-US" dirty="0"/>
              <a:t>Estimate for difference:  -16.0</a:t>
            </a:r>
          </a:p>
          <a:p>
            <a:r>
              <a:rPr lang="it-IT" dirty="0"/>
              <a:t>95% </a:t>
            </a:r>
            <a:r>
              <a:rPr lang="it-IT" dirty="0" err="1"/>
              <a:t>CI</a:t>
            </a:r>
            <a:r>
              <a:rPr lang="it-IT" dirty="0"/>
              <a:t> </a:t>
            </a:r>
            <a:r>
              <a:rPr lang="it-IT" dirty="0" err="1"/>
              <a:t>for</a:t>
            </a:r>
            <a:r>
              <a:rPr lang="it-IT" dirty="0"/>
              <a:t> </a:t>
            </a:r>
            <a:r>
              <a:rPr lang="it-IT" dirty="0" err="1"/>
              <a:t>difference</a:t>
            </a:r>
            <a:r>
              <a:rPr lang="it-IT" dirty="0"/>
              <a:t>:  (-38.3, 6.2)</a:t>
            </a:r>
          </a:p>
          <a:p>
            <a:r>
              <a:rPr lang="en-US" dirty="0"/>
              <a:t>T-Test of difference = 0 (</a:t>
            </a:r>
            <a:r>
              <a:rPr lang="en-US" dirty="0" err="1"/>
              <a:t>vs</a:t>
            </a:r>
            <a:r>
              <a:rPr lang="en-US" dirty="0"/>
              <a:t> not =): </a:t>
            </a:r>
            <a:r>
              <a:rPr lang="en-US" b="1" dirty="0"/>
              <a:t>T-Value = -1.54  P-Value = 0.145</a:t>
            </a:r>
            <a:r>
              <a:rPr lang="en-US" dirty="0"/>
              <a:t>  DF = 14</a:t>
            </a:r>
          </a:p>
          <a:p>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4343400" y="1600200"/>
            <a:ext cx="4800600" cy="3200400"/>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US" b="1" dirty="0" smtClean="0"/>
              <a:t>Findings</a:t>
            </a:r>
            <a:endParaRPr lang="en-US" b="1" dirty="0"/>
          </a:p>
        </p:txBody>
      </p:sp>
      <p:sp>
        <p:nvSpPr>
          <p:cNvPr id="9" name="Content Placeholder 8"/>
          <p:cNvSpPr>
            <a:spLocks noGrp="1"/>
          </p:cNvSpPr>
          <p:nvPr>
            <p:ph sz="half" idx="1"/>
          </p:nvPr>
        </p:nvSpPr>
        <p:spPr>
          <a:xfrm>
            <a:off x="609600" y="1600200"/>
            <a:ext cx="4038600" cy="4525963"/>
          </a:xfrm>
        </p:spPr>
        <p:txBody>
          <a:bodyPr/>
          <a:lstStyle/>
          <a:p>
            <a:r>
              <a:rPr lang="en-US" dirty="0" smtClean="0"/>
              <a:t>All of the confidence intervals capture a difference of zero and no p-values are statistically significant</a:t>
            </a:r>
          </a:p>
          <a:p>
            <a:r>
              <a:rPr lang="en-US" dirty="0" smtClean="0"/>
              <a:t>So, let’s look at the intervals graphically.</a:t>
            </a:r>
            <a:endParaRPr lang="en-US" dirty="0"/>
          </a:p>
        </p:txBody>
      </p:sp>
      <p:pic>
        <p:nvPicPr>
          <p:cNvPr id="1026" name="Picture 2"/>
          <p:cNvPicPr>
            <a:picLocks noChangeAspect="1" noChangeArrowheads="1"/>
          </p:cNvPicPr>
          <p:nvPr/>
        </p:nvPicPr>
        <p:blipFill>
          <a:blip r:embed="rId3"/>
          <a:srcRect/>
          <a:stretch>
            <a:fillRect/>
          </a:stretch>
        </p:blipFill>
        <p:spPr bwMode="auto">
          <a:xfrm>
            <a:off x="533400" y="4876800"/>
            <a:ext cx="3810000" cy="178231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876800" y="4876800"/>
            <a:ext cx="3962400" cy="18288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So…</a:t>
            </a:r>
            <a:endParaRPr lang="en-US" b="1" dirty="0"/>
          </a:p>
        </p:txBody>
      </p:sp>
      <p:sp>
        <p:nvSpPr>
          <p:cNvPr id="6" name="Content Placeholder 5"/>
          <p:cNvSpPr>
            <a:spLocks noGrp="1"/>
          </p:cNvSpPr>
          <p:nvPr>
            <p:ph idx="1"/>
          </p:nvPr>
        </p:nvSpPr>
        <p:spPr/>
        <p:txBody>
          <a:bodyPr/>
          <a:lstStyle/>
          <a:p>
            <a:r>
              <a:rPr lang="en-US" dirty="0" smtClean="0"/>
              <a:t>Neither the speed nor size myths seem to hold much statistical significance…</a:t>
            </a:r>
          </a:p>
          <a:p>
            <a:endParaRPr lang="en-US" dirty="0"/>
          </a:p>
          <a:p>
            <a:pPr>
              <a:buNone/>
            </a:pPr>
            <a:endParaRPr lang="en-US" dirty="0" smtClean="0"/>
          </a:p>
          <a:p>
            <a:r>
              <a:rPr lang="en-US" dirty="0" smtClean="0"/>
              <a:t>It must be something else…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Possible Explanations</a:t>
            </a:r>
            <a:endParaRPr lang="en-US" b="1" dirty="0"/>
          </a:p>
        </p:txBody>
      </p:sp>
      <p:sp>
        <p:nvSpPr>
          <p:cNvPr id="3" name="Content Placeholder 2"/>
          <p:cNvSpPr>
            <a:spLocks noGrp="1"/>
          </p:cNvSpPr>
          <p:nvPr>
            <p:ph idx="1"/>
          </p:nvPr>
        </p:nvSpPr>
        <p:spPr/>
        <p:txBody>
          <a:bodyPr/>
          <a:lstStyle/>
          <a:p>
            <a:r>
              <a:rPr lang="en-US" sz="2400" dirty="0" smtClean="0"/>
              <a:t>The methods of weight-training (power lifting vs. “explosive” lifting) and agility training (</a:t>
            </a:r>
            <a:r>
              <a:rPr lang="en-US" sz="2400" dirty="0" err="1" smtClean="0"/>
              <a:t>plyometrics</a:t>
            </a:r>
            <a:r>
              <a:rPr lang="en-US" sz="2400" dirty="0" smtClean="0"/>
              <a:t>, ladder drills, cone drills and shuttle runs) may be a possible explanation</a:t>
            </a:r>
          </a:p>
          <a:p>
            <a:r>
              <a:rPr lang="en-US" sz="2400" dirty="0" smtClean="0"/>
              <a:t>Players outside of the Big Ten may simply have a better understanding of the offensive and defensive schemes</a:t>
            </a:r>
          </a:p>
          <a:p>
            <a:r>
              <a:rPr lang="en-US" sz="2400" dirty="0" smtClean="0"/>
              <a:t>Coaching methods in the Big Ten may be too conservative and not creative enough to match up with coaches from the Big 12 and the SEC</a:t>
            </a:r>
          </a:p>
          <a:p>
            <a:r>
              <a:rPr lang="en-US" sz="2400" dirty="0" smtClean="0"/>
              <a:t>There may be no real explanation, and in a few years the tables will have turned, and the Big Ten will once again be winning BCS games.</a:t>
            </a:r>
          </a:p>
          <a:p>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00800" cy="1143000"/>
          </a:xfrm>
        </p:spPr>
        <p:txBody>
          <a:bodyPr>
            <a:normAutofit/>
          </a:bodyPr>
          <a:lstStyle/>
          <a:p>
            <a:r>
              <a:rPr lang="en-US" b="1" dirty="0" smtClean="0"/>
              <a:t>Background On The Topic</a:t>
            </a:r>
            <a:endParaRPr lang="en-US" b="1" dirty="0"/>
          </a:p>
        </p:txBody>
      </p:sp>
      <p:sp>
        <p:nvSpPr>
          <p:cNvPr id="3" name="Content Placeholder 2"/>
          <p:cNvSpPr>
            <a:spLocks noGrp="1"/>
          </p:cNvSpPr>
          <p:nvPr>
            <p:ph idx="1"/>
          </p:nvPr>
        </p:nvSpPr>
        <p:spPr/>
        <p:txBody>
          <a:bodyPr/>
          <a:lstStyle/>
          <a:p>
            <a:r>
              <a:rPr lang="en-US" sz="2800" dirty="0" smtClean="0"/>
              <a:t>Many have claimed that the Big Ten Conference’s perceived lack of success in BCS and bowl games is due to a lack of speed</a:t>
            </a:r>
          </a:p>
          <a:p>
            <a:r>
              <a:rPr lang="en-US" sz="2800" dirty="0" smtClean="0"/>
              <a:t>It has been said recently that Big Ten football teams are too big and too slow to compete on the national stage, especially with teams from southern conferences like the SEC and the Big 12</a:t>
            </a:r>
          </a:p>
          <a:p>
            <a:r>
              <a:rPr lang="en-US" sz="2800" dirty="0" smtClean="0"/>
              <a:t>We decided to test this using the standard measurement of football speed, the 40 yard dash</a:t>
            </a:r>
          </a:p>
          <a:p>
            <a:endParaRPr lang="en-US" sz="2800" dirty="0" smtClean="0"/>
          </a:p>
          <a:p>
            <a:endParaRPr lang="en-US" dirty="0"/>
          </a:p>
        </p:txBody>
      </p:sp>
      <p:pic>
        <p:nvPicPr>
          <p:cNvPr id="6146" name="Picture 2"/>
          <p:cNvPicPr>
            <a:picLocks noChangeAspect="1" noChangeArrowheads="1"/>
          </p:cNvPicPr>
          <p:nvPr/>
        </p:nvPicPr>
        <p:blipFill>
          <a:blip r:embed="rId2"/>
          <a:srcRect/>
          <a:stretch>
            <a:fillRect/>
          </a:stretch>
        </p:blipFill>
        <p:spPr bwMode="auto">
          <a:xfrm>
            <a:off x="6705600" y="152400"/>
            <a:ext cx="1905000" cy="142875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Sources</a:t>
            </a:r>
            <a:endParaRPr lang="en-US" b="1" dirty="0"/>
          </a:p>
        </p:txBody>
      </p:sp>
      <p:sp>
        <p:nvSpPr>
          <p:cNvPr id="3" name="Content Placeholder 2"/>
          <p:cNvSpPr>
            <a:spLocks noGrp="1"/>
          </p:cNvSpPr>
          <p:nvPr>
            <p:ph idx="1"/>
          </p:nvPr>
        </p:nvSpPr>
        <p:spPr/>
        <p:txBody>
          <a:bodyPr>
            <a:normAutofit/>
          </a:bodyPr>
          <a:lstStyle/>
          <a:p>
            <a:r>
              <a:rPr lang="en-US" sz="1600" dirty="0" smtClean="0">
                <a:hlinkClick r:id="rId2"/>
              </a:rPr>
              <a:t>http://www.elevenwarriors.com/2007/12/ali-baba-and-the-40-time-thieves.html</a:t>
            </a:r>
            <a:endParaRPr lang="en-US" sz="1600" dirty="0" smtClean="0"/>
          </a:p>
          <a:p>
            <a:r>
              <a:rPr lang="en-US" sz="1600" dirty="0" smtClean="0">
                <a:hlinkClick r:id="rId3"/>
              </a:rPr>
              <a:t>www.Scout.com</a:t>
            </a:r>
            <a:endParaRPr lang="en-US" sz="1600" dirty="0" smtClean="0"/>
          </a:p>
          <a:p>
            <a:r>
              <a:rPr lang="en-US" sz="1600" dirty="0" smtClean="0">
                <a:hlinkClick r:id="rId4"/>
              </a:rPr>
              <a:t>www.Rivals.com</a:t>
            </a:r>
            <a:endParaRPr lang="en-US" sz="1600" dirty="0" smtClean="0"/>
          </a:p>
          <a:p>
            <a:r>
              <a:rPr lang="en-US" sz="1600" dirty="0" smtClean="0">
                <a:hlinkClick r:id="rId5"/>
              </a:rPr>
              <a:t>http://www.sportingnews.com/yourturn/viewtopic.php?t=426992</a:t>
            </a:r>
            <a:endParaRPr lang="en-US" sz="1600" dirty="0" smtClean="0"/>
          </a:p>
          <a:p>
            <a:r>
              <a:rPr lang="en-US" sz="1600" dirty="0" smtClean="0">
                <a:hlinkClick r:id="rId6"/>
              </a:rPr>
              <a:t>http://www.crimsonandcreammachine.com/2009/3/12/794513/the-sec-speed-myth-debunke</a:t>
            </a:r>
            <a:endParaRPr lang="en-US" sz="1600" dirty="0" smtClean="0"/>
          </a:p>
          <a:p>
            <a:r>
              <a:rPr lang="en-US" sz="1600" dirty="0" smtClean="0"/>
              <a:t>http://en.wikipedia.org/wiki/Bowl_Championship_Series</a:t>
            </a:r>
            <a:endParaRPr lang="en-US" sz="1600" dirty="0"/>
          </a:p>
        </p:txBody>
      </p:sp>
      <p:pic>
        <p:nvPicPr>
          <p:cNvPr id="5122" name="Picture 2"/>
          <p:cNvPicPr>
            <a:picLocks noChangeAspect="1" noChangeArrowheads="1"/>
          </p:cNvPicPr>
          <p:nvPr/>
        </p:nvPicPr>
        <p:blipFill>
          <a:blip r:embed="rId7"/>
          <a:srcRect/>
          <a:stretch>
            <a:fillRect/>
          </a:stretch>
        </p:blipFill>
        <p:spPr bwMode="auto">
          <a:xfrm rot="20994071">
            <a:off x="1089911" y="3832205"/>
            <a:ext cx="2266950" cy="2286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8"/>
          <a:srcRect/>
          <a:stretch>
            <a:fillRect/>
          </a:stretch>
        </p:blipFill>
        <p:spPr bwMode="auto">
          <a:xfrm>
            <a:off x="7772400" y="1905000"/>
            <a:ext cx="1143000" cy="866775"/>
          </a:xfrm>
          <a:prstGeom prst="rect">
            <a:avLst/>
          </a:prstGeom>
          <a:noFill/>
          <a:ln w="9525">
            <a:noFill/>
            <a:miter lim="800000"/>
            <a:headEnd/>
            <a:tailEnd/>
          </a:ln>
          <a:effectLst/>
        </p:spPr>
      </p:pic>
      <p:pic>
        <p:nvPicPr>
          <p:cNvPr id="5124" name="Picture 4"/>
          <p:cNvPicPr>
            <a:picLocks noChangeAspect="1" noChangeArrowheads="1"/>
          </p:cNvPicPr>
          <p:nvPr/>
        </p:nvPicPr>
        <p:blipFill>
          <a:blip r:embed="rId9"/>
          <a:srcRect/>
          <a:stretch>
            <a:fillRect/>
          </a:stretch>
        </p:blipFill>
        <p:spPr bwMode="auto">
          <a:xfrm>
            <a:off x="7848600" y="1295400"/>
            <a:ext cx="1028700" cy="504825"/>
          </a:xfrm>
          <a:prstGeom prst="rect">
            <a:avLst/>
          </a:prstGeom>
          <a:noFill/>
          <a:ln w="9525">
            <a:noFill/>
            <a:miter lim="800000"/>
            <a:headEnd/>
            <a:tailEnd/>
          </a:ln>
          <a:effectLst/>
        </p:spPr>
      </p:pic>
      <p:pic>
        <p:nvPicPr>
          <p:cNvPr id="5125" name="Picture 5"/>
          <p:cNvPicPr>
            <a:picLocks noChangeAspect="1" noChangeArrowheads="1"/>
          </p:cNvPicPr>
          <p:nvPr/>
        </p:nvPicPr>
        <p:blipFill>
          <a:blip r:embed="rId10"/>
          <a:srcRect/>
          <a:stretch>
            <a:fillRect/>
          </a:stretch>
        </p:blipFill>
        <p:spPr bwMode="auto">
          <a:xfrm>
            <a:off x="7848600" y="152400"/>
            <a:ext cx="1066800" cy="1066800"/>
          </a:xfrm>
          <a:prstGeom prst="rect">
            <a:avLst/>
          </a:prstGeom>
          <a:noFill/>
          <a:ln w="9525">
            <a:noFill/>
            <a:miter lim="800000"/>
            <a:headEnd/>
            <a:tailEnd/>
          </a:ln>
          <a:effectLst/>
        </p:spPr>
      </p:pic>
      <p:pic>
        <p:nvPicPr>
          <p:cNvPr id="5126" name="Picture 6"/>
          <p:cNvPicPr>
            <a:picLocks noChangeAspect="1" noChangeArrowheads="1"/>
          </p:cNvPicPr>
          <p:nvPr/>
        </p:nvPicPr>
        <p:blipFill>
          <a:blip r:embed="rId11"/>
          <a:srcRect/>
          <a:stretch>
            <a:fillRect/>
          </a:stretch>
        </p:blipFill>
        <p:spPr bwMode="auto">
          <a:xfrm>
            <a:off x="6057900" y="3352800"/>
            <a:ext cx="2857500" cy="33337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00800" cy="1143000"/>
          </a:xfrm>
        </p:spPr>
        <p:txBody>
          <a:bodyPr>
            <a:normAutofit/>
          </a:bodyPr>
          <a:lstStyle/>
          <a:p>
            <a:r>
              <a:rPr lang="en-US" b="1" dirty="0" smtClean="0"/>
              <a:t>Background On The Topic</a:t>
            </a:r>
            <a:endParaRPr lang="en-US" b="1" dirty="0"/>
          </a:p>
        </p:txBody>
      </p:sp>
      <p:pic>
        <p:nvPicPr>
          <p:cNvPr id="9218" name="Picture 2"/>
          <p:cNvPicPr>
            <a:picLocks noGrp="1" noChangeAspect="1" noChangeArrowheads="1"/>
          </p:cNvPicPr>
          <p:nvPr>
            <p:ph idx="1"/>
          </p:nvPr>
        </p:nvPicPr>
        <p:blipFill>
          <a:blip r:embed="rId2"/>
          <a:srcRect/>
          <a:stretch>
            <a:fillRect/>
          </a:stretch>
        </p:blipFill>
        <p:spPr bwMode="auto">
          <a:xfrm>
            <a:off x="6705600" y="304800"/>
            <a:ext cx="1892943" cy="2990850"/>
          </a:xfrm>
          <a:prstGeom prst="rect">
            <a:avLst/>
          </a:prstGeom>
          <a:noFill/>
          <a:ln w="9525">
            <a:noFill/>
            <a:miter lim="800000"/>
            <a:headEnd/>
            <a:tailEnd/>
          </a:ln>
          <a:effectLst/>
        </p:spPr>
      </p:pic>
      <p:sp>
        <p:nvSpPr>
          <p:cNvPr id="5" name="Content Placeholder 2"/>
          <p:cNvSpPr txBox="1">
            <a:spLocks/>
          </p:cNvSpPr>
          <p:nvPr/>
        </p:nvSpPr>
        <p:spPr>
          <a:xfrm>
            <a:off x="457200" y="1600200"/>
            <a:ext cx="6172200" cy="4525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noProof="0" dirty="0" smtClean="0"/>
              <a:t>A player runs 40 yards, and is timed from start to finish, with either electronic timing systems or a stopwatch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The 40 yard dash is a great measure of a player’s overall straight line speed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Using posted 40 yard dash times from football websites Rivals.com</a:t>
            </a:r>
            <a:r>
              <a:rPr kumimoji="0" lang="en-US" sz="2800" b="0" i="0" u="none" strike="noStrike" kern="1200" cap="none" spc="0" normalizeH="0" noProof="0" dirty="0" smtClean="0">
                <a:ln>
                  <a:noFill/>
                </a:ln>
                <a:solidFill>
                  <a:schemeClr val="tx1"/>
                </a:solidFill>
                <a:effectLst/>
                <a:uLnTx/>
                <a:uFillTx/>
                <a:latin typeface="+mn-lt"/>
                <a:ea typeface="+mn-ea"/>
                <a:cs typeface="+mn-cs"/>
              </a:rPr>
              <a:t> and Scout.com, we decided to compare </a:t>
            </a:r>
            <a:r>
              <a:rPr kumimoji="0" lang="en-US" sz="2800" b="0" i="0" u="none" strike="noStrike" kern="1200" cap="none" spc="0" normalizeH="0" noProof="0" dirty="0" smtClean="0">
                <a:ln>
                  <a:noFill/>
                </a:ln>
                <a:solidFill>
                  <a:srgbClr val="FF0000"/>
                </a:solidFill>
                <a:effectLst/>
                <a:uLnTx/>
                <a:uFillTx/>
                <a:latin typeface="+mn-lt"/>
                <a:ea typeface="+mn-ea"/>
                <a:cs typeface="+mn-cs"/>
              </a:rPr>
              <a:t>Ohio State </a:t>
            </a:r>
            <a:r>
              <a:rPr kumimoji="0" lang="en-US" sz="2800" b="0" i="0" u="none" strike="noStrike" kern="1200" cap="none" spc="0" normalizeH="0" noProof="0" dirty="0" smtClean="0">
                <a:ln>
                  <a:noFill/>
                </a:ln>
                <a:solidFill>
                  <a:schemeClr val="tx1"/>
                </a:solidFill>
                <a:effectLst/>
                <a:uLnTx/>
                <a:uFillTx/>
                <a:latin typeface="+mn-lt"/>
                <a:ea typeface="+mn-ea"/>
                <a:cs typeface="+mn-cs"/>
              </a:rPr>
              <a:t>with </a:t>
            </a:r>
            <a:r>
              <a:rPr kumimoji="0" lang="en-US" sz="2800" b="0" i="0" u="none" strike="noStrike" kern="1200" cap="none" spc="0" normalizeH="0" noProof="0" dirty="0" smtClean="0">
                <a:ln>
                  <a:noFill/>
                </a:ln>
                <a:solidFill>
                  <a:srgbClr val="7030A0"/>
                </a:solidFill>
                <a:effectLst/>
                <a:uLnTx/>
                <a:uFillTx/>
                <a:latin typeface="+mn-lt"/>
                <a:ea typeface="+mn-ea"/>
                <a:cs typeface="+mn-cs"/>
              </a:rPr>
              <a:t>LSU</a:t>
            </a:r>
            <a:r>
              <a:rPr kumimoji="0" lang="en-US" sz="2800" b="0" i="0" u="none" strike="noStrike" kern="1200" cap="none" spc="0" normalizeH="0" noProof="0" dirty="0" smtClean="0">
                <a:ln>
                  <a:noFill/>
                </a:ln>
                <a:solidFill>
                  <a:schemeClr val="tx1"/>
                </a:solidFill>
                <a:effectLst/>
                <a:uLnTx/>
                <a:uFillTx/>
                <a:latin typeface="+mn-lt"/>
                <a:ea typeface="+mn-ea"/>
                <a:cs typeface="+mn-cs"/>
              </a:rPr>
              <a:t> and </a:t>
            </a:r>
            <a:r>
              <a:rPr kumimoji="0" lang="en-US" sz="2800" b="0" i="0" u="none" strike="noStrike" kern="1200" cap="none" spc="0" normalizeH="0" noProof="0" dirty="0" smtClean="0">
                <a:ln>
                  <a:noFill/>
                </a:ln>
                <a:solidFill>
                  <a:srgbClr val="1F0BB5"/>
                </a:solidFill>
                <a:effectLst/>
                <a:uLnTx/>
                <a:uFillTx/>
                <a:latin typeface="+mn-lt"/>
                <a:ea typeface="+mn-ea"/>
                <a:cs typeface="+mn-cs"/>
              </a:rPr>
              <a:t>Florida</a:t>
            </a:r>
            <a:r>
              <a:rPr kumimoji="0" lang="en-US" sz="2800" b="0" i="0" u="none" strike="noStrike" kern="1200" cap="none" spc="0" normalizeH="0" noProof="0" dirty="0" smtClean="0">
                <a:ln>
                  <a:noFill/>
                </a:ln>
                <a:solidFill>
                  <a:schemeClr val="tx1"/>
                </a:solidFill>
                <a:effectLst/>
                <a:uLnTx/>
                <a:uFillTx/>
                <a:latin typeface="+mn-lt"/>
                <a:ea typeface="+mn-ea"/>
                <a:cs typeface="+mn-cs"/>
              </a:rPr>
              <a:t>, and 2 teams each from the Big Ten and SEC</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BCS Records</a:t>
            </a:r>
            <a:endParaRPr lang="en-US" b="1" dirty="0"/>
          </a:p>
        </p:txBody>
      </p:sp>
      <p:sp>
        <p:nvSpPr>
          <p:cNvPr id="3" name="Content Placeholder 2"/>
          <p:cNvSpPr>
            <a:spLocks noGrp="1"/>
          </p:cNvSpPr>
          <p:nvPr>
            <p:ph idx="1"/>
          </p:nvPr>
        </p:nvSpPr>
        <p:spPr/>
        <p:txBody>
          <a:bodyPr>
            <a:normAutofit lnSpcReduction="10000"/>
          </a:bodyPr>
          <a:lstStyle/>
          <a:p>
            <a:r>
              <a:rPr lang="en-US" sz="1800" b="1" dirty="0" smtClean="0"/>
              <a:t>Conference with most BCS bowl appearances</a:t>
            </a:r>
            <a:r>
              <a:rPr lang="en-US" sz="1800" dirty="0" smtClean="0"/>
              <a:t> Big Ten (19</a:t>
            </a:r>
            <a:r>
              <a:rPr lang="en-US" sz="1800" dirty="0" smtClean="0"/>
              <a:t>)</a:t>
            </a:r>
          </a:p>
          <a:p>
            <a:r>
              <a:rPr lang="en-US" sz="1800" b="1" dirty="0" smtClean="0"/>
              <a:t>Conference with most BCS bowl game wins</a:t>
            </a:r>
            <a:r>
              <a:rPr lang="en-US" sz="1800" dirty="0" smtClean="0"/>
              <a:t> SEC (12</a:t>
            </a:r>
            <a:r>
              <a:rPr lang="en-US" sz="1800" dirty="0" smtClean="0"/>
              <a:t>)</a:t>
            </a:r>
          </a:p>
          <a:p>
            <a:r>
              <a:rPr lang="en-US" sz="1800" b="1" dirty="0" smtClean="0"/>
              <a:t>Conference with most championships</a:t>
            </a:r>
            <a:r>
              <a:rPr lang="en-US" sz="1800" dirty="0" smtClean="0"/>
              <a:t> SEC (5</a:t>
            </a:r>
            <a:r>
              <a:rPr lang="en-US" sz="1800" dirty="0" smtClean="0"/>
              <a:t>)</a:t>
            </a:r>
          </a:p>
          <a:p>
            <a:endParaRPr lang="en-US" sz="1800" dirty="0" smtClean="0"/>
          </a:p>
          <a:p>
            <a:endParaRPr lang="en-US" dirty="0" smtClean="0"/>
          </a:p>
          <a:p>
            <a:r>
              <a:rPr lang="en-US" dirty="0" smtClean="0"/>
              <a:t>3 -8 in BCS bowl games</a:t>
            </a:r>
          </a:p>
          <a:p>
            <a:r>
              <a:rPr lang="en-US" dirty="0" smtClean="0"/>
              <a:t>Haven’t won a </a:t>
            </a:r>
            <a:r>
              <a:rPr lang="en-US" dirty="0" smtClean="0"/>
              <a:t>BCS game since </a:t>
            </a:r>
            <a:r>
              <a:rPr lang="en-US" dirty="0" smtClean="0"/>
              <a:t>January </a:t>
            </a:r>
            <a:r>
              <a:rPr lang="en-US" dirty="0" smtClean="0"/>
              <a:t>3, 2006 - FedEx Orange Bowl: #3 </a:t>
            </a:r>
            <a:r>
              <a:rPr lang="en-US" b="1" dirty="0" smtClean="0">
                <a:solidFill>
                  <a:schemeClr val="tx2">
                    <a:lumMod val="75000"/>
                  </a:schemeClr>
                </a:solidFill>
              </a:rPr>
              <a:t>Penn State</a:t>
            </a:r>
            <a:r>
              <a:rPr lang="en-US" dirty="0" smtClean="0"/>
              <a:t> (10-1, Big Ten champion) 26, </a:t>
            </a:r>
            <a:r>
              <a:rPr lang="en-US" dirty="0" smtClean="0">
                <a:solidFill>
                  <a:schemeClr val="accent2">
                    <a:lumMod val="75000"/>
                  </a:schemeClr>
                </a:solidFill>
              </a:rPr>
              <a:t>Florida State </a:t>
            </a:r>
            <a:r>
              <a:rPr lang="en-US" dirty="0" smtClean="0"/>
              <a:t>(ACC champion) 23 (3 OT)</a:t>
            </a:r>
            <a:endParaRPr lang="en-US" dirty="0" smtClean="0"/>
          </a:p>
        </p:txBody>
      </p:sp>
      <p:pic>
        <p:nvPicPr>
          <p:cNvPr id="5" name="Picture 2"/>
          <p:cNvPicPr>
            <a:picLocks noChangeAspect="1" noChangeArrowheads="1"/>
          </p:cNvPicPr>
          <p:nvPr/>
        </p:nvPicPr>
        <p:blipFill>
          <a:blip r:embed="rId2"/>
          <a:srcRect/>
          <a:stretch>
            <a:fillRect/>
          </a:stretch>
        </p:blipFill>
        <p:spPr bwMode="auto">
          <a:xfrm>
            <a:off x="1600200" y="381000"/>
            <a:ext cx="1143000" cy="1028700"/>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a:stretch>
            <a:fillRect/>
          </a:stretch>
        </p:blipFill>
        <p:spPr bwMode="auto">
          <a:xfrm>
            <a:off x="6248400" y="381000"/>
            <a:ext cx="1143000" cy="1028700"/>
          </a:xfrm>
          <a:prstGeom prst="rect">
            <a:avLst/>
          </a:prstGeom>
          <a:noFill/>
          <a:ln w="9525">
            <a:noFill/>
            <a:miter lim="800000"/>
            <a:headEnd/>
            <a:tailEnd/>
          </a:ln>
          <a:effectLst/>
        </p:spPr>
      </p:pic>
      <p:pic>
        <p:nvPicPr>
          <p:cNvPr id="9" name="Picture 2"/>
          <p:cNvPicPr>
            <a:picLocks noChangeAspect="1" noChangeArrowheads="1"/>
          </p:cNvPicPr>
          <p:nvPr/>
        </p:nvPicPr>
        <p:blipFill>
          <a:blip r:embed="rId3"/>
          <a:srcRect/>
          <a:stretch>
            <a:fillRect/>
          </a:stretch>
        </p:blipFill>
        <p:spPr bwMode="auto">
          <a:xfrm>
            <a:off x="7696200" y="3124200"/>
            <a:ext cx="1181100" cy="11811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7696200" y="5410200"/>
            <a:ext cx="1257300" cy="1162050"/>
          </a:xfrm>
          <a:prstGeom prst="rect">
            <a:avLst/>
          </a:prstGeom>
          <a:noFill/>
          <a:ln w="9525">
            <a:noFill/>
            <a:miter lim="800000"/>
            <a:headEnd/>
            <a:tailEnd/>
          </a:ln>
          <a:effectLst/>
        </p:spPr>
      </p:pic>
      <p:sp>
        <p:nvSpPr>
          <p:cNvPr id="4" name="Title 1"/>
          <p:cNvSpPr txBox="1">
            <a:spLocks/>
          </p:cNvSpPr>
          <p:nvPr/>
        </p:nvSpPr>
        <p:spPr>
          <a:xfrm>
            <a:off x="457200" y="2438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Big Ten – Last 5 seasons in BCS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945930"/>
            <a:ext cx="9193030" cy="5912070"/>
          </a:xfrm>
          <a:prstGeom prst="rect">
            <a:avLst/>
          </a:prstGeom>
          <a:noFill/>
          <a:ln w="9525">
            <a:noFill/>
            <a:miter lim="800000"/>
            <a:headEnd/>
            <a:tailEnd/>
          </a:ln>
          <a:effectLst/>
        </p:spPr>
      </p:pic>
      <p:sp>
        <p:nvSpPr>
          <p:cNvPr id="6" name="TextBox 5"/>
          <p:cNvSpPr txBox="1"/>
          <p:nvPr/>
        </p:nvSpPr>
        <p:spPr>
          <a:xfrm>
            <a:off x="457200" y="0"/>
            <a:ext cx="1600200" cy="769441"/>
          </a:xfrm>
          <a:prstGeom prst="rect">
            <a:avLst/>
          </a:prstGeom>
          <a:noFill/>
        </p:spPr>
        <p:txBody>
          <a:bodyPr wrap="square" rtlCol="0">
            <a:spAutoFit/>
          </a:bodyPr>
          <a:lstStyle/>
          <a:p>
            <a:r>
              <a:rPr lang="en-US" sz="4400" dirty="0" smtClean="0">
                <a:solidFill>
                  <a:srgbClr val="7030A0"/>
                </a:solidFill>
                <a:latin typeface="Arial Black" pitchFamily="34" charset="0"/>
                <a:cs typeface="Aharoni" pitchFamily="2" charset="-79"/>
              </a:rPr>
              <a:t>LSU</a:t>
            </a:r>
            <a:r>
              <a:rPr lang="en-US" sz="4400" dirty="0" smtClean="0">
                <a:solidFill>
                  <a:srgbClr val="7030A0"/>
                </a:solidFill>
              </a:rPr>
              <a:t> </a:t>
            </a:r>
            <a:endParaRPr lang="en-US" sz="4400" dirty="0">
              <a:solidFill>
                <a:srgbClr val="7030A0"/>
              </a:solidFill>
            </a:endParaRPr>
          </a:p>
        </p:txBody>
      </p:sp>
      <p:sp>
        <p:nvSpPr>
          <p:cNvPr id="7" name="TextBox 6"/>
          <p:cNvSpPr txBox="1"/>
          <p:nvPr/>
        </p:nvSpPr>
        <p:spPr>
          <a:xfrm>
            <a:off x="2590800" y="0"/>
            <a:ext cx="3657600" cy="769441"/>
          </a:xfrm>
          <a:prstGeom prst="rect">
            <a:avLst/>
          </a:prstGeom>
          <a:noFill/>
        </p:spPr>
        <p:txBody>
          <a:bodyPr wrap="square" rtlCol="0">
            <a:spAutoFit/>
          </a:bodyPr>
          <a:lstStyle/>
          <a:p>
            <a:r>
              <a:rPr lang="en-US" sz="4400" dirty="0" smtClean="0">
                <a:solidFill>
                  <a:srgbClr val="FF0000"/>
                </a:solidFill>
                <a:latin typeface="Arial Black" pitchFamily="34" charset="0"/>
                <a:cs typeface="Aharoni" pitchFamily="2" charset="-79"/>
              </a:rPr>
              <a:t> Ohio State</a:t>
            </a:r>
            <a:endParaRPr lang="en-US" sz="4400" dirty="0">
              <a:solidFill>
                <a:srgbClr val="FF0000"/>
              </a:solidFill>
            </a:endParaRPr>
          </a:p>
        </p:txBody>
      </p:sp>
      <p:sp>
        <p:nvSpPr>
          <p:cNvPr id="8" name="TextBox 7"/>
          <p:cNvSpPr txBox="1"/>
          <p:nvPr/>
        </p:nvSpPr>
        <p:spPr>
          <a:xfrm>
            <a:off x="6629400" y="0"/>
            <a:ext cx="2590800" cy="769441"/>
          </a:xfrm>
          <a:prstGeom prst="rect">
            <a:avLst/>
          </a:prstGeom>
          <a:noFill/>
        </p:spPr>
        <p:txBody>
          <a:bodyPr wrap="square" rtlCol="0">
            <a:spAutoFit/>
          </a:bodyPr>
          <a:lstStyle/>
          <a:p>
            <a:r>
              <a:rPr lang="en-US" sz="4400" dirty="0" smtClean="0">
                <a:solidFill>
                  <a:srgbClr val="1F0BB5"/>
                </a:solidFill>
                <a:latin typeface="Arial Black" pitchFamily="34" charset="0"/>
                <a:cs typeface="Aharoni" pitchFamily="2" charset="-79"/>
              </a:rPr>
              <a:t>Florida</a:t>
            </a:r>
            <a:r>
              <a:rPr lang="en-US" sz="4400" dirty="0" smtClean="0">
                <a:solidFill>
                  <a:srgbClr val="7030A0"/>
                </a:solidFill>
              </a:rPr>
              <a:t> </a:t>
            </a:r>
            <a:endParaRPr lang="en-US" sz="44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Defense Comparison </a:t>
            </a:r>
            <a:endParaRPr lang="en-US" b="1" dirty="0"/>
          </a:p>
        </p:txBody>
      </p:sp>
      <p:pic>
        <p:nvPicPr>
          <p:cNvPr id="5122" name="Picture 2"/>
          <p:cNvPicPr>
            <a:picLocks noGrp="1" noChangeAspect="1" noChangeArrowheads="1"/>
          </p:cNvPicPr>
          <p:nvPr>
            <p:ph idx="1"/>
          </p:nvPr>
        </p:nvPicPr>
        <p:blipFill>
          <a:blip r:embed="rId2"/>
          <a:srcRect/>
          <a:stretch>
            <a:fillRect/>
          </a:stretch>
        </p:blipFill>
        <p:spPr bwMode="auto">
          <a:xfrm>
            <a:off x="1905000" y="1752600"/>
            <a:ext cx="5486400" cy="365760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2667000" y="5486400"/>
            <a:ext cx="1219200" cy="1178560"/>
          </a:xfrm>
          <a:prstGeom prst="rect">
            <a:avLst/>
          </a:prstGeom>
          <a:noFill/>
          <a:ln w="9525">
            <a:noFill/>
            <a:miter lim="800000"/>
            <a:headEnd/>
            <a:tailEnd/>
          </a:ln>
          <a:effectLst/>
        </p:spPr>
      </p:pic>
      <p:pic>
        <p:nvPicPr>
          <p:cNvPr id="6" name="Picture 6"/>
          <p:cNvPicPr>
            <a:picLocks noChangeAspect="1" noChangeArrowheads="1"/>
          </p:cNvPicPr>
          <p:nvPr/>
        </p:nvPicPr>
        <p:blipFill>
          <a:blip r:embed="rId4"/>
          <a:srcRect/>
          <a:stretch>
            <a:fillRect/>
          </a:stretch>
        </p:blipFill>
        <p:spPr bwMode="auto">
          <a:xfrm>
            <a:off x="5791200" y="5638800"/>
            <a:ext cx="1507236" cy="856384"/>
          </a:xfrm>
          <a:prstGeom prst="rect">
            <a:avLst/>
          </a:prstGeom>
          <a:noFill/>
          <a:ln w="9525">
            <a:noFill/>
            <a:miter lim="800000"/>
            <a:headEnd/>
            <a:tailEnd/>
          </a:ln>
          <a:effectLst/>
        </p:spPr>
      </p:pic>
      <p:pic>
        <p:nvPicPr>
          <p:cNvPr id="7" name="Picture 4"/>
          <p:cNvPicPr>
            <a:picLocks noChangeAspect="1" noChangeArrowheads="1"/>
          </p:cNvPicPr>
          <p:nvPr/>
        </p:nvPicPr>
        <p:blipFill>
          <a:blip r:embed="rId5"/>
          <a:srcRect/>
          <a:stretch>
            <a:fillRect/>
          </a:stretch>
        </p:blipFill>
        <p:spPr bwMode="auto">
          <a:xfrm>
            <a:off x="4114800" y="5486400"/>
            <a:ext cx="1600200" cy="10668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Offense Comparison</a:t>
            </a:r>
            <a:endParaRPr lang="en-US" b="1" dirty="0"/>
          </a:p>
        </p:txBody>
      </p:sp>
      <p:pic>
        <p:nvPicPr>
          <p:cNvPr id="6146" name="Picture 2"/>
          <p:cNvPicPr>
            <a:picLocks noGrp="1" noChangeAspect="1" noChangeArrowheads="1"/>
          </p:cNvPicPr>
          <p:nvPr>
            <p:ph idx="1"/>
          </p:nvPr>
        </p:nvPicPr>
        <p:blipFill>
          <a:blip r:embed="rId2"/>
          <a:srcRect/>
          <a:stretch>
            <a:fillRect/>
          </a:stretch>
        </p:blipFill>
        <p:spPr bwMode="auto">
          <a:xfrm>
            <a:off x="1828800" y="1905000"/>
            <a:ext cx="5486400" cy="365760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2667000" y="5638800"/>
            <a:ext cx="1219200" cy="1178560"/>
          </a:xfrm>
          <a:prstGeom prst="rect">
            <a:avLst/>
          </a:prstGeom>
          <a:noFill/>
          <a:ln w="9525">
            <a:noFill/>
            <a:miter lim="800000"/>
            <a:headEnd/>
            <a:tailEnd/>
          </a:ln>
          <a:effectLst/>
        </p:spPr>
      </p:pic>
      <p:pic>
        <p:nvPicPr>
          <p:cNvPr id="6" name="Picture 4"/>
          <p:cNvPicPr>
            <a:picLocks noChangeAspect="1" noChangeArrowheads="1"/>
          </p:cNvPicPr>
          <p:nvPr/>
        </p:nvPicPr>
        <p:blipFill>
          <a:blip r:embed="rId4"/>
          <a:srcRect/>
          <a:stretch>
            <a:fillRect/>
          </a:stretch>
        </p:blipFill>
        <p:spPr bwMode="auto">
          <a:xfrm>
            <a:off x="4038600" y="5715000"/>
            <a:ext cx="1600200" cy="1066800"/>
          </a:xfrm>
          <a:prstGeom prst="rect">
            <a:avLst/>
          </a:prstGeom>
          <a:noFill/>
          <a:ln w="9525">
            <a:noFill/>
            <a:miter lim="800000"/>
            <a:headEnd/>
            <a:tailEnd/>
          </a:ln>
          <a:effectLst/>
        </p:spPr>
      </p:pic>
      <p:pic>
        <p:nvPicPr>
          <p:cNvPr id="7" name="Picture 6"/>
          <p:cNvPicPr>
            <a:picLocks noChangeAspect="1" noChangeArrowheads="1"/>
          </p:cNvPicPr>
          <p:nvPr/>
        </p:nvPicPr>
        <p:blipFill>
          <a:blip r:embed="rId5"/>
          <a:srcRect/>
          <a:stretch>
            <a:fillRect/>
          </a:stretch>
        </p:blipFill>
        <p:spPr bwMode="auto">
          <a:xfrm>
            <a:off x="5638800" y="5867400"/>
            <a:ext cx="1507236" cy="85638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 Value Test for </a:t>
            </a:r>
            <a:r>
              <a:rPr lang="en-US" b="1" dirty="0" smtClean="0">
                <a:solidFill>
                  <a:srgbClr val="FF0000"/>
                </a:solidFill>
              </a:rPr>
              <a:t>OSU</a:t>
            </a:r>
            <a:r>
              <a:rPr lang="en-US" b="1" dirty="0" smtClean="0"/>
              <a:t>/</a:t>
            </a:r>
            <a:r>
              <a:rPr lang="en-US" b="1" dirty="0" smtClean="0">
                <a:solidFill>
                  <a:srgbClr val="1F0BB5"/>
                </a:solidFill>
              </a:rPr>
              <a:t>Florida</a:t>
            </a:r>
            <a:r>
              <a:rPr lang="en-US" b="1" dirty="0" smtClean="0"/>
              <a:t> Offense</a:t>
            </a:r>
            <a:endParaRPr lang="en-US" b="1" dirty="0"/>
          </a:p>
        </p:txBody>
      </p:sp>
      <p:sp>
        <p:nvSpPr>
          <p:cNvPr id="4" name="Rectangle 3"/>
          <p:cNvSpPr/>
          <p:nvPr/>
        </p:nvSpPr>
        <p:spPr>
          <a:xfrm>
            <a:off x="304800" y="1443841"/>
            <a:ext cx="8153400" cy="3139321"/>
          </a:xfrm>
          <a:prstGeom prst="rect">
            <a:avLst/>
          </a:prstGeom>
        </p:spPr>
        <p:txBody>
          <a:bodyPr wrap="square">
            <a:spAutoFit/>
          </a:bodyPr>
          <a:lstStyle/>
          <a:p>
            <a:r>
              <a:rPr lang="en-US" b="1" dirty="0"/>
              <a:t>Two-sample T for Ohio State Offense </a:t>
            </a:r>
            <a:r>
              <a:rPr lang="en-US" b="1" dirty="0" err="1"/>
              <a:t>vs</a:t>
            </a:r>
            <a:r>
              <a:rPr lang="en-US" b="1" dirty="0"/>
              <a:t> Florida Offense</a:t>
            </a:r>
          </a:p>
          <a:p>
            <a:endParaRPr lang="en-US" dirty="0"/>
          </a:p>
          <a:p>
            <a:r>
              <a:rPr lang="en-US" dirty="0"/>
              <a:t>                    </a:t>
            </a:r>
            <a:r>
              <a:rPr lang="en-US" dirty="0" smtClean="0"/>
              <a:t>	</a:t>
            </a:r>
            <a:r>
              <a:rPr lang="en-US" b="1" dirty="0" smtClean="0"/>
              <a:t>N    </a:t>
            </a:r>
            <a:r>
              <a:rPr lang="en-US" b="1" dirty="0"/>
              <a:t>Mean   </a:t>
            </a:r>
            <a:r>
              <a:rPr lang="en-US" b="1" dirty="0" err="1"/>
              <a:t>StDev</a:t>
            </a:r>
            <a:r>
              <a:rPr lang="en-US" b="1" dirty="0"/>
              <a:t>  SE Mean</a:t>
            </a:r>
          </a:p>
          <a:p>
            <a:r>
              <a:rPr lang="en-US" dirty="0"/>
              <a:t>Ohio State Offense  3   4.543   0.104    0.060</a:t>
            </a:r>
          </a:p>
          <a:p>
            <a:r>
              <a:rPr lang="en-US" dirty="0"/>
              <a:t>Florida Offense     </a:t>
            </a:r>
            <a:r>
              <a:rPr lang="en-US" dirty="0" smtClean="0"/>
              <a:t>	3  </a:t>
            </a:r>
            <a:r>
              <a:rPr lang="en-US" dirty="0"/>
              <a:t>4.5200  0.0520    0.030</a:t>
            </a:r>
          </a:p>
          <a:p>
            <a:endParaRPr lang="en-US" dirty="0"/>
          </a:p>
          <a:p>
            <a:endParaRPr lang="en-US" dirty="0"/>
          </a:p>
          <a:p>
            <a:r>
              <a:rPr lang="en-US" dirty="0"/>
              <a:t>Difference = mu (Ohio State Offense) - mu (Florida Offense)</a:t>
            </a:r>
          </a:p>
          <a:p>
            <a:r>
              <a:rPr lang="en-US" dirty="0"/>
              <a:t>Estimate for difference:  0.0233</a:t>
            </a:r>
          </a:p>
          <a:p>
            <a:r>
              <a:rPr lang="it-IT" dirty="0"/>
              <a:t>95% </a:t>
            </a:r>
            <a:r>
              <a:rPr lang="it-IT" dirty="0" err="1"/>
              <a:t>CI</a:t>
            </a:r>
            <a:r>
              <a:rPr lang="it-IT" dirty="0"/>
              <a:t> </a:t>
            </a:r>
            <a:r>
              <a:rPr lang="it-IT" dirty="0" err="1"/>
              <a:t>for</a:t>
            </a:r>
            <a:r>
              <a:rPr lang="it-IT" dirty="0"/>
              <a:t> </a:t>
            </a:r>
            <a:r>
              <a:rPr lang="it-IT" dirty="0" err="1"/>
              <a:t>difference</a:t>
            </a:r>
            <a:r>
              <a:rPr lang="it-IT" dirty="0"/>
              <a:t>:  (-0.2657, 0.3123)</a:t>
            </a:r>
          </a:p>
          <a:p>
            <a:r>
              <a:rPr lang="en-US" dirty="0"/>
              <a:t>T-Test of difference = 0 (</a:t>
            </a:r>
            <a:r>
              <a:rPr lang="en-US" dirty="0" err="1"/>
              <a:t>vs</a:t>
            </a:r>
            <a:r>
              <a:rPr lang="en-US" dirty="0"/>
              <a:t> not =): </a:t>
            </a:r>
            <a:r>
              <a:rPr lang="en-US" b="1" dirty="0"/>
              <a:t>T-Value = 0.35  P-Value = 0.761  </a:t>
            </a:r>
            <a:r>
              <a:rPr lang="en-US" dirty="0"/>
              <a:t>DF = 2</a:t>
            </a:r>
          </a:p>
        </p:txBody>
      </p:sp>
      <p:sp>
        <p:nvSpPr>
          <p:cNvPr id="6" name="Rectangle 5"/>
          <p:cNvSpPr/>
          <p:nvPr/>
        </p:nvSpPr>
        <p:spPr>
          <a:xfrm>
            <a:off x="685800" y="5172670"/>
            <a:ext cx="8077200" cy="923330"/>
          </a:xfrm>
          <a:prstGeom prst="rect">
            <a:avLst/>
          </a:prstGeom>
          <a:noFill/>
          <a:ln>
            <a:noFill/>
          </a:ln>
        </p:spPr>
        <p:txBody>
          <a:bodyPr wrap="square" lIns="91440" tIns="45720" rIns="91440" bIns="45720">
            <a:spAutoFit/>
          </a:bodyPr>
          <a:lstStyle/>
          <a:p>
            <a:pPr algn="ctr"/>
            <a:r>
              <a:rPr lang="en-US" sz="5400" dirty="0" smtClean="0">
                <a:ln w="18415" cmpd="sng">
                  <a:solidFill>
                    <a:srgbClr val="FFFFFF"/>
                  </a:solidFill>
                  <a:prstDash val="solid"/>
                </a:ln>
                <a:effectLst>
                  <a:outerShdw blurRad="63500" dir="3600000" algn="tl" rotWithShape="0">
                    <a:srgbClr val="000000">
                      <a:alpha val="70000"/>
                    </a:srgbClr>
                  </a:outerShdw>
                </a:effectLst>
              </a:rPr>
              <a:t>No significant difference</a:t>
            </a:r>
            <a:endParaRPr lang="en-US" sz="5400" dirty="0">
              <a:ln w="18415" cmpd="sng">
                <a:solidFill>
                  <a:srgbClr val="FFFFFF"/>
                </a:solidFill>
                <a:prstDash val="solid"/>
              </a:ln>
              <a:effectLst>
                <a:outerShdw blurRad="63500" dir="3600000" algn="tl" rotWithShape="0">
                  <a:srgbClr val="000000">
                    <a:alpha val="70000"/>
                  </a:srgbClr>
                </a:outerShdw>
              </a:effectLst>
            </a:endParaRPr>
          </a:p>
        </p:txBody>
      </p:sp>
      <p:pic>
        <p:nvPicPr>
          <p:cNvPr id="7170" name="Picture 2"/>
          <p:cNvPicPr>
            <a:picLocks noChangeAspect="1" noChangeArrowheads="1"/>
          </p:cNvPicPr>
          <p:nvPr/>
        </p:nvPicPr>
        <p:blipFill>
          <a:blip r:embed="rId2"/>
          <a:srcRect/>
          <a:stretch>
            <a:fillRect/>
          </a:stretch>
        </p:blipFill>
        <p:spPr bwMode="auto">
          <a:xfrm rot="617447">
            <a:off x="6750877" y="1354988"/>
            <a:ext cx="1733550" cy="236918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T-Value Test for </a:t>
            </a:r>
            <a:r>
              <a:rPr lang="en-US" sz="4000" b="1" dirty="0" smtClean="0">
                <a:solidFill>
                  <a:srgbClr val="FF0000"/>
                </a:solidFill>
              </a:rPr>
              <a:t>OSU</a:t>
            </a:r>
            <a:r>
              <a:rPr lang="en-US" sz="4000" b="1" dirty="0" smtClean="0"/>
              <a:t>/</a:t>
            </a:r>
            <a:r>
              <a:rPr lang="en-US" sz="4000" b="1" dirty="0" smtClean="0">
                <a:solidFill>
                  <a:srgbClr val="7030A0"/>
                </a:solidFill>
              </a:rPr>
              <a:t>LSU</a:t>
            </a:r>
            <a:r>
              <a:rPr lang="en-US" sz="4000" b="1" dirty="0" smtClean="0"/>
              <a:t> Defense</a:t>
            </a:r>
            <a:endParaRPr lang="en-US" sz="4000" b="1" dirty="0"/>
          </a:p>
        </p:txBody>
      </p:sp>
      <p:sp>
        <p:nvSpPr>
          <p:cNvPr id="4" name="Rectangle 3"/>
          <p:cNvSpPr/>
          <p:nvPr/>
        </p:nvSpPr>
        <p:spPr>
          <a:xfrm>
            <a:off x="228600" y="1443841"/>
            <a:ext cx="9144000" cy="2862322"/>
          </a:xfrm>
          <a:prstGeom prst="rect">
            <a:avLst/>
          </a:prstGeom>
        </p:spPr>
        <p:txBody>
          <a:bodyPr wrap="square">
            <a:spAutoFit/>
          </a:bodyPr>
          <a:lstStyle/>
          <a:p>
            <a:r>
              <a:rPr lang="en-US" b="1" dirty="0"/>
              <a:t>Two-sample T for Ohio State Defense </a:t>
            </a:r>
            <a:r>
              <a:rPr lang="en-US" b="1" dirty="0" err="1"/>
              <a:t>vs</a:t>
            </a:r>
            <a:r>
              <a:rPr lang="en-US" b="1" dirty="0"/>
              <a:t> LSU Defense</a:t>
            </a:r>
          </a:p>
          <a:p>
            <a:endParaRPr lang="en-US" dirty="0"/>
          </a:p>
          <a:p>
            <a:r>
              <a:rPr lang="en-US" dirty="0"/>
              <a:t>                   </a:t>
            </a:r>
            <a:r>
              <a:rPr lang="en-US" dirty="0" smtClean="0"/>
              <a:t>	</a:t>
            </a:r>
            <a:r>
              <a:rPr lang="en-US" b="1" dirty="0" smtClean="0"/>
              <a:t> </a:t>
            </a:r>
            <a:r>
              <a:rPr lang="en-US" b="1" dirty="0"/>
              <a:t>N   Mean  </a:t>
            </a:r>
            <a:r>
              <a:rPr lang="en-US" b="1" dirty="0" smtClean="0"/>
              <a:t>  </a:t>
            </a:r>
            <a:r>
              <a:rPr lang="en-US" b="1" dirty="0" err="1" smtClean="0"/>
              <a:t>StDev</a:t>
            </a:r>
            <a:r>
              <a:rPr lang="en-US" b="1" dirty="0" smtClean="0"/>
              <a:t>    SE </a:t>
            </a:r>
            <a:r>
              <a:rPr lang="en-US" b="1" dirty="0"/>
              <a:t>Mean</a:t>
            </a:r>
          </a:p>
          <a:p>
            <a:r>
              <a:rPr lang="en-US" dirty="0"/>
              <a:t>Ohio State Defense  </a:t>
            </a:r>
            <a:r>
              <a:rPr lang="en-US" dirty="0" smtClean="0"/>
              <a:t> 5    4.624     0.167    </a:t>
            </a:r>
            <a:r>
              <a:rPr lang="en-US" dirty="0"/>
              <a:t>0.075</a:t>
            </a:r>
          </a:p>
          <a:p>
            <a:r>
              <a:rPr lang="es-ES" dirty="0"/>
              <a:t>LSU </a:t>
            </a:r>
            <a:r>
              <a:rPr lang="es-ES" dirty="0" err="1"/>
              <a:t>Defense</a:t>
            </a:r>
            <a:r>
              <a:rPr lang="es-ES" dirty="0"/>
              <a:t>        </a:t>
            </a:r>
            <a:r>
              <a:rPr lang="es-ES" dirty="0" smtClean="0"/>
              <a:t>	  </a:t>
            </a:r>
            <a:r>
              <a:rPr lang="es-ES" dirty="0"/>
              <a:t>5  </a:t>
            </a:r>
            <a:r>
              <a:rPr lang="es-ES" dirty="0" smtClean="0"/>
              <a:t>  4.720    0.184    </a:t>
            </a:r>
            <a:r>
              <a:rPr lang="es-ES" dirty="0"/>
              <a:t>0.082</a:t>
            </a:r>
          </a:p>
          <a:p>
            <a:endParaRPr lang="en-US" dirty="0"/>
          </a:p>
          <a:p>
            <a:r>
              <a:rPr lang="en-US" dirty="0" smtClean="0"/>
              <a:t>Difference </a:t>
            </a:r>
            <a:r>
              <a:rPr lang="en-US" dirty="0"/>
              <a:t>= mu (Ohio State Defense) - mu (LSU Defense)</a:t>
            </a:r>
          </a:p>
          <a:p>
            <a:r>
              <a:rPr lang="en-US" dirty="0"/>
              <a:t>Estimate for difference:  -0.096</a:t>
            </a:r>
          </a:p>
          <a:p>
            <a:r>
              <a:rPr lang="it-IT" dirty="0"/>
              <a:t>95% </a:t>
            </a:r>
            <a:r>
              <a:rPr lang="it-IT" dirty="0" err="1"/>
              <a:t>CI</a:t>
            </a:r>
            <a:r>
              <a:rPr lang="it-IT" dirty="0"/>
              <a:t> </a:t>
            </a:r>
            <a:r>
              <a:rPr lang="it-IT" dirty="0" err="1"/>
              <a:t>for</a:t>
            </a:r>
            <a:r>
              <a:rPr lang="it-IT" dirty="0"/>
              <a:t> </a:t>
            </a:r>
            <a:r>
              <a:rPr lang="it-IT" dirty="0" err="1"/>
              <a:t>difference</a:t>
            </a:r>
            <a:r>
              <a:rPr lang="it-IT" dirty="0"/>
              <a:t>:  (-0.359, 0.167)</a:t>
            </a:r>
          </a:p>
          <a:p>
            <a:r>
              <a:rPr lang="en-US" dirty="0"/>
              <a:t>T-Test of difference = 0 (</a:t>
            </a:r>
            <a:r>
              <a:rPr lang="en-US" dirty="0" err="1"/>
              <a:t>vs</a:t>
            </a:r>
            <a:r>
              <a:rPr lang="en-US" dirty="0"/>
              <a:t> not =): </a:t>
            </a:r>
            <a:r>
              <a:rPr lang="en-US" b="1" dirty="0"/>
              <a:t>T-Value = -0.86  P-Value = 0.417  </a:t>
            </a:r>
            <a:r>
              <a:rPr lang="en-US" dirty="0"/>
              <a:t>DF = 7</a:t>
            </a:r>
          </a:p>
        </p:txBody>
      </p:sp>
      <p:sp>
        <p:nvSpPr>
          <p:cNvPr id="5" name="Rectangle 4"/>
          <p:cNvSpPr/>
          <p:nvPr/>
        </p:nvSpPr>
        <p:spPr>
          <a:xfrm>
            <a:off x="1066800" y="5248870"/>
            <a:ext cx="7014677" cy="923330"/>
          </a:xfrm>
          <a:prstGeom prst="rect">
            <a:avLst/>
          </a:prstGeom>
          <a:noFill/>
          <a:ln>
            <a:noFill/>
          </a:ln>
        </p:spPr>
        <p:txBody>
          <a:bodyPr wrap="none" lIns="91440" tIns="45720" rIns="91440" bIns="45720">
            <a:spAutoFit/>
          </a:bodyPr>
          <a:lstStyle/>
          <a:p>
            <a:pPr algn="ctr"/>
            <a:r>
              <a:rPr lang="en-US" sz="5400" dirty="0" smtClean="0">
                <a:ln w="18415" cmpd="sng">
                  <a:solidFill>
                    <a:srgbClr val="FFFFFF"/>
                  </a:solidFill>
                  <a:prstDash val="solid"/>
                </a:ln>
                <a:effectLst>
                  <a:outerShdw blurRad="63500" dir="3600000" algn="tl" rotWithShape="0">
                    <a:srgbClr val="000000">
                      <a:alpha val="70000"/>
                    </a:srgbClr>
                  </a:outerShdw>
                </a:effectLst>
              </a:rPr>
              <a:t>No significant difference</a:t>
            </a:r>
            <a:endParaRPr lang="en-US" sz="5400" dirty="0">
              <a:ln w="18415" cmpd="sng">
                <a:solidFill>
                  <a:srgbClr val="FFFFFF"/>
                </a:solidFill>
                <a:prstDash val="solid"/>
              </a:ln>
              <a:effectLst>
                <a:outerShdw blurRad="63500" dir="3600000" algn="tl" rotWithShape="0">
                  <a:srgbClr val="000000">
                    <a:alpha val="70000"/>
                  </a:srgbClr>
                </a:outerShdw>
              </a:effectLst>
            </a:endParaRPr>
          </a:p>
        </p:txBody>
      </p:sp>
      <p:pic>
        <p:nvPicPr>
          <p:cNvPr id="8194" name="Picture 2"/>
          <p:cNvPicPr>
            <a:picLocks noChangeAspect="1" noChangeArrowheads="1"/>
          </p:cNvPicPr>
          <p:nvPr/>
        </p:nvPicPr>
        <p:blipFill>
          <a:blip r:embed="rId2" cstate="print"/>
          <a:srcRect/>
          <a:stretch>
            <a:fillRect/>
          </a:stretch>
        </p:blipFill>
        <p:spPr bwMode="auto">
          <a:xfrm>
            <a:off x="5867400" y="1295400"/>
            <a:ext cx="3048000" cy="240208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864</Words>
  <Application>Microsoft Office PowerPoint</Application>
  <PresentationFormat>On-screen Show (4:3)</PresentationFormat>
  <Paragraphs>172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Big Ten Football: Lack of BCS success due to speed?</vt:lpstr>
      <vt:lpstr>Background On The Topic</vt:lpstr>
      <vt:lpstr>Background On The Topic</vt:lpstr>
      <vt:lpstr>BCS Records</vt:lpstr>
      <vt:lpstr>Slide 5</vt:lpstr>
      <vt:lpstr>Defense Comparison </vt:lpstr>
      <vt:lpstr>Offense Comparison</vt:lpstr>
      <vt:lpstr>T- Value Test for OSU/Florida Offense</vt:lpstr>
      <vt:lpstr>T-Value Test for OSU/LSU Defense</vt:lpstr>
      <vt:lpstr>More Testing: Mediocre Teams</vt:lpstr>
      <vt:lpstr>Northwestern vs. South Carolina</vt:lpstr>
      <vt:lpstr>South Carolina / Ole Miss</vt:lpstr>
      <vt:lpstr>Going Further…</vt:lpstr>
      <vt:lpstr>Minitab Project</vt:lpstr>
      <vt:lpstr>O-Line</vt:lpstr>
      <vt:lpstr>D-Line</vt:lpstr>
      <vt:lpstr>Findings</vt:lpstr>
      <vt:lpstr>So…</vt:lpstr>
      <vt:lpstr>Possible Explanations</vt:lpstr>
      <vt:lpstr>Sources</vt:lpstr>
    </vt:vector>
  </TitlesOfParts>
  <Company>Kenyon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Ten Football: Lack of BCS success due to speed?</dc:title>
  <dc:creator>iveyl</dc:creator>
  <cp:lastModifiedBy>Library and Information Services</cp:lastModifiedBy>
  <cp:revision>65</cp:revision>
  <dcterms:created xsi:type="dcterms:W3CDTF">2009-03-26T23:41:12Z</dcterms:created>
  <dcterms:modified xsi:type="dcterms:W3CDTF">2009-03-27T15:10:05Z</dcterms:modified>
</cp:coreProperties>
</file>