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A5EB-BA8F-4474-BC7F-D625B8E7BE2D}" type="datetimeFigureOut">
              <a:rPr lang="en-US" smtClean="0"/>
              <a:t>4/28/2009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BD23-F28A-40D6-B19F-799B06D43EE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A5EB-BA8F-4474-BC7F-D625B8E7BE2D}" type="datetimeFigureOut">
              <a:rPr lang="en-US" smtClean="0"/>
              <a:t>4/28/2009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BD23-F28A-40D6-B19F-799B06D43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A5EB-BA8F-4474-BC7F-D625B8E7BE2D}" type="datetimeFigureOut">
              <a:rPr lang="en-US" smtClean="0"/>
              <a:t>4/28/2009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BD23-F28A-40D6-B19F-799B06D43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A5EB-BA8F-4474-BC7F-D625B8E7BE2D}" type="datetimeFigureOut">
              <a:rPr lang="en-US" smtClean="0"/>
              <a:t>4/28/2009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BD23-F28A-40D6-B19F-799B06D43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A5EB-BA8F-4474-BC7F-D625B8E7BE2D}" type="datetimeFigureOut">
              <a:rPr lang="en-US" smtClean="0"/>
              <a:t>4/28/2009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BD23-F28A-40D6-B19F-799B06D43EE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A5EB-BA8F-4474-BC7F-D625B8E7BE2D}" type="datetimeFigureOut">
              <a:rPr lang="en-US" smtClean="0"/>
              <a:t>4/28/2009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BD23-F28A-40D6-B19F-799B06D43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A5EB-BA8F-4474-BC7F-D625B8E7BE2D}" type="datetimeFigureOut">
              <a:rPr lang="en-US" smtClean="0"/>
              <a:t>4/28/2009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BD23-F28A-40D6-B19F-799B06D43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A5EB-BA8F-4474-BC7F-D625B8E7BE2D}" type="datetimeFigureOut">
              <a:rPr lang="en-US" smtClean="0"/>
              <a:t>4/28/2009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BBD23-F28A-40D6-B19F-799B06D43E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A5EB-BA8F-4474-BC7F-D625B8E7BE2D}" type="datetimeFigureOut">
              <a:rPr lang="en-US" smtClean="0"/>
              <a:t>4/28/2009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BD23-F28A-40D6-B19F-799B06D43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A5EB-BA8F-4474-BC7F-D625B8E7BE2D}" type="datetimeFigureOut">
              <a:rPr lang="en-US" smtClean="0"/>
              <a:t>4/28/2009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43BBD23-F28A-40D6-B19F-799B06D43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4DEA5EB-BA8F-4474-BC7F-D625B8E7BE2D}" type="datetimeFigureOut">
              <a:rPr lang="en-US" smtClean="0"/>
              <a:t>4/28/2009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BD23-F28A-40D6-B19F-799B06D43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4DEA5EB-BA8F-4474-BC7F-D625B8E7BE2D}" type="datetimeFigureOut">
              <a:rPr lang="en-US" smtClean="0"/>
              <a:t>4/28/2009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43BBD23-F28A-40D6-B19F-799B06D43EE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godplaysdice.blogspot.com/2008/06/probability-of-making-putt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A probability Model for Golf Putting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AJ Clair, Tommy Durand, &amp; Jeremy </a:t>
            </a:r>
            <a:r>
              <a:rPr lang="en-US" dirty="0" err="1" smtClean="0"/>
              <a:t>Polster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810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Using several mathematical properties including the small angle approximation for the </a:t>
            </a:r>
            <a:r>
              <a:rPr lang="en-US" dirty="0" err="1" smtClean="0"/>
              <a:t>arcsin</a:t>
            </a:r>
            <a:r>
              <a:rPr lang="en-US" dirty="0" smtClean="0"/>
              <a:t>, we can simplify the equation to: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Using this approximation we calculate the probabilities of a putt at all the given distances. We do this using the estimated value for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 = 0.026 (1.5 degrees)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76337"/>
          <a:stretch>
            <a:fillRect/>
          </a:stretch>
        </p:blipFill>
        <p:spPr bwMode="auto">
          <a:xfrm>
            <a:off x="3962400" y="3124200"/>
            <a:ext cx="176875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r="83277"/>
          <a:stretch>
            <a:fillRect/>
          </a:stretch>
        </p:blipFill>
        <p:spPr bwMode="auto">
          <a:xfrm>
            <a:off x="2286000" y="3124200"/>
            <a:ext cx="129206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28800" y="685800"/>
          <a:ext cx="4953000" cy="541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00"/>
                <a:gridCol w="2476500"/>
              </a:tblGrid>
              <a:tr h="318453"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(ft)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Success</a:t>
                      </a:r>
                      <a:r>
                        <a:rPr lang="en-US" baseline="0" dirty="0" smtClean="0"/>
                        <a:t> Probability (Estimated)</a:t>
                      </a:r>
                      <a:endParaRPr lang="en-US" dirty="0"/>
                    </a:p>
                  </a:txBody>
                  <a:tcPr/>
                </a:tc>
              </a:tr>
              <a:tr h="31845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0.547676</a:t>
                      </a:r>
                    </a:p>
                  </a:txBody>
                  <a:tcPr marL="9525" marR="9525" marT="9525" marB="0" anchor="b"/>
                </a:tc>
              </a:tr>
              <a:tr h="31845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0.469437</a:t>
                      </a:r>
                    </a:p>
                  </a:txBody>
                  <a:tcPr marL="9525" marR="9525" marT="9525" marB="0" anchor="b"/>
                </a:tc>
              </a:tr>
              <a:tr h="31845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0.410757</a:t>
                      </a:r>
                    </a:p>
                  </a:txBody>
                  <a:tcPr marL="9525" marR="9525" marT="9525" marB="0" anchor="b"/>
                </a:tc>
              </a:tr>
              <a:tr h="31845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0.365117</a:t>
                      </a:r>
                    </a:p>
                  </a:txBody>
                  <a:tcPr marL="9525" marR="9525" marT="9525" marB="0" anchor="b"/>
                </a:tc>
              </a:tr>
              <a:tr h="31845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0.328606</a:t>
                      </a:r>
                    </a:p>
                  </a:txBody>
                  <a:tcPr marL="9525" marR="9525" marT="9525" marB="0" anchor="b"/>
                </a:tc>
              </a:tr>
              <a:tr h="31845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0.298732</a:t>
                      </a:r>
                    </a:p>
                  </a:txBody>
                  <a:tcPr marL="9525" marR="9525" marT="9525" marB="0" anchor="b"/>
                </a:tc>
              </a:tr>
              <a:tr h="31845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0.273838</a:t>
                      </a:r>
                    </a:p>
                  </a:txBody>
                  <a:tcPr marL="9525" marR="9525" marT="9525" marB="0" anchor="b"/>
                </a:tc>
              </a:tr>
              <a:tr h="31845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0.252774</a:t>
                      </a:r>
                    </a:p>
                  </a:txBody>
                  <a:tcPr marL="9525" marR="9525" marT="9525" marB="0" anchor="b"/>
                </a:tc>
              </a:tr>
              <a:tr h="31845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0.234718</a:t>
                      </a:r>
                    </a:p>
                  </a:txBody>
                  <a:tcPr marL="9525" marR="9525" marT="9525" marB="0" anchor="b"/>
                </a:tc>
              </a:tr>
              <a:tr h="31845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0.21907</a:t>
                      </a:r>
                    </a:p>
                  </a:txBody>
                  <a:tcPr marL="9525" marR="9525" marT="9525" marB="0" anchor="b"/>
                </a:tc>
              </a:tr>
              <a:tr h="31845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0.205379</a:t>
                      </a:r>
                    </a:p>
                  </a:txBody>
                  <a:tcPr marL="9525" marR="9525" marT="9525" marB="0" anchor="b"/>
                </a:tc>
              </a:tr>
              <a:tr h="31845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0.193297</a:t>
                      </a:r>
                    </a:p>
                  </a:txBody>
                  <a:tcPr marL="9525" marR="9525" marT="9525" marB="0" anchor="b"/>
                </a:tc>
              </a:tr>
              <a:tr h="31845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0.182559</a:t>
                      </a:r>
                    </a:p>
                  </a:txBody>
                  <a:tcPr marL="9525" marR="9525" marT="9525" marB="0" anchor="b"/>
                </a:tc>
              </a:tr>
              <a:tr h="31845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0.17295</a:t>
                      </a:r>
                    </a:p>
                  </a:txBody>
                  <a:tcPr marL="9525" marR="9525" marT="9525" marB="0" anchor="b"/>
                </a:tc>
              </a:tr>
              <a:tr h="31845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0.164303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572" y="381000"/>
            <a:ext cx="9147572" cy="609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Problems with Linear and Quadratic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Linear</a:t>
            </a:r>
          </a:p>
          <a:p>
            <a:pPr lvl="1"/>
            <a:r>
              <a:rPr lang="en-US" dirty="0" smtClean="0"/>
              <a:t>2 to 3 ft change is not the same as 19 to 20 ft change</a:t>
            </a:r>
          </a:p>
          <a:p>
            <a:pPr lvl="1"/>
            <a:r>
              <a:rPr lang="en-US" dirty="0" smtClean="0"/>
              <a:t>Probability model will show probabilities not bound between 0 and 1</a:t>
            </a:r>
          </a:p>
          <a:p>
            <a:r>
              <a:rPr lang="en-US" dirty="0" smtClean="0"/>
              <a:t>Quadratic</a:t>
            </a:r>
          </a:p>
          <a:p>
            <a:pPr lvl="1"/>
            <a:r>
              <a:rPr lang="en-US" dirty="0" smtClean="0"/>
              <a:t>Might have larger R-sq yet an increasing probability at higher distance is not likely</a:t>
            </a:r>
          </a:p>
          <a:p>
            <a:pPr lvl="1"/>
            <a:r>
              <a:rPr lang="en-US" dirty="0" smtClean="0"/>
              <a:t>Also, can show probabilities not bound between 0 and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Alternative Probability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common estimator for probability models is a d-</a:t>
            </a:r>
            <a:r>
              <a:rPr lang="en-US" dirty="0" err="1" smtClean="0"/>
              <a:t>probit</a:t>
            </a:r>
            <a:r>
              <a:rPr lang="en-US" dirty="0" smtClean="0"/>
              <a:t> estimator</a:t>
            </a:r>
          </a:p>
          <a:p>
            <a:r>
              <a:rPr lang="en-US" dirty="0" smtClean="0"/>
              <a:t>This is a logistic function which is bound between 0 and 1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Our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actual probabilities for putting given by Berry, we simulated 100 putts for each distance using binomial random data</a:t>
            </a:r>
          </a:p>
          <a:p>
            <a:r>
              <a:rPr lang="en-US" dirty="0" smtClean="0"/>
              <a:t>We then ran a d-</a:t>
            </a:r>
            <a:r>
              <a:rPr lang="en-US" dirty="0" err="1" smtClean="0"/>
              <a:t>probit</a:t>
            </a:r>
            <a:r>
              <a:rPr lang="en-US" dirty="0" smtClean="0"/>
              <a:t> regression on the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coefficient for distance in our d-</a:t>
            </a:r>
            <a:r>
              <a:rPr lang="en-US" dirty="0" err="1" smtClean="0"/>
              <a:t>probit</a:t>
            </a:r>
            <a:r>
              <a:rPr lang="en-US" dirty="0" smtClean="0"/>
              <a:t> regression was -.026567</a:t>
            </a:r>
          </a:p>
          <a:p>
            <a:r>
              <a:rPr lang="en-US" dirty="0" smtClean="0"/>
              <a:t>This is interpreted as a one foot increase in distance results in a 2.66% decrease in the probability of success for a putt</a:t>
            </a:r>
          </a:p>
          <a:p>
            <a:r>
              <a:rPr lang="en-US" dirty="0" smtClean="0"/>
              <a:t>The 95% confidence interval for the coefficient was (-.031888, -.021246)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both linear regressions for the actual probabilities and the equation estimated probabilities have slopes included in the confidence interval for our experiment’s coefficient </a:t>
            </a:r>
          </a:p>
          <a:p>
            <a:r>
              <a:rPr lang="en-US" dirty="0" smtClean="0"/>
              <a:t>These slopes are interpreted the same way as the coefficient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Problems With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model only accounts for the angle at which the ball is hit</a:t>
            </a:r>
          </a:p>
          <a:p>
            <a:r>
              <a:rPr lang="en-US" dirty="0" smtClean="0"/>
              <a:t>Does not account for putts that are too short and balls which partly cover the hole and go in</a:t>
            </a:r>
          </a:p>
          <a:p>
            <a:r>
              <a:rPr lang="en-US" dirty="0" smtClean="0"/>
              <a:t>Also it only accounts for distance not terrain, playing conditions, or golfer ability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Golf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Golf is hard!</a:t>
            </a:r>
          </a:p>
          <a:p>
            <a:r>
              <a:rPr lang="en-US" dirty="0" smtClean="0"/>
              <a:t>Some view putting as the most difficult part of golf</a:t>
            </a:r>
          </a:p>
          <a:p>
            <a:r>
              <a:rPr lang="en-US" dirty="0" smtClean="0"/>
              <a:t>A study examining professional golfers showed that they were successful on less than 60% of their five-foot putts.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can conclude that for our data range, our linear probability models are quite accurate at predicting the change in probability from the change in distance.</a:t>
            </a:r>
          </a:p>
          <a:p>
            <a:r>
              <a:rPr lang="en-US" dirty="0" smtClean="0"/>
              <a:t>Also, the equation for estimating the probabilities appears to be a good estimate for the actual probabilities</a:t>
            </a:r>
          </a:p>
          <a:p>
            <a:r>
              <a:rPr lang="en-US" dirty="0" smtClean="0"/>
              <a:t>However with a larger range of data the linear probability model may not be suitable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Berry, D. </a:t>
            </a:r>
            <a:r>
              <a:rPr lang="en-US" sz="3200" i="1" dirty="0" smtClean="0"/>
              <a:t>Statistics: A Bayesian Perspective.</a:t>
            </a:r>
            <a:r>
              <a:rPr lang="en-US" sz="3200" dirty="0" smtClean="0"/>
              <a:t> Belmont, CA. 1995: Duxbury Press</a:t>
            </a:r>
          </a:p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godplaysdice.blogspot.com/2008/06/probability-of-making-putt.html</a:t>
            </a:r>
            <a:endParaRPr lang="en-US" dirty="0" smtClean="0"/>
          </a:p>
          <a:p>
            <a:r>
              <a:rPr lang="en-US" dirty="0" err="1" smtClean="0"/>
              <a:t>Gelman</a:t>
            </a:r>
            <a:r>
              <a:rPr lang="en-US" dirty="0" smtClean="0"/>
              <a:t>, A., Nolan D.  “A Probability Model for Golf Putting.”  Teaching Statistics Vol. 24 No. 3 pg. 93-95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Putting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dirty="0" smtClean="0"/>
              <a:t>Berry, D. </a:t>
            </a:r>
            <a:r>
              <a:rPr lang="en-US" sz="1200" i="1" dirty="0" smtClean="0"/>
              <a:t>Statistics: A Bayesian Perspective.</a:t>
            </a:r>
            <a:r>
              <a:rPr lang="en-US" sz="1200" dirty="0" smtClean="0"/>
              <a:t> </a:t>
            </a:r>
            <a:r>
              <a:rPr lang="en-US" sz="1200" dirty="0" smtClean="0"/>
              <a:t>Belmont, CA. 1995: Duxbury Press</a:t>
            </a:r>
          </a:p>
          <a:p>
            <a:r>
              <a:rPr lang="en-US" sz="1200" dirty="0" smtClean="0"/>
              <a:t>Distance (ft)</a:t>
            </a:r>
            <a:r>
              <a:rPr lang="en-US" sz="1200" dirty="0" smtClean="0"/>
              <a:t>	</a:t>
            </a:r>
            <a:r>
              <a:rPr lang="en-US" sz="1200" dirty="0" smtClean="0"/>
              <a:t>Tried</a:t>
            </a:r>
            <a:r>
              <a:rPr lang="en-US" sz="1200" dirty="0" smtClean="0"/>
              <a:t>	</a:t>
            </a:r>
            <a:r>
              <a:rPr lang="en-US" sz="1200" dirty="0" smtClean="0"/>
              <a:t>Success</a:t>
            </a:r>
            <a:r>
              <a:rPr lang="en-US" sz="1200" dirty="0" smtClean="0"/>
              <a:t>	</a:t>
            </a:r>
            <a:r>
              <a:rPr lang="en-US" sz="1200" dirty="0" smtClean="0"/>
              <a:t>% Made</a:t>
            </a:r>
            <a:endParaRPr lang="en-US" sz="1200" dirty="0" smtClean="0"/>
          </a:p>
          <a:p>
            <a:r>
              <a:rPr lang="en-US" sz="1200" dirty="0" smtClean="0"/>
              <a:t>2	</a:t>
            </a:r>
            <a:r>
              <a:rPr lang="en-US" sz="1200" dirty="0" smtClean="0"/>
              <a:t>	1443</a:t>
            </a:r>
            <a:r>
              <a:rPr lang="en-US" sz="1200" dirty="0" smtClean="0"/>
              <a:t>	1346	93.2800</a:t>
            </a:r>
          </a:p>
          <a:p>
            <a:r>
              <a:rPr lang="en-US" sz="1200" dirty="0" smtClean="0"/>
              <a:t>3	</a:t>
            </a:r>
            <a:r>
              <a:rPr lang="en-US" sz="1200" dirty="0" smtClean="0"/>
              <a:t>	694</a:t>
            </a:r>
            <a:r>
              <a:rPr lang="en-US" sz="1200" dirty="0" smtClean="0"/>
              <a:t>	577	83.1400</a:t>
            </a:r>
          </a:p>
          <a:p>
            <a:r>
              <a:rPr lang="en-US" sz="1200" dirty="0" smtClean="0"/>
              <a:t>4	</a:t>
            </a:r>
            <a:r>
              <a:rPr lang="en-US" sz="1200" dirty="0" smtClean="0"/>
              <a:t>	455</a:t>
            </a:r>
            <a:r>
              <a:rPr lang="en-US" sz="1200" dirty="0" smtClean="0"/>
              <a:t>	337	74.0700</a:t>
            </a:r>
          </a:p>
          <a:p>
            <a:r>
              <a:rPr lang="en-US" sz="1200" dirty="0" smtClean="0"/>
              <a:t>5	</a:t>
            </a:r>
            <a:r>
              <a:rPr lang="en-US" sz="1200" dirty="0" smtClean="0"/>
              <a:t>	353</a:t>
            </a:r>
            <a:r>
              <a:rPr lang="en-US" sz="1200" dirty="0" smtClean="0"/>
              <a:t>	208	58.9200</a:t>
            </a:r>
          </a:p>
          <a:p>
            <a:r>
              <a:rPr lang="en-US" sz="1200" dirty="0" smtClean="0"/>
              <a:t>6	</a:t>
            </a:r>
            <a:r>
              <a:rPr lang="en-US" sz="1200" dirty="0" smtClean="0"/>
              <a:t>	272</a:t>
            </a:r>
            <a:r>
              <a:rPr lang="en-US" sz="1200" dirty="0" smtClean="0"/>
              <a:t>	149	54.7800</a:t>
            </a:r>
          </a:p>
          <a:p>
            <a:r>
              <a:rPr lang="en-US" sz="1200" dirty="0" smtClean="0"/>
              <a:t>7	</a:t>
            </a:r>
            <a:r>
              <a:rPr lang="en-US" sz="1200" dirty="0" smtClean="0"/>
              <a:t>	256</a:t>
            </a:r>
            <a:r>
              <a:rPr lang="en-US" sz="1200" dirty="0" smtClean="0"/>
              <a:t>	136	53.1200</a:t>
            </a:r>
          </a:p>
          <a:p>
            <a:r>
              <a:rPr lang="en-US" sz="1200" dirty="0" smtClean="0"/>
              <a:t>8	</a:t>
            </a:r>
            <a:r>
              <a:rPr lang="en-US" sz="1200" dirty="0" smtClean="0"/>
              <a:t>	240</a:t>
            </a:r>
            <a:r>
              <a:rPr lang="en-US" sz="1200" dirty="0" smtClean="0"/>
              <a:t>	111	46.2500</a:t>
            </a:r>
          </a:p>
          <a:p>
            <a:r>
              <a:rPr lang="en-US" sz="1200" dirty="0" smtClean="0"/>
              <a:t>9	</a:t>
            </a:r>
            <a:r>
              <a:rPr lang="en-US" sz="1200" dirty="0" smtClean="0"/>
              <a:t>	217</a:t>
            </a:r>
            <a:r>
              <a:rPr lang="en-US" sz="1200" dirty="0" smtClean="0"/>
              <a:t>	69	31.8000</a:t>
            </a:r>
          </a:p>
          <a:p>
            <a:r>
              <a:rPr lang="en-US" sz="1200" dirty="0" smtClean="0"/>
              <a:t>10	</a:t>
            </a:r>
            <a:r>
              <a:rPr lang="en-US" sz="1200" dirty="0" smtClean="0"/>
              <a:t>	200</a:t>
            </a:r>
            <a:r>
              <a:rPr lang="en-US" sz="1200" dirty="0" smtClean="0"/>
              <a:t>	67	33.5000</a:t>
            </a:r>
          </a:p>
          <a:p>
            <a:r>
              <a:rPr lang="en-US" sz="1200" dirty="0" smtClean="0"/>
              <a:t>11	</a:t>
            </a:r>
            <a:r>
              <a:rPr lang="en-US" sz="1200" dirty="0" smtClean="0"/>
              <a:t>	237</a:t>
            </a:r>
            <a:r>
              <a:rPr lang="en-US" sz="1200" dirty="0" smtClean="0"/>
              <a:t>	75	31.6500</a:t>
            </a:r>
          </a:p>
          <a:p>
            <a:r>
              <a:rPr lang="en-US" sz="1200" dirty="0" smtClean="0"/>
              <a:t>12	</a:t>
            </a:r>
            <a:r>
              <a:rPr lang="en-US" sz="1200" dirty="0" smtClean="0"/>
              <a:t>	202</a:t>
            </a:r>
            <a:r>
              <a:rPr lang="en-US" sz="1200" dirty="0" smtClean="0"/>
              <a:t>	52	25.7400</a:t>
            </a:r>
          </a:p>
          <a:p>
            <a:r>
              <a:rPr lang="en-US" sz="1200" dirty="0" smtClean="0"/>
              <a:t>13	</a:t>
            </a:r>
            <a:r>
              <a:rPr lang="en-US" sz="1200" dirty="0" smtClean="0"/>
              <a:t>	192</a:t>
            </a:r>
            <a:r>
              <a:rPr lang="en-US" sz="1200" dirty="0" smtClean="0"/>
              <a:t>	46	23.9600</a:t>
            </a:r>
          </a:p>
          <a:p>
            <a:r>
              <a:rPr lang="en-US" sz="1200" dirty="0" smtClean="0"/>
              <a:t>14	</a:t>
            </a:r>
            <a:r>
              <a:rPr lang="en-US" sz="1200" dirty="0" smtClean="0"/>
              <a:t>	174</a:t>
            </a:r>
            <a:r>
              <a:rPr lang="en-US" sz="1200" dirty="0" smtClean="0"/>
              <a:t>	54	31.0300</a:t>
            </a:r>
          </a:p>
          <a:p>
            <a:r>
              <a:rPr lang="en-US" sz="1200" dirty="0" smtClean="0"/>
              <a:t>15	</a:t>
            </a:r>
            <a:r>
              <a:rPr lang="en-US" sz="1200" dirty="0" smtClean="0"/>
              <a:t>	167</a:t>
            </a:r>
            <a:r>
              <a:rPr lang="en-US" sz="1200" dirty="0" smtClean="0"/>
              <a:t>	28	16.7700</a:t>
            </a:r>
          </a:p>
          <a:p>
            <a:r>
              <a:rPr lang="en-US" sz="1200" dirty="0" smtClean="0"/>
              <a:t>16	</a:t>
            </a:r>
            <a:r>
              <a:rPr lang="en-US" sz="1200" dirty="0" smtClean="0"/>
              <a:t>	201</a:t>
            </a:r>
            <a:r>
              <a:rPr lang="en-US" sz="1200" dirty="0" smtClean="0"/>
              <a:t>	27	13.4300</a:t>
            </a:r>
          </a:p>
          <a:p>
            <a:r>
              <a:rPr lang="en-US" sz="1200" dirty="0" smtClean="0"/>
              <a:t>17	</a:t>
            </a:r>
            <a:r>
              <a:rPr lang="en-US" sz="1200" dirty="0" smtClean="0"/>
              <a:t>	195</a:t>
            </a:r>
            <a:r>
              <a:rPr lang="en-US" sz="1200" dirty="0" smtClean="0"/>
              <a:t>	31	15.9000</a:t>
            </a:r>
          </a:p>
          <a:p>
            <a:r>
              <a:rPr lang="en-US" sz="1200" dirty="0" smtClean="0"/>
              <a:t>18	</a:t>
            </a:r>
            <a:r>
              <a:rPr lang="en-US" sz="1200" dirty="0" smtClean="0"/>
              <a:t>	191</a:t>
            </a:r>
            <a:r>
              <a:rPr lang="en-US" sz="1200" dirty="0" smtClean="0"/>
              <a:t>	33	17.2800</a:t>
            </a:r>
          </a:p>
          <a:p>
            <a:r>
              <a:rPr lang="en-US" sz="1200" dirty="0" smtClean="0"/>
              <a:t>19	</a:t>
            </a:r>
            <a:r>
              <a:rPr lang="en-US" sz="1200" dirty="0" smtClean="0"/>
              <a:t>	147</a:t>
            </a:r>
            <a:r>
              <a:rPr lang="en-US" sz="1200" dirty="0" smtClean="0"/>
              <a:t>	20	13.6100</a:t>
            </a:r>
          </a:p>
          <a:p>
            <a:r>
              <a:rPr lang="en-US" sz="1200" dirty="0" smtClean="0"/>
              <a:t>20	</a:t>
            </a:r>
            <a:r>
              <a:rPr lang="en-US" sz="1200" dirty="0" smtClean="0"/>
              <a:t>	152</a:t>
            </a:r>
            <a:r>
              <a:rPr lang="en-US" sz="1200" dirty="0" smtClean="0"/>
              <a:t>	24	15.7900</a:t>
            </a:r>
          </a:p>
          <a:p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Looking at an Appropriate Putting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We can view this as a trigonometric model</a:t>
            </a:r>
          </a:p>
          <a:p>
            <a:r>
              <a:rPr lang="en-US" sz="2400" dirty="0" smtClean="0"/>
              <a:t>When </a:t>
            </a:r>
            <a:r>
              <a:rPr lang="ru-RU" sz="2400" dirty="0" smtClean="0">
                <a:latin typeface="Arial"/>
                <a:cs typeface="Arial"/>
              </a:rPr>
              <a:t>Ө</a:t>
            </a:r>
            <a:r>
              <a:rPr lang="en-US" sz="2400" dirty="0" smtClean="0">
                <a:latin typeface="Arial"/>
                <a:cs typeface="Arial"/>
              </a:rPr>
              <a:t> is less than the “threshold angle” the ball will go in the hole.</a:t>
            </a:r>
          </a:p>
          <a:p>
            <a:r>
              <a:rPr lang="en-US" sz="2400" dirty="0" smtClean="0">
                <a:latin typeface="Arial"/>
                <a:cs typeface="Arial"/>
              </a:rPr>
              <a:t>Threshold angle = </a:t>
            </a:r>
            <a:r>
              <a:rPr lang="en-US" sz="2400" dirty="0" err="1" smtClean="0">
                <a:latin typeface="Arial"/>
                <a:cs typeface="Arial"/>
              </a:rPr>
              <a:t>arcsin</a:t>
            </a:r>
            <a:r>
              <a:rPr lang="en-US" sz="2400" dirty="0" smtClean="0">
                <a:latin typeface="Arial"/>
                <a:cs typeface="Arial"/>
              </a:rPr>
              <a:t>[(R-r)/x]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52600"/>
            <a:ext cx="5082931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Can the Model Be Used to Estimate Probability of Successful Putts?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can imagine a normal distribution to represent the random variable, </a:t>
            </a:r>
            <a:r>
              <a:rPr lang="ru-RU" dirty="0" smtClean="0">
                <a:latin typeface="Arial"/>
                <a:cs typeface="Arial"/>
              </a:rPr>
              <a:t>Ө</a:t>
            </a:r>
            <a:endParaRPr lang="en-US" dirty="0" smtClean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54849" t="4382" r="7412" b="83263"/>
          <a:stretch>
            <a:fillRect/>
          </a:stretch>
        </p:blipFill>
        <p:spPr bwMode="auto">
          <a:xfrm>
            <a:off x="1676400" y="3505200"/>
            <a:ext cx="5045146" cy="223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Probability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this normal distribution, the probability of a successful putt is: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latin typeface="Arial"/>
                <a:cs typeface="Arial"/>
              </a:rPr>
              <a:t>Φ represents the standard normal distribution function and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 is the standard deviation</a:t>
            </a:r>
          </a:p>
          <a:p>
            <a:r>
              <a:rPr lang="en-US" dirty="0" smtClean="0">
                <a:latin typeface="Arial"/>
                <a:cs typeface="Arial"/>
              </a:rPr>
              <a:t>The hole diameter, 2R = 4.25 inches and the ball diameter, 2r = 1.68 inches</a:t>
            </a:r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667000"/>
            <a:ext cx="3794403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r="83277"/>
          <a:stretch>
            <a:fillRect/>
          </a:stretch>
        </p:blipFill>
        <p:spPr bwMode="auto">
          <a:xfrm>
            <a:off x="2057400" y="2667000"/>
            <a:ext cx="1099753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217</TotalTime>
  <Words>639</Words>
  <Application>Microsoft Office PowerPoint</Application>
  <PresentationFormat>On-screen Show (4:3)</PresentationFormat>
  <Paragraphs>114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Technic</vt:lpstr>
      <vt:lpstr>A probability Model for Golf Putting</vt:lpstr>
      <vt:lpstr>Golf Background</vt:lpstr>
      <vt:lpstr>Putting Data</vt:lpstr>
      <vt:lpstr>Slide 4</vt:lpstr>
      <vt:lpstr>Slide 5</vt:lpstr>
      <vt:lpstr>Slide 6</vt:lpstr>
      <vt:lpstr>Looking at an Appropriate Putting Model</vt:lpstr>
      <vt:lpstr>Can the Model Be Used to Estimate Probability of Successful Putts?</vt:lpstr>
      <vt:lpstr>Probability Model</vt:lpstr>
      <vt:lpstr>Slide 10</vt:lpstr>
      <vt:lpstr>Slide 11</vt:lpstr>
      <vt:lpstr>Slide 12</vt:lpstr>
      <vt:lpstr>Slide 13</vt:lpstr>
      <vt:lpstr>Problems with Linear and Quadratic Models</vt:lpstr>
      <vt:lpstr>Alternative Probability Model</vt:lpstr>
      <vt:lpstr>Our Experiment</vt:lpstr>
      <vt:lpstr>Our Results</vt:lpstr>
      <vt:lpstr>Discussion</vt:lpstr>
      <vt:lpstr>Problems With Model</vt:lpstr>
      <vt:lpstr>Conclusion</vt:lpstr>
      <vt:lpstr>References</vt:lpstr>
    </vt:vector>
  </TitlesOfParts>
  <Company>Kenyon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probability Model for Golf Putting</dc:title>
  <dc:creator>     </dc:creator>
  <cp:lastModifiedBy>     </cp:lastModifiedBy>
  <cp:revision>29</cp:revision>
  <dcterms:created xsi:type="dcterms:W3CDTF">2009-04-29T00:46:51Z</dcterms:created>
  <dcterms:modified xsi:type="dcterms:W3CDTF">2009-04-29T04:24:37Z</dcterms:modified>
</cp:coreProperties>
</file>