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9" r:id="rId3"/>
    <p:sldId id="270" r:id="rId4"/>
    <p:sldId id="273" r:id="rId5"/>
    <p:sldId id="257" r:id="rId6"/>
    <p:sldId id="258" r:id="rId7"/>
    <p:sldId id="259" r:id="rId8"/>
    <p:sldId id="260" r:id="rId9"/>
    <p:sldId id="261" r:id="rId10"/>
    <p:sldId id="262" r:id="rId11"/>
    <p:sldId id="263" r:id="rId12"/>
    <p:sldId id="264" r:id="rId13"/>
    <p:sldId id="265" r:id="rId14"/>
    <p:sldId id="271" r:id="rId15"/>
    <p:sldId id="268"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6" autoAdjust="0"/>
    <p:restoredTop sz="80986" autoAdjust="0"/>
  </p:normalViewPr>
  <p:slideViewPr>
    <p:cSldViewPr>
      <p:cViewPr>
        <p:scale>
          <a:sx n="70" d="100"/>
          <a:sy n="70" d="100"/>
        </p:scale>
        <p:origin x="-528"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9E8EF8-8128-4F62-B86B-21B8303C0050}" type="datetimeFigureOut">
              <a:rPr lang="en-US" smtClean="0"/>
              <a:t>2/24/2011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3DCB1B-6F56-4AF9-BBCE-D05863F7792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3DCB1B-6F56-4AF9-BBCE-D05863F7792A}"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 outliers for the Spanish,</a:t>
            </a:r>
            <a:r>
              <a:rPr lang="en-US" baseline="0" dirty="0" smtClean="0"/>
              <a:t> </a:t>
            </a:r>
            <a:r>
              <a:rPr lang="en-US" baseline="0" dirty="0" err="1" smtClean="0"/>
              <a:t>Nadal</a:t>
            </a:r>
            <a:r>
              <a:rPr lang="en-US" baseline="0" dirty="0" smtClean="0"/>
              <a:t> and </a:t>
            </a:r>
            <a:r>
              <a:rPr lang="en-US" baseline="0" dirty="0" err="1" smtClean="0"/>
              <a:t>Montanes</a:t>
            </a:r>
            <a:r>
              <a:rPr lang="en-US" baseline="0" dirty="0" smtClean="0"/>
              <a:t>. </a:t>
            </a:r>
            <a:r>
              <a:rPr lang="en-US" baseline="0" dirty="0" err="1" smtClean="0"/>
              <a:t>Montanes</a:t>
            </a:r>
            <a:r>
              <a:rPr lang="en-US" baseline="0" dirty="0" smtClean="0"/>
              <a:t> is a clay courts specialist and we were expecting more Spanish players to have results similar to his. </a:t>
            </a:r>
            <a:r>
              <a:rPr lang="en-US" baseline="0" dirty="0" err="1" smtClean="0"/>
              <a:t>Montanes</a:t>
            </a:r>
            <a:r>
              <a:rPr lang="en-US" baseline="0" dirty="0" smtClean="0"/>
              <a:t> is 5’9’’ and weighs 155 lbs. He is SHORT! But there is much less spread for Spanish players even on hard court tennis, whereas there is a much larger spread for the Americans on clay court tennis. Could be due to the range of their rankings. </a:t>
            </a:r>
            <a:endParaRPr lang="en-US" dirty="0"/>
          </a:p>
        </p:txBody>
      </p:sp>
      <p:sp>
        <p:nvSpPr>
          <p:cNvPr id="4" name="Slide Number Placeholder 3"/>
          <p:cNvSpPr>
            <a:spLocks noGrp="1"/>
          </p:cNvSpPr>
          <p:nvPr>
            <p:ph type="sldNum" sz="quarter" idx="10"/>
          </p:nvPr>
        </p:nvSpPr>
        <p:spPr/>
        <p:txBody>
          <a:bodyPr/>
          <a:lstStyle/>
          <a:p>
            <a:fld id="{073DCB1B-6F56-4AF9-BBCE-D05863F7792A}"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no correlation</a:t>
            </a:r>
            <a:r>
              <a:rPr lang="en-US" baseline="0" dirty="0" smtClean="0"/>
              <a:t> between how well the Spanish play on clay and their overall world ranking. The r-squared is really bad. There is a very weak relationship for variable rank caused by variable clay winning pct. </a:t>
            </a:r>
            <a:endParaRPr lang="en-US" dirty="0"/>
          </a:p>
        </p:txBody>
      </p:sp>
      <p:sp>
        <p:nvSpPr>
          <p:cNvPr id="4" name="Slide Number Placeholder 3"/>
          <p:cNvSpPr>
            <a:spLocks noGrp="1"/>
          </p:cNvSpPr>
          <p:nvPr>
            <p:ph type="sldNum" sz="quarter" idx="10"/>
          </p:nvPr>
        </p:nvSpPr>
        <p:spPr/>
        <p:txBody>
          <a:bodyPr/>
          <a:lstStyle/>
          <a:p>
            <a:fld id="{073DCB1B-6F56-4AF9-BBCE-D05863F7792A}"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Same</a:t>
            </a:r>
            <a:r>
              <a:rPr lang="en-US" baseline="0" dirty="0" smtClean="0"/>
              <a:t> thing as seen in the previous slide. The r-squared is almost identical and there is a very weak correlation between rank and hard court winning pct for the </a:t>
            </a:r>
            <a:r>
              <a:rPr lang="en-US" baseline="0" dirty="0" err="1" smtClean="0"/>
              <a:t>americans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073DCB1B-6F56-4AF9-BBCE-D05863F7792A}"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would think that the Spanish</a:t>
            </a:r>
            <a:r>
              <a:rPr lang="en-US" baseline="0" dirty="0" smtClean="0"/>
              <a:t> would have a higher winning pct because they are clay court players they have better endurance and are used to playing longer matches and will probably do better in 4</a:t>
            </a:r>
            <a:r>
              <a:rPr lang="en-US" baseline="30000" dirty="0" smtClean="0"/>
              <a:t>th</a:t>
            </a:r>
            <a:r>
              <a:rPr lang="en-US" baseline="0" dirty="0" smtClean="0"/>
              <a:t> and 5</a:t>
            </a:r>
            <a:r>
              <a:rPr lang="en-US" baseline="30000" dirty="0" smtClean="0"/>
              <a:t>th</a:t>
            </a:r>
            <a:r>
              <a:rPr lang="en-US" baseline="0" dirty="0" smtClean="0"/>
              <a:t> set matches than Americans. We did not get these results. There is a much bigger range for the Americans. </a:t>
            </a:r>
            <a:endParaRPr lang="en-US" dirty="0"/>
          </a:p>
        </p:txBody>
      </p:sp>
      <p:sp>
        <p:nvSpPr>
          <p:cNvPr id="4" name="Slide Number Placeholder 3"/>
          <p:cNvSpPr>
            <a:spLocks noGrp="1"/>
          </p:cNvSpPr>
          <p:nvPr>
            <p:ph type="sldNum" sz="quarter" idx="10"/>
          </p:nvPr>
        </p:nvSpPr>
        <p:spPr/>
        <p:txBody>
          <a:bodyPr/>
          <a:lstStyle/>
          <a:p>
            <a:fld id="{073DCB1B-6F56-4AF9-BBCE-D05863F7792A}"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Roddick</a:t>
            </a:r>
            <a:r>
              <a:rPr lang="en-US" dirty="0" smtClean="0"/>
              <a:t>,</a:t>
            </a:r>
            <a:r>
              <a:rPr lang="en-US" baseline="0" dirty="0" smtClean="0"/>
              <a:t> Blake, Sampras, Agassi, McEnroe. Mean rankings: Spain = 23.20 and America = 81.7 (mean of top ten players in each country). Sam </a:t>
            </a:r>
            <a:r>
              <a:rPr lang="en-US" baseline="0" dirty="0" err="1" smtClean="0"/>
              <a:t>Querry</a:t>
            </a:r>
            <a:r>
              <a:rPr lang="en-US" baseline="0" dirty="0" smtClean="0"/>
              <a:t> knocked out of first round at </a:t>
            </a:r>
            <a:r>
              <a:rPr lang="en-US" baseline="0" dirty="0" err="1" smtClean="0"/>
              <a:t>Wimbleton</a:t>
            </a:r>
            <a:r>
              <a:rPr lang="en-US" baseline="0" dirty="0" smtClean="0"/>
              <a:t> by </a:t>
            </a:r>
            <a:r>
              <a:rPr lang="en-US" baseline="0" dirty="0" err="1" smtClean="0"/>
              <a:t>Ferrero</a:t>
            </a:r>
            <a:r>
              <a:rPr lang="en-US" baseline="0" dirty="0" smtClean="0"/>
              <a:t>. Between 1992 and 2000, Americans won 21 of the 36 Grand Slams. </a:t>
            </a:r>
            <a:r>
              <a:rPr lang="en-US" baseline="0" dirty="0" err="1" smtClean="0"/>
              <a:t>Roddick</a:t>
            </a:r>
            <a:r>
              <a:rPr lang="en-US" baseline="0" dirty="0" smtClean="0"/>
              <a:t> last won one in 2003, and since then no American has won one. </a:t>
            </a:r>
          </a:p>
          <a:p>
            <a:endParaRPr lang="en-US" baseline="0" dirty="0" smtClean="0"/>
          </a:p>
          <a:p>
            <a:r>
              <a:rPr lang="en-US" baseline="0" dirty="0" smtClean="0"/>
              <a:t>We analyzed one last essential factor. Unfortunately data for this factor was even more impossible to find than forehand winners. But we have come to the conclusion that…</a:t>
            </a:r>
            <a:endParaRPr lang="en-US" dirty="0"/>
          </a:p>
        </p:txBody>
      </p:sp>
      <p:sp>
        <p:nvSpPr>
          <p:cNvPr id="4" name="Slide Number Placeholder 3"/>
          <p:cNvSpPr>
            <a:spLocks noGrp="1"/>
          </p:cNvSpPr>
          <p:nvPr>
            <p:ph type="sldNum" sz="quarter" idx="10"/>
          </p:nvPr>
        </p:nvSpPr>
        <p:spPr/>
        <p:txBody>
          <a:bodyPr/>
          <a:lstStyle/>
          <a:p>
            <a:fld id="{073DCB1B-6F56-4AF9-BBCE-D05863F7792A}"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…lack of baldness is the main cause of American downfall</a:t>
            </a:r>
            <a:r>
              <a:rPr lang="en-US" baseline="0" dirty="0" smtClean="0"/>
              <a:t> in tennis. </a:t>
            </a:r>
            <a:endParaRPr lang="en-US" dirty="0"/>
          </a:p>
        </p:txBody>
      </p:sp>
      <p:sp>
        <p:nvSpPr>
          <p:cNvPr id="4" name="Slide Number Placeholder 3"/>
          <p:cNvSpPr>
            <a:spLocks noGrp="1"/>
          </p:cNvSpPr>
          <p:nvPr>
            <p:ph type="sldNum" sz="quarter" idx="10"/>
          </p:nvPr>
        </p:nvSpPr>
        <p:spPr/>
        <p:txBody>
          <a:bodyPr/>
          <a:lstStyle/>
          <a:p>
            <a:fld id="{073DCB1B-6F56-4AF9-BBCE-D05863F7792A}"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3DCB1B-6F56-4AF9-BBCE-D05863F7792A}" type="slidenum">
              <a:rPr lang="en-US" smtClean="0"/>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are</a:t>
            </a:r>
            <a:r>
              <a:rPr lang="en-US" baseline="0" dirty="0" smtClean="0"/>
              <a:t> comparing the top ten us to top ten sp players today. Took top ten sp and us players. Wanted to see differences of winning </a:t>
            </a:r>
            <a:r>
              <a:rPr lang="en-US" baseline="0" dirty="0" err="1" smtClean="0"/>
              <a:t>pcts</a:t>
            </a:r>
            <a:r>
              <a:rPr lang="en-US" baseline="0" dirty="0" smtClean="0"/>
              <a:t> in different circumstances in an overall comparison. We wanted to get stats containing information regarding forehand/backhand/volley/aces but tennis does not keep significant records of stats other than winning </a:t>
            </a:r>
            <a:r>
              <a:rPr lang="en-US" baseline="0" dirty="0" err="1" smtClean="0"/>
              <a:t>pcts</a:t>
            </a:r>
            <a:r>
              <a:rPr lang="en-US" baseline="0" dirty="0" smtClean="0"/>
              <a:t>. Tennis does not have stats like the other major professional sports. We were interested in seeing why the sp players are dominating so much at this time while us players are lacking at this time considering that they had been winning a lot in the past. Between 1991 and 2000, 21 and 36 grand slams were won by and American, while in the past 10 years there has only been one grand slam victory by an </a:t>
            </a:r>
            <a:r>
              <a:rPr lang="en-US" baseline="0" dirty="0" err="1" smtClean="0"/>
              <a:t>american</a:t>
            </a:r>
            <a:r>
              <a:rPr lang="en-US" baseline="0" dirty="0" smtClean="0"/>
              <a:t>. What has happened to </a:t>
            </a:r>
            <a:r>
              <a:rPr lang="en-US" baseline="0" dirty="0" err="1" smtClean="0"/>
              <a:t>american</a:t>
            </a:r>
            <a:r>
              <a:rPr lang="en-US" baseline="0" dirty="0" smtClean="0"/>
              <a:t> tennis?</a:t>
            </a:r>
            <a:endParaRPr lang="en-US" dirty="0"/>
          </a:p>
        </p:txBody>
      </p:sp>
      <p:sp>
        <p:nvSpPr>
          <p:cNvPr id="4" name="Slide Number Placeholder 3"/>
          <p:cNvSpPr>
            <a:spLocks noGrp="1"/>
          </p:cNvSpPr>
          <p:nvPr>
            <p:ph type="sldNum" sz="quarter" idx="10"/>
          </p:nvPr>
        </p:nvSpPr>
        <p:spPr/>
        <p:txBody>
          <a:bodyPr/>
          <a:lstStyle/>
          <a:p>
            <a:fld id="{073DCB1B-6F56-4AF9-BBCE-D05863F7792A}"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did an analysis by</a:t>
            </a:r>
            <a:r>
              <a:rPr lang="en-US" baseline="0" dirty="0" smtClean="0"/>
              <a:t> looking at overall winning </a:t>
            </a:r>
            <a:r>
              <a:rPr lang="en-US" baseline="0" dirty="0" err="1" smtClean="0"/>
              <a:t>pcts</a:t>
            </a:r>
            <a:r>
              <a:rPr lang="en-US" baseline="0" dirty="0" smtClean="0"/>
              <a:t>, clay winning pct, and hard winning pct. Spanish play mostly on clay while the </a:t>
            </a:r>
            <a:r>
              <a:rPr lang="en-US" baseline="0" dirty="0" err="1" smtClean="0"/>
              <a:t>american</a:t>
            </a:r>
            <a:r>
              <a:rPr lang="en-US" baseline="0" dirty="0" smtClean="0"/>
              <a:t> game has become transfixed on hard court tennis. We also looked specifically at losing first set and winning the match winning </a:t>
            </a:r>
            <a:r>
              <a:rPr lang="en-US" baseline="0" dirty="0" err="1" smtClean="0"/>
              <a:t>pcts</a:t>
            </a:r>
            <a:r>
              <a:rPr lang="en-US" baseline="0" dirty="0" smtClean="0"/>
              <a:t>. Most matches are best of three while Grand Slams are best of five. We expected, before taking the data, for the </a:t>
            </a:r>
            <a:r>
              <a:rPr lang="en-US" baseline="0" dirty="0" err="1" smtClean="0"/>
              <a:t>spanish</a:t>
            </a:r>
            <a:r>
              <a:rPr lang="en-US" baseline="0" dirty="0" smtClean="0"/>
              <a:t> to have a much higher winning pct in this situation based on the endurance built up by playing the longer games that take place on clay courts. </a:t>
            </a:r>
            <a:endParaRPr lang="en-US" dirty="0"/>
          </a:p>
        </p:txBody>
      </p:sp>
      <p:sp>
        <p:nvSpPr>
          <p:cNvPr id="4" name="Slide Number Placeholder 3"/>
          <p:cNvSpPr>
            <a:spLocks noGrp="1"/>
          </p:cNvSpPr>
          <p:nvPr>
            <p:ph type="sldNum" sz="quarter" idx="10"/>
          </p:nvPr>
        </p:nvSpPr>
        <p:spPr/>
        <p:txBody>
          <a:bodyPr/>
          <a:lstStyle/>
          <a:p>
            <a:fld id="{073DCB1B-6F56-4AF9-BBCE-D05863F7792A}"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can see already the issues regarding</a:t>
            </a:r>
            <a:r>
              <a:rPr lang="en-US" baseline="0" dirty="0" smtClean="0"/>
              <a:t> the rankings and how much higher ranked the Spanish are than the Americans. Note that a lower ranking means that a player is better. </a:t>
            </a:r>
            <a:endParaRPr lang="en-US" dirty="0"/>
          </a:p>
        </p:txBody>
      </p:sp>
      <p:sp>
        <p:nvSpPr>
          <p:cNvPr id="4" name="Slide Number Placeholder 3"/>
          <p:cNvSpPr>
            <a:spLocks noGrp="1"/>
          </p:cNvSpPr>
          <p:nvPr>
            <p:ph type="sldNum" sz="quarter" idx="10"/>
          </p:nvPr>
        </p:nvSpPr>
        <p:spPr/>
        <p:txBody>
          <a:bodyPr/>
          <a:lstStyle/>
          <a:p>
            <a:fld id="{073DCB1B-6F56-4AF9-BBCE-D05863F7792A}"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Looking at the</a:t>
            </a:r>
            <a:r>
              <a:rPr lang="en-US" baseline="0" dirty="0" smtClean="0"/>
              <a:t> scatter plot for overall winning pct we can see a lot of similarities between the sp and us players. 3 Spanish players actually have the lowest winning pct of all the players looked at. Winning % do not show what tournaments the players are playing in. The cut of for grand slams is a ranking of 128. So many of the American players have easier opponents to face. And for masters it is the top 64. All the top </a:t>
            </a:r>
            <a:r>
              <a:rPr lang="en-US" baseline="0" dirty="0" err="1" smtClean="0"/>
              <a:t>spanish</a:t>
            </a:r>
            <a:r>
              <a:rPr lang="en-US" baseline="0" dirty="0" smtClean="0"/>
              <a:t> players are playing in much more challenging draws so they are going to suffer more losses. It is also interesting to note that both Andy </a:t>
            </a:r>
            <a:r>
              <a:rPr lang="en-US" baseline="0" dirty="0" err="1" smtClean="0"/>
              <a:t>Roddick</a:t>
            </a:r>
            <a:r>
              <a:rPr lang="en-US" baseline="0" dirty="0" smtClean="0"/>
              <a:t> and Rafael </a:t>
            </a:r>
            <a:r>
              <a:rPr lang="en-US" baseline="0" dirty="0" err="1" smtClean="0"/>
              <a:t>Nadal</a:t>
            </a:r>
            <a:r>
              <a:rPr lang="en-US" baseline="0" dirty="0" smtClean="0"/>
              <a:t> are outliers in their respective winning pct groups. They are both in the top 10 in the world. </a:t>
            </a:r>
            <a:endParaRPr lang="en-US" dirty="0"/>
          </a:p>
        </p:txBody>
      </p:sp>
      <p:sp>
        <p:nvSpPr>
          <p:cNvPr id="4" name="Slide Number Placeholder 3"/>
          <p:cNvSpPr>
            <a:spLocks noGrp="1"/>
          </p:cNvSpPr>
          <p:nvPr>
            <p:ph type="sldNum" sz="quarter" idx="10"/>
          </p:nvPr>
        </p:nvSpPr>
        <p:spPr/>
        <p:txBody>
          <a:bodyPr/>
          <a:lstStyle/>
          <a:p>
            <a:fld id="{073DCB1B-6F56-4AF9-BBCE-D05863F7792A}"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Higher numbers are worse! James</a:t>
            </a:r>
            <a:r>
              <a:rPr lang="en-US" baseline="0" dirty="0" smtClean="0"/>
              <a:t> Blake is normally is top 25 but has been injured/ill and so is not a factor in our analysis. Taylor Dent was between top 25 and 40 in 2001 – 2006. obviously there is a big drop in </a:t>
            </a:r>
            <a:r>
              <a:rPr lang="en-US" baseline="0" dirty="0" err="1" smtClean="0"/>
              <a:t>american</a:t>
            </a:r>
            <a:r>
              <a:rPr lang="en-US" baseline="0" dirty="0" smtClean="0"/>
              <a:t> rankings after the top 4: the top 4 are within the top  25 but following that, none are within the top 100, while all the </a:t>
            </a:r>
            <a:r>
              <a:rPr lang="en-US" baseline="0" dirty="0" err="1" smtClean="0"/>
              <a:t>spanish</a:t>
            </a:r>
            <a:r>
              <a:rPr lang="en-US" baseline="0" dirty="0" smtClean="0"/>
              <a:t> players are in the top 55. This is a huge difference and has definitely shown that the </a:t>
            </a:r>
            <a:r>
              <a:rPr lang="en-US" baseline="0" dirty="0" err="1" smtClean="0"/>
              <a:t>spanish</a:t>
            </a:r>
            <a:r>
              <a:rPr lang="en-US" baseline="0" dirty="0" smtClean="0"/>
              <a:t> are better. </a:t>
            </a:r>
            <a:endParaRPr lang="en-US" dirty="0"/>
          </a:p>
        </p:txBody>
      </p:sp>
      <p:sp>
        <p:nvSpPr>
          <p:cNvPr id="4" name="Slide Number Placeholder 3"/>
          <p:cNvSpPr>
            <a:spLocks noGrp="1"/>
          </p:cNvSpPr>
          <p:nvPr>
            <p:ph type="sldNum" sz="quarter" idx="10"/>
          </p:nvPr>
        </p:nvSpPr>
        <p:spPr/>
        <p:txBody>
          <a:bodyPr/>
          <a:lstStyle/>
          <a:p>
            <a:fld id="{073DCB1B-6F56-4AF9-BBCE-D05863F7792A}"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wanted to look at the </a:t>
            </a:r>
            <a:r>
              <a:rPr lang="en-US" dirty="0" err="1" smtClean="0"/>
              <a:t>diffs</a:t>
            </a:r>
            <a:r>
              <a:rPr lang="en-US" baseline="0" dirty="0" smtClean="0"/>
              <a:t> in winning pct of </a:t>
            </a:r>
            <a:r>
              <a:rPr lang="en-US" baseline="0" dirty="0" err="1" smtClean="0"/>
              <a:t>americans</a:t>
            </a:r>
            <a:r>
              <a:rPr lang="en-US" baseline="0" dirty="0" smtClean="0"/>
              <a:t> and </a:t>
            </a:r>
            <a:r>
              <a:rPr lang="en-US" baseline="0" dirty="0" err="1" smtClean="0"/>
              <a:t>spanish</a:t>
            </a:r>
            <a:r>
              <a:rPr lang="en-US" baseline="0" dirty="0" smtClean="0"/>
              <a:t> on clay courts to see if the sp are significantly better on clay than the </a:t>
            </a:r>
            <a:r>
              <a:rPr lang="en-US" baseline="0" dirty="0" err="1" smtClean="0"/>
              <a:t>americans</a:t>
            </a:r>
            <a:r>
              <a:rPr lang="en-US" baseline="0" dirty="0" smtClean="0"/>
              <a:t>. And they are! However, it is interesting that the graphs are almost identical images of each other with only the </a:t>
            </a:r>
            <a:r>
              <a:rPr lang="en-US" baseline="0" dirty="0" err="1" smtClean="0"/>
              <a:t>americans</a:t>
            </a:r>
            <a:r>
              <a:rPr lang="en-US" baseline="0" dirty="0" smtClean="0"/>
              <a:t> being at a much lower level. The </a:t>
            </a:r>
            <a:r>
              <a:rPr lang="en-US" baseline="0" dirty="0" err="1" smtClean="0"/>
              <a:t>americans</a:t>
            </a:r>
            <a:r>
              <a:rPr lang="en-US" baseline="0" dirty="0" smtClean="0"/>
              <a:t> have the lowest pct at 45% while the </a:t>
            </a:r>
            <a:r>
              <a:rPr lang="en-US" baseline="0" dirty="0" err="1" smtClean="0"/>
              <a:t>spanish</a:t>
            </a:r>
            <a:r>
              <a:rPr lang="en-US" baseline="0" dirty="0" smtClean="0"/>
              <a:t> have the highest at 91%. The overall mean is 11% difference in favor of the </a:t>
            </a:r>
            <a:r>
              <a:rPr lang="en-US" baseline="0" dirty="0" err="1" smtClean="0"/>
              <a:t>spanish</a:t>
            </a:r>
            <a:r>
              <a:rPr lang="en-US" baseline="0" dirty="0" smtClean="0"/>
              <a:t>. The variation in the results is clear in the box plot. </a:t>
            </a:r>
            <a:endParaRPr lang="en-US" dirty="0"/>
          </a:p>
        </p:txBody>
      </p:sp>
      <p:sp>
        <p:nvSpPr>
          <p:cNvPr id="4" name="Slide Number Placeholder 3"/>
          <p:cNvSpPr>
            <a:spLocks noGrp="1"/>
          </p:cNvSpPr>
          <p:nvPr>
            <p:ph type="sldNum" sz="quarter" idx="10"/>
          </p:nvPr>
        </p:nvSpPr>
        <p:spPr/>
        <p:txBody>
          <a:bodyPr/>
          <a:lstStyle/>
          <a:p>
            <a:fld id="{073DCB1B-6F56-4AF9-BBCE-D05863F7792A}"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MONTANES!!! #5. Thought</a:t>
            </a:r>
            <a:r>
              <a:rPr lang="en-US" baseline="0" dirty="0" smtClean="0"/>
              <a:t> that there would be more SP players much worse on hard court, but this was not the case overall. This may be due to the Spanish collective ranking being much higher than the </a:t>
            </a:r>
            <a:r>
              <a:rPr lang="en-US" baseline="0" dirty="0" err="1" smtClean="0"/>
              <a:t>americans</a:t>
            </a:r>
            <a:r>
              <a:rPr lang="en-US" baseline="0" dirty="0" smtClean="0"/>
              <a:t> (Spanish mean: 23.2; American mean: 81.7) When removing the lowest values for both there was an increase in Spanish mean winning pct on hard court. (.58 to .61) American’s went from .618 to .627. </a:t>
            </a:r>
            <a:endParaRPr lang="en-US" dirty="0"/>
          </a:p>
        </p:txBody>
      </p:sp>
      <p:sp>
        <p:nvSpPr>
          <p:cNvPr id="4" name="Slide Number Placeholder 3"/>
          <p:cNvSpPr>
            <a:spLocks noGrp="1"/>
          </p:cNvSpPr>
          <p:nvPr>
            <p:ph type="sldNum" sz="quarter" idx="10"/>
          </p:nvPr>
        </p:nvSpPr>
        <p:spPr/>
        <p:txBody>
          <a:bodyPr/>
          <a:lstStyle/>
          <a:p>
            <a:fld id="{073DCB1B-6F56-4AF9-BBCE-D05863F7792A}"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 Open</a:t>
            </a:r>
            <a:r>
              <a:rPr lang="en-US" baseline="0" dirty="0" smtClean="0"/>
              <a:t> in Hard Court and American tennis is known for hard court tennis while the French Open is on clay and the Spanish are more prone to play on red clay. Andy </a:t>
            </a:r>
            <a:r>
              <a:rPr lang="en-US" baseline="0" dirty="0" err="1" smtClean="0"/>
              <a:t>Roddick</a:t>
            </a:r>
            <a:r>
              <a:rPr lang="en-US" baseline="0" dirty="0" smtClean="0"/>
              <a:t> is an outlier on American Hard Court play. Its almost a 15% difference is his winning pct. And it is interesting that </a:t>
            </a:r>
            <a:r>
              <a:rPr lang="en-US" baseline="0" dirty="0" err="1" smtClean="0"/>
              <a:t>Nadal</a:t>
            </a:r>
            <a:r>
              <a:rPr lang="en-US" baseline="0" dirty="0" smtClean="0"/>
              <a:t> is not an outlier for the Spanish. This means that the rest of the Spanish and also very successful on clay.</a:t>
            </a:r>
            <a:endParaRPr lang="en-US" dirty="0"/>
          </a:p>
        </p:txBody>
      </p:sp>
      <p:sp>
        <p:nvSpPr>
          <p:cNvPr id="4" name="Slide Number Placeholder 3"/>
          <p:cNvSpPr>
            <a:spLocks noGrp="1"/>
          </p:cNvSpPr>
          <p:nvPr>
            <p:ph type="sldNum" sz="quarter" idx="10"/>
          </p:nvPr>
        </p:nvSpPr>
        <p:spPr/>
        <p:txBody>
          <a:bodyPr/>
          <a:lstStyle/>
          <a:p>
            <a:fld id="{073DCB1B-6F56-4AF9-BBCE-D05863F7792A}"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D840A8-0DEC-49E6-B4C0-329BD5C00814}" type="datetimeFigureOut">
              <a:rPr lang="en-US" smtClean="0"/>
              <a:pPr/>
              <a:t>2/24/2011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3803FB-8CAD-4C2A-9681-F99985FB634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D840A8-0DEC-49E6-B4C0-329BD5C00814}" type="datetimeFigureOut">
              <a:rPr lang="en-US" smtClean="0"/>
              <a:pPr/>
              <a:t>2/24/2011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3803FB-8CAD-4C2A-9681-F99985FB634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D840A8-0DEC-49E6-B4C0-329BD5C00814}" type="datetimeFigureOut">
              <a:rPr lang="en-US" smtClean="0"/>
              <a:pPr/>
              <a:t>2/24/2011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3803FB-8CAD-4C2A-9681-F99985FB634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D840A8-0DEC-49E6-B4C0-329BD5C00814}" type="datetimeFigureOut">
              <a:rPr lang="en-US" smtClean="0"/>
              <a:pPr/>
              <a:t>2/24/2011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3803FB-8CAD-4C2A-9681-F99985FB634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D840A8-0DEC-49E6-B4C0-329BD5C00814}" type="datetimeFigureOut">
              <a:rPr lang="en-US" smtClean="0"/>
              <a:pPr/>
              <a:t>2/24/2011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3803FB-8CAD-4C2A-9681-F99985FB634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D840A8-0DEC-49E6-B4C0-329BD5C00814}" type="datetimeFigureOut">
              <a:rPr lang="en-US" smtClean="0"/>
              <a:pPr/>
              <a:t>2/24/2011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3803FB-8CAD-4C2A-9681-F99985FB634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D840A8-0DEC-49E6-B4C0-329BD5C00814}" type="datetimeFigureOut">
              <a:rPr lang="en-US" smtClean="0"/>
              <a:pPr/>
              <a:t>2/24/2011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3803FB-8CAD-4C2A-9681-F99985FB634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D840A8-0DEC-49E6-B4C0-329BD5C00814}" type="datetimeFigureOut">
              <a:rPr lang="en-US" smtClean="0"/>
              <a:pPr/>
              <a:t>2/24/2011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3803FB-8CAD-4C2A-9681-F99985FB634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D840A8-0DEC-49E6-B4C0-329BD5C00814}" type="datetimeFigureOut">
              <a:rPr lang="en-US" smtClean="0"/>
              <a:pPr/>
              <a:t>2/24/2011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3803FB-8CAD-4C2A-9681-F99985FB634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D840A8-0DEC-49E6-B4C0-329BD5C00814}" type="datetimeFigureOut">
              <a:rPr lang="en-US" smtClean="0"/>
              <a:pPr/>
              <a:t>2/24/2011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3803FB-8CAD-4C2A-9681-F99985FB634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D840A8-0DEC-49E6-B4C0-329BD5C00814}" type="datetimeFigureOut">
              <a:rPr lang="en-US" smtClean="0"/>
              <a:pPr/>
              <a:t>2/24/2011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3803FB-8CAD-4C2A-9681-F99985FB634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7000" b="-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D840A8-0DEC-49E6-B4C0-329BD5C00814}" type="datetimeFigureOut">
              <a:rPr lang="en-US" smtClean="0"/>
              <a:pPr/>
              <a:t>2/24/2011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803FB-8CAD-4C2A-9681-F99985FB634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www.youtube.com/watch?v=z9kFtG367ww" TargetMode="Externa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smtClean="0"/>
              <a:t>American vs. Spanish Tennis</a:t>
            </a:r>
            <a:endParaRPr lang="en-US" sz="4800" b="1" dirty="0"/>
          </a:p>
        </p:txBody>
      </p:sp>
      <p:sp>
        <p:nvSpPr>
          <p:cNvPr id="3" name="Subtitle 2"/>
          <p:cNvSpPr>
            <a:spLocks noGrp="1"/>
          </p:cNvSpPr>
          <p:nvPr>
            <p:ph type="subTitle" idx="1"/>
          </p:nvPr>
        </p:nvSpPr>
        <p:spPr>
          <a:xfrm>
            <a:off x="1371600" y="3429000"/>
            <a:ext cx="6400800" cy="1752600"/>
          </a:xfrm>
        </p:spPr>
        <p:txBody>
          <a:bodyPr/>
          <a:lstStyle/>
          <a:p>
            <a:r>
              <a:rPr lang="en-US" b="1" dirty="0" smtClean="0">
                <a:solidFill>
                  <a:schemeClr val="tx1"/>
                </a:solidFill>
              </a:rPr>
              <a:t>Josh Stiles, Mark </a:t>
            </a:r>
            <a:r>
              <a:rPr lang="en-US" b="1" dirty="0" err="1" smtClean="0">
                <a:solidFill>
                  <a:schemeClr val="tx1"/>
                </a:solidFill>
              </a:rPr>
              <a:t>Motheral</a:t>
            </a:r>
            <a:r>
              <a:rPr lang="en-US" b="1" dirty="0" smtClean="0">
                <a:solidFill>
                  <a:schemeClr val="tx1"/>
                </a:solidFill>
              </a:rPr>
              <a:t>, and Jake </a:t>
            </a:r>
            <a:r>
              <a:rPr lang="en-US" b="1" dirty="0" err="1" smtClean="0">
                <a:solidFill>
                  <a:schemeClr val="tx1"/>
                </a:solidFill>
              </a:rPr>
              <a:t>Fishbein</a:t>
            </a:r>
            <a:endParaRPr lang="en-US" b="1" dirty="0">
              <a:solidFill>
                <a:schemeClr val="tx1"/>
              </a:solidFill>
            </a:endParaRPr>
          </a:p>
        </p:txBody>
      </p:sp>
      <p:pic>
        <p:nvPicPr>
          <p:cNvPr id="4" name="Picture 3"/>
          <p:cNvPicPr>
            <a:picLocks noChangeAspect="1" noChangeArrowheads="1"/>
          </p:cNvPicPr>
          <p:nvPr/>
        </p:nvPicPr>
        <p:blipFill>
          <a:blip r:embed="rId3" cstate="print"/>
          <a:srcRect/>
          <a:stretch>
            <a:fillRect/>
          </a:stretch>
        </p:blipFill>
        <p:spPr bwMode="auto">
          <a:xfrm>
            <a:off x="1981200" y="0"/>
            <a:ext cx="2303274" cy="1524000"/>
          </a:xfrm>
          <a:prstGeom prst="rect">
            <a:avLst/>
          </a:prstGeom>
          <a:noFill/>
          <a:ln w="9525">
            <a:noFill/>
            <a:miter lim="800000"/>
            <a:headEnd/>
            <a:tailEnd/>
          </a:ln>
        </p:spPr>
      </p:pic>
      <p:pic>
        <p:nvPicPr>
          <p:cNvPr id="13314" name="Picture 2"/>
          <p:cNvPicPr>
            <a:picLocks noChangeAspect="1" noChangeArrowheads="1"/>
          </p:cNvPicPr>
          <p:nvPr/>
        </p:nvPicPr>
        <p:blipFill>
          <a:blip r:embed="rId4" cstate="print"/>
          <a:srcRect/>
          <a:stretch>
            <a:fillRect/>
          </a:stretch>
        </p:blipFill>
        <p:spPr bwMode="auto">
          <a:xfrm>
            <a:off x="0" y="0"/>
            <a:ext cx="1981200" cy="2342769"/>
          </a:xfrm>
          <a:prstGeom prst="rect">
            <a:avLst/>
          </a:prstGeom>
          <a:noFill/>
          <a:ln w="9525">
            <a:noFill/>
            <a:miter lim="800000"/>
            <a:headEnd/>
            <a:tailEnd/>
          </a:ln>
        </p:spPr>
      </p:pic>
      <p:pic>
        <p:nvPicPr>
          <p:cNvPr id="13315" name="Picture 3"/>
          <p:cNvPicPr>
            <a:picLocks noChangeAspect="1" noChangeArrowheads="1"/>
          </p:cNvPicPr>
          <p:nvPr/>
        </p:nvPicPr>
        <p:blipFill>
          <a:blip r:embed="rId5" cstate="print"/>
          <a:srcRect/>
          <a:stretch>
            <a:fillRect/>
          </a:stretch>
        </p:blipFill>
        <p:spPr bwMode="auto">
          <a:xfrm>
            <a:off x="4267200" y="0"/>
            <a:ext cx="2362200" cy="2209800"/>
          </a:xfrm>
          <a:prstGeom prst="rect">
            <a:avLst/>
          </a:prstGeom>
          <a:noFill/>
          <a:ln w="9525">
            <a:noFill/>
            <a:miter lim="800000"/>
            <a:headEnd/>
            <a:tailEnd/>
          </a:ln>
        </p:spPr>
      </p:pic>
      <p:pic>
        <p:nvPicPr>
          <p:cNvPr id="13316" name="Picture 4"/>
          <p:cNvPicPr>
            <a:picLocks noChangeAspect="1" noChangeArrowheads="1"/>
          </p:cNvPicPr>
          <p:nvPr/>
        </p:nvPicPr>
        <p:blipFill>
          <a:blip r:embed="rId6" cstate="print"/>
          <a:srcRect/>
          <a:stretch>
            <a:fillRect/>
          </a:stretch>
        </p:blipFill>
        <p:spPr bwMode="auto">
          <a:xfrm>
            <a:off x="6629400" y="0"/>
            <a:ext cx="2514600" cy="1828800"/>
          </a:xfrm>
          <a:prstGeom prst="rect">
            <a:avLst/>
          </a:prstGeom>
          <a:noFill/>
          <a:ln w="9525">
            <a:noFill/>
            <a:miter lim="800000"/>
            <a:headEnd/>
            <a:tailEnd/>
          </a:ln>
        </p:spPr>
      </p:pic>
      <p:pic>
        <p:nvPicPr>
          <p:cNvPr id="13317" name="Picture 5"/>
          <p:cNvPicPr>
            <a:picLocks noChangeAspect="1" noChangeArrowheads="1"/>
          </p:cNvPicPr>
          <p:nvPr/>
        </p:nvPicPr>
        <p:blipFill>
          <a:blip r:embed="rId7" cstate="print"/>
          <a:srcRect/>
          <a:stretch>
            <a:fillRect/>
          </a:stretch>
        </p:blipFill>
        <p:spPr bwMode="auto">
          <a:xfrm>
            <a:off x="0" y="5179978"/>
            <a:ext cx="2514600" cy="1678022"/>
          </a:xfrm>
          <a:prstGeom prst="rect">
            <a:avLst/>
          </a:prstGeom>
          <a:noFill/>
          <a:ln w="9525">
            <a:noFill/>
            <a:miter lim="800000"/>
            <a:headEnd/>
            <a:tailEnd/>
          </a:ln>
        </p:spPr>
      </p:pic>
      <p:pic>
        <p:nvPicPr>
          <p:cNvPr id="13318" name="Picture 6"/>
          <p:cNvPicPr>
            <a:picLocks noChangeAspect="1" noChangeArrowheads="1"/>
          </p:cNvPicPr>
          <p:nvPr/>
        </p:nvPicPr>
        <p:blipFill>
          <a:blip r:embed="rId8" cstate="print"/>
          <a:srcRect/>
          <a:stretch>
            <a:fillRect/>
          </a:stretch>
        </p:blipFill>
        <p:spPr bwMode="auto">
          <a:xfrm>
            <a:off x="2514600" y="5143500"/>
            <a:ext cx="2286000" cy="1714500"/>
          </a:xfrm>
          <a:prstGeom prst="rect">
            <a:avLst/>
          </a:prstGeom>
          <a:noFill/>
          <a:ln w="9525">
            <a:noFill/>
            <a:miter lim="800000"/>
            <a:headEnd/>
            <a:tailEnd/>
          </a:ln>
        </p:spPr>
      </p:pic>
      <p:pic>
        <p:nvPicPr>
          <p:cNvPr id="13319" name="Picture 7"/>
          <p:cNvPicPr>
            <a:picLocks noChangeAspect="1" noChangeArrowheads="1"/>
          </p:cNvPicPr>
          <p:nvPr/>
        </p:nvPicPr>
        <p:blipFill>
          <a:blip r:embed="rId9" cstate="print"/>
          <a:srcRect/>
          <a:stretch>
            <a:fillRect/>
          </a:stretch>
        </p:blipFill>
        <p:spPr bwMode="auto">
          <a:xfrm>
            <a:off x="4800600" y="5105400"/>
            <a:ext cx="1696064" cy="1752600"/>
          </a:xfrm>
          <a:prstGeom prst="rect">
            <a:avLst/>
          </a:prstGeom>
          <a:noFill/>
          <a:ln w="9525">
            <a:noFill/>
            <a:miter lim="800000"/>
            <a:headEnd/>
            <a:tailEnd/>
          </a:ln>
        </p:spPr>
      </p:pic>
      <p:pic>
        <p:nvPicPr>
          <p:cNvPr id="13320" name="Picture 8"/>
          <p:cNvPicPr>
            <a:picLocks noChangeAspect="1" noChangeArrowheads="1"/>
          </p:cNvPicPr>
          <p:nvPr/>
        </p:nvPicPr>
        <p:blipFill>
          <a:blip r:embed="rId10" cstate="print"/>
          <a:srcRect/>
          <a:stretch>
            <a:fillRect/>
          </a:stretch>
        </p:blipFill>
        <p:spPr bwMode="auto">
          <a:xfrm>
            <a:off x="6477000" y="5076987"/>
            <a:ext cx="2667000" cy="1781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924800" cy="914400"/>
          </a:xfrm>
        </p:spPr>
        <p:txBody>
          <a:bodyPr>
            <a:normAutofit fontScale="90000"/>
          </a:bodyPr>
          <a:lstStyle/>
          <a:p>
            <a:r>
              <a:rPr lang="en-US" dirty="0" smtClean="0"/>
              <a:t>American Clay vs. Spanish Hard Winning PCT</a:t>
            </a:r>
            <a:endParaRPr lang="en-US" dirty="0"/>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3" cstate="print"/>
          <a:srcRect/>
          <a:stretch>
            <a:fillRect/>
          </a:stretch>
        </p:blipFill>
        <p:spPr bwMode="auto">
          <a:xfrm>
            <a:off x="4572000" y="1143000"/>
            <a:ext cx="4572000" cy="3048000"/>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0" y="1143000"/>
            <a:ext cx="4572000" cy="3048000"/>
          </a:xfrm>
          <a:prstGeom prst="rect">
            <a:avLst/>
          </a:prstGeom>
          <a:noFill/>
          <a:ln w="9525">
            <a:noFill/>
            <a:miter lim="800000"/>
            <a:headEnd/>
            <a:tailEnd/>
          </a:ln>
        </p:spPr>
      </p:pic>
      <p:sp>
        <p:nvSpPr>
          <p:cNvPr id="6" name="TextBox 5"/>
          <p:cNvSpPr txBox="1"/>
          <p:nvPr/>
        </p:nvSpPr>
        <p:spPr>
          <a:xfrm>
            <a:off x="381000" y="4495800"/>
            <a:ext cx="4191000" cy="830997"/>
          </a:xfrm>
          <a:prstGeom prst="rect">
            <a:avLst/>
          </a:prstGeom>
          <a:noFill/>
        </p:spPr>
        <p:txBody>
          <a:bodyPr wrap="square" rtlCol="0">
            <a:spAutoFit/>
          </a:bodyPr>
          <a:lstStyle/>
          <a:p>
            <a:pPr algn="ctr"/>
            <a:r>
              <a:rPr lang="en-US" sz="2400" b="1" dirty="0" smtClean="0"/>
              <a:t>Spanish Hard Mean: </a:t>
            </a:r>
            <a:r>
              <a:rPr lang="en-US" sz="2400" dirty="0" smtClean="0"/>
              <a:t>0.5867</a:t>
            </a:r>
          </a:p>
          <a:p>
            <a:pPr algn="ctr"/>
            <a:r>
              <a:rPr lang="en-US" sz="2400" b="1" dirty="0" smtClean="0"/>
              <a:t>American Clay Mean: </a:t>
            </a:r>
            <a:r>
              <a:rPr lang="en-US" sz="2400" dirty="0" smtClean="0"/>
              <a:t>0.5517</a:t>
            </a:r>
            <a:endParaRPr lang="en-US" sz="2400" b="1" dirty="0"/>
          </a:p>
        </p:txBody>
      </p:sp>
      <p:pic>
        <p:nvPicPr>
          <p:cNvPr id="1026" name="Picture 2"/>
          <p:cNvPicPr>
            <a:picLocks noChangeAspect="1" noChangeArrowheads="1"/>
          </p:cNvPicPr>
          <p:nvPr/>
        </p:nvPicPr>
        <p:blipFill>
          <a:blip r:embed="rId5" cstate="print"/>
          <a:srcRect/>
          <a:stretch>
            <a:fillRect/>
          </a:stretch>
        </p:blipFill>
        <p:spPr bwMode="auto">
          <a:xfrm>
            <a:off x="4876800" y="4301522"/>
            <a:ext cx="1773107" cy="2556478"/>
          </a:xfrm>
          <a:prstGeom prst="rect">
            <a:avLst/>
          </a:prstGeom>
          <a:noFill/>
          <a:ln w="9525">
            <a:noFill/>
            <a:miter lim="800000"/>
            <a:headEnd/>
            <a:tailEnd/>
          </a:ln>
        </p:spPr>
      </p:pic>
      <p:sp>
        <p:nvSpPr>
          <p:cNvPr id="8" name="TextBox 7"/>
          <p:cNvSpPr txBox="1"/>
          <p:nvPr/>
        </p:nvSpPr>
        <p:spPr>
          <a:xfrm>
            <a:off x="6781800" y="4419600"/>
            <a:ext cx="2133600" cy="984885"/>
          </a:xfrm>
          <a:prstGeom prst="rect">
            <a:avLst/>
          </a:prstGeom>
          <a:noFill/>
        </p:spPr>
        <p:txBody>
          <a:bodyPr wrap="square" rtlCol="0">
            <a:spAutoFit/>
          </a:bodyPr>
          <a:lstStyle/>
          <a:p>
            <a:r>
              <a:rPr lang="en-US" sz="2000" b="1" dirty="0" smtClean="0"/>
              <a:t>MONTANES- THE WORST OUTLIER</a:t>
            </a:r>
          </a:p>
          <a:p>
            <a:r>
              <a:rPr lang="en-US" dirty="0" smtClean="0"/>
              <a:t> </a:t>
            </a:r>
            <a:endParaRPr lang="en-US" dirty="0"/>
          </a:p>
        </p:txBody>
      </p:sp>
      <p:cxnSp>
        <p:nvCxnSpPr>
          <p:cNvPr id="10" name="Straight Arrow Connector 9"/>
          <p:cNvCxnSpPr/>
          <p:nvPr/>
        </p:nvCxnSpPr>
        <p:spPr>
          <a:xfrm flipV="1">
            <a:off x="6705600" y="3733800"/>
            <a:ext cx="1143000" cy="533400"/>
          </a:xfrm>
          <a:prstGeom prst="straightConnector1">
            <a:avLst/>
          </a:prstGeom>
          <a:ln w="50800" cmpd="sng">
            <a:solidFill>
              <a:schemeClr val="tx1"/>
            </a:solidFill>
            <a:headEnd w="lg" len="lg"/>
            <a:tailEnd type="arrow"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a:off x="2133600" y="3581400"/>
            <a:ext cx="2590800" cy="9144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3" cstate="print"/>
          <a:srcRect/>
          <a:stretch>
            <a:fillRect/>
          </a:stretch>
        </p:blipFill>
        <p:spPr bwMode="auto">
          <a:xfrm>
            <a:off x="914400" y="304800"/>
            <a:ext cx="7315200" cy="4876800"/>
          </a:xfrm>
          <a:prstGeom prst="rect">
            <a:avLst/>
          </a:prstGeom>
          <a:noFill/>
          <a:ln w="9525">
            <a:noFill/>
            <a:miter lim="800000"/>
            <a:headEnd/>
            <a:tailEnd/>
          </a:ln>
        </p:spPr>
      </p:pic>
      <p:sp>
        <p:nvSpPr>
          <p:cNvPr id="5" name="TextBox 4"/>
          <p:cNvSpPr txBox="1"/>
          <p:nvPr/>
        </p:nvSpPr>
        <p:spPr>
          <a:xfrm>
            <a:off x="2438400" y="5334000"/>
            <a:ext cx="4343400" cy="646331"/>
          </a:xfrm>
          <a:prstGeom prst="rect">
            <a:avLst/>
          </a:prstGeom>
          <a:noFill/>
        </p:spPr>
        <p:txBody>
          <a:bodyPr wrap="square" rtlCol="0">
            <a:spAutoFit/>
          </a:bodyPr>
          <a:lstStyle/>
          <a:p>
            <a:r>
              <a:rPr lang="en-US" b="1" dirty="0" smtClean="0"/>
              <a:t>R-Squared: </a:t>
            </a:r>
            <a:r>
              <a:rPr lang="en-US" dirty="0" smtClean="0"/>
              <a:t>41.9%</a:t>
            </a:r>
          </a:p>
          <a:p>
            <a:r>
              <a:rPr lang="en-US" b="1" dirty="0" smtClean="0"/>
              <a:t>Rank = </a:t>
            </a:r>
            <a:r>
              <a:rPr lang="en-US" dirty="0" smtClean="0"/>
              <a:t>82.97 – 90.56 (Clay Winning PCT)</a:t>
            </a:r>
            <a:endParaRPr lang="en-US"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3" cstate="print"/>
          <a:srcRect/>
          <a:stretch>
            <a:fillRect/>
          </a:stretch>
        </p:blipFill>
        <p:spPr bwMode="auto">
          <a:xfrm>
            <a:off x="914400" y="381000"/>
            <a:ext cx="7315200" cy="4876800"/>
          </a:xfrm>
          <a:prstGeom prst="rect">
            <a:avLst/>
          </a:prstGeom>
          <a:noFill/>
          <a:ln w="9525">
            <a:noFill/>
            <a:miter lim="800000"/>
            <a:headEnd/>
            <a:tailEnd/>
          </a:ln>
        </p:spPr>
      </p:pic>
      <p:sp>
        <p:nvSpPr>
          <p:cNvPr id="5" name="TextBox 4"/>
          <p:cNvSpPr txBox="1"/>
          <p:nvPr/>
        </p:nvSpPr>
        <p:spPr>
          <a:xfrm>
            <a:off x="2362200" y="5410200"/>
            <a:ext cx="4953000" cy="646331"/>
          </a:xfrm>
          <a:prstGeom prst="rect">
            <a:avLst/>
          </a:prstGeom>
          <a:noFill/>
        </p:spPr>
        <p:txBody>
          <a:bodyPr wrap="square" rtlCol="0">
            <a:spAutoFit/>
          </a:bodyPr>
          <a:lstStyle/>
          <a:p>
            <a:r>
              <a:rPr lang="en-US" b="1" dirty="0" smtClean="0"/>
              <a:t>R-Squared: </a:t>
            </a:r>
            <a:r>
              <a:rPr lang="en-US" dirty="0" smtClean="0"/>
              <a:t>42%</a:t>
            </a:r>
          </a:p>
          <a:p>
            <a:r>
              <a:rPr lang="en-US" b="1" dirty="0" smtClean="0"/>
              <a:t>Rank = </a:t>
            </a:r>
            <a:r>
              <a:rPr lang="en-US" dirty="0" smtClean="0"/>
              <a:t>423 – 551.7 (Hard Winning PCT)</a:t>
            </a:r>
            <a:endParaRPr lang="en-US"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Winning PCT of Matches Won after Losing First Set</a:t>
            </a:r>
            <a:endParaRPr lang="en-US" dirty="0"/>
          </a:p>
        </p:txBody>
      </p:sp>
      <p:pic>
        <p:nvPicPr>
          <p:cNvPr id="9218" name="Picture 2"/>
          <p:cNvPicPr>
            <a:picLocks noChangeAspect="1" noChangeArrowheads="1"/>
          </p:cNvPicPr>
          <p:nvPr/>
        </p:nvPicPr>
        <p:blipFill>
          <a:blip r:embed="rId3" cstate="print"/>
          <a:srcRect/>
          <a:stretch>
            <a:fillRect/>
          </a:stretch>
        </p:blipFill>
        <p:spPr bwMode="auto">
          <a:xfrm>
            <a:off x="0" y="1981200"/>
            <a:ext cx="4572000" cy="3048000"/>
          </a:xfrm>
          <a:prstGeom prst="rect">
            <a:avLst/>
          </a:prstGeom>
          <a:noFill/>
          <a:ln w="9525">
            <a:noFill/>
            <a:miter lim="800000"/>
            <a:headEnd/>
            <a:tailEnd/>
          </a:ln>
        </p:spPr>
      </p:pic>
      <p:pic>
        <p:nvPicPr>
          <p:cNvPr id="9219" name="Picture 3"/>
          <p:cNvPicPr>
            <a:picLocks noGrp="1" noChangeAspect="1" noChangeArrowheads="1"/>
          </p:cNvPicPr>
          <p:nvPr>
            <p:ph idx="1"/>
          </p:nvPr>
        </p:nvPicPr>
        <p:blipFill>
          <a:blip r:embed="rId4" cstate="print"/>
          <a:srcRect/>
          <a:stretch>
            <a:fillRect/>
          </a:stretch>
        </p:blipFill>
        <p:spPr bwMode="auto">
          <a:xfrm>
            <a:off x="4572000" y="1981200"/>
            <a:ext cx="45720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Conclusion</a:t>
            </a:r>
            <a:endParaRPr lang="en-US" b="1" dirty="0"/>
          </a:p>
        </p:txBody>
      </p:sp>
      <p:sp>
        <p:nvSpPr>
          <p:cNvPr id="3" name="Content Placeholder 2"/>
          <p:cNvSpPr>
            <a:spLocks noGrp="1"/>
          </p:cNvSpPr>
          <p:nvPr>
            <p:ph idx="1"/>
          </p:nvPr>
        </p:nvSpPr>
        <p:spPr/>
        <p:txBody>
          <a:bodyPr>
            <a:normAutofit fontScale="85000" lnSpcReduction="10000"/>
          </a:bodyPr>
          <a:lstStyle/>
          <a:p>
            <a:r>
              <a:rPr lang="en-US" b="1" dirty="0" smtClean="0"/>
              <a:t>Tennis has lost its dominance as a sport in America</a:t>
            </a:r>
          </a:p>
          <a:p>
            <a:r>
              <a:rPr lang="en-US" b="1" dirty="0" smtClean="0"/>
              <a:t>This is clear from Spanish positions in world rankings and ability to play on both hard and clay courts. </a:t>
            </a:r>
          </a:p>
          <a:p>
            <a:r>
              <a:rPr lang="en-US" b="1" dirty="0" smtClean="0"/>
              <a:t>Tennis has become more competitive on a international level</a:t>
            </a:r>
          </a:p>
          <a:p>
            <a:r>
              <a:rPr lang="en-US" b="1" dirty="0" smtClean="0"/>
              <a:t>American tennis has become all about the hard court</a:t>
            </a:r>
          </a:p>
          <a:p>
            <a:r>
              <a:rPr lang="en-US" b="1" dirty="0" smtClean="0"/>
              <a:t>Even so, there is a stark similarity between the graphs of top ten players in Spain and the United States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3" cstate="print"/>
          <a:srcRect/>
          <a:stretch>
            <a:fillRect/>
          </a:stretch>
        </p:blipFill>
        <p:spPr bwMode="auto">
          <a:xfrm>
            <a:off x="4849314" y="3171825"/>
            <a:ext cx="4294686" cy="3686175"/>
          </a:xfrm>
          <a:prstGeom prst="rect">
            <a:avLst/>
          </a:prstGeom>
          <a:noFill/>
          <a:ln w="9525">
            <a:noFill/>
            <a:miter lim="800000"/>
            <a:headEnd/>
            <a:tailEnd/>
          </a:ln>
        </p:spPr>
      </p:pic>
      <p:pic>
        <p:nvPicPr>
          <p:cNvPr id="12293" name="Picture 5"/>
          <p:cNvPicPr>
            <a:picLocks noChangeAspect="1" noChangeArrowheads="1"/>
          </p:cNvPicPr>
          <p:nvPr/>
        </p:nvPicPr>
        <p:blipFill>
          <a:blip r:embed="rId4" cstate="print"/>
          <a:srcRect/>
          <a:stretch>
            <a:fillRect/>
          </a:stretch>
        </p:blipFill>
        <p:spPr bwMode="auto">
          <a:xfrm>
            <a:off x="228600" y="228600"/>
            <a:ext cx="4724400" cy="3385820"/>
          </a:xfrm>
          <a:prstGeom prst="rect">
            <a:avLst/>
          </a:prstGeom>
          <a:noFill/>
          <a:ln w="9525">
            <a:noFill/>
            <a:miter lim="800000"/>
            <a:headEnd/>
            <a:tailEnd/>
          </a:ln>
        </p:spPr>
      </p:pic>
      <p:sp>
        <p:nvSpPr>
          <p:cNvPr id="9" name="TextBox 8"/>
          <p:cNvSpPr txBox="1"/>
          <p:nvPr/>
        </p:nvSpPr>
        <p:spPr>
          <a:xfrm>
            <a:off x="304800" y="4267200"/>
            <a:ext cx="4114800" cy="923330"/>
          </a:xfrm>
          <a:prstGeom prst="rect">
            <a:avLst/>
          </a:prstGeom>
          <a:noFill/>
        </p:spPr>
        <p:txBody>
          <a:bodyPr wrap="square" rtlCol="0">
            <a:spAutoFit/>
          </a:bodyPr>
          <a:lstStyle/>
          <a:p>
            <a:r>
              <a:rPr lang="en-US" dirty="0" smtClean="0">
                <a:hlinkClick r:id="rId5"/>
              </a:rPr>
              <a:t>http://www.youtube.com/watch?v=z9kFtG367ww</a:t>
            </a:r>
            <a:endParaRPr lang="en-US" dirty="0" smtClean="0"/>
          </a:p>
          <a:p>
            <a:r>
              <a:rPr lang="en-US" dirty="0" smtClean="0"/>
              <a:t>Start at 4:00</a:t>
            </a:r>
            <a:endParaRPr lang="en-US" dirty="0"/>
          </a:p>
        </p:txBody>
      </p:sp>
      <p:sp>
        <p:nvSpPr>
          <p:cNvPr id="5" name="TextBox 4"/>
          <p:cNvSpPr txBox="1"/>
          <p:nvPr/>
        </p:nvSpPr>
        <p:spPr>
          <a:xfrm>
            <a:off x="5181600" y="762000"/>
            <a:ext cx="3810000" cy="1661993"/>
          </a:xfrm>
          <a:prstGeom prst="rect">
            <a:avLst/>
          </a:prstGeom>
          <a:noFill/>
        </p:spPr>
        <p:txBody>
          <a:bodyPr wrap="square" rtlCol="0">
            <a:spAutoFit/>
          </a:bodyPr>
          <a:lstStyle/>
          <a:p>
            <a:r>
              <a:rPr lang="en-US" sz="2800" dirty="0" smtClean="0"/>
              <a:t>Clearly lack of baldness is leading to the faltering of American Tennis. </a:t>
            </a:r>
          </a:p>
          <a:p>
            <a:endParaRPr lang="en-US" dirty="0"/>
          </a:p>
        </p:txBody>
      </p:sp>
      <p:sp>
        <p:nvSpPr>
          <p:cNvPr id="6" name="TextBox 5"/>
          <p:cNvSpPr txBox="1"/>
          <p:nvPr/>
        </p:nvSpPr>
        <p:spPr>
          <a:xfrm>
            <a:off x="381000" y="5334000"/>
            <a:ext cx="4267200" cy="1200329"/>
          </a:xfrm>
          <a:prstGeom prst="rect">
            <a:avLst/>
          </a:prstGeom>
          <a:noFill/>
        </p:spPr>
        <p:txBody>
          <a:bodyPr wrap="square" rtlCol="0">
            <a:spAutoFit/>
          </a:bodyPr>
          <a:lstStyle/>
          <a:p>
            <a:r>
              <a:rPr lang="en-US" b="1" dirty="0" smtClean="0"/>
              <a:t>James Blake has left. Agassi is retired. Pete Sampras is retired. John McEnroe has long been retired. Who’s left?</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en-US" dirty="0" smtClean="0"/>
              <a:t>http://www.atpworldtour.com</a:t>
            </a:r>
          </a:p>
          <a:p>
            <a:r>
              <a:rPr lang="en-US" dirty="0" smtClean="0"/>
              <a:t>http://www.itftennis.com</a:t>
            </a:r>
            <a:endParaRPr lang="en-US" dirty="0" smtClean="0"/>
          </a:p>
          <a:p>
            <a:r>
              <a:rPr lang="en-US" dirty="0" smtClean="0"/>
              <a:t>http://www.sportingo.com</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Top ten American vs. Top ten Spanish Tennis Players</a:t>
            </a:r>
          </a:p>
          <a:p>
            <a:r>
              <a:rPr lang="en-US" dirty="0" smtClean="0"/>
              <a:t>Analysis of present Spanish dominance vs. the drop in American performance</a:t>
            </a:r>
          </a:p>
          <a:p>
            <a:r>
              <a:rPr lang="en-US" dirty="0" smtClean="0"/>
              <a:t>A European dominated sport</a:t>
            </a:r>
          </a:p>
          <a:p>
            <a:r>
              <a:rPr lang="en-US" dirty="0" smtClean="0"/>
              <a:t>Are the Spanish dominating because of their experience and training on clay courts?</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Analysis</a:t>
            </a:r>
            <a:endParaRPr lang="en-US" dirty="0"/>
          </a:p>
        </p:txBody>
      </p:sp>
      <p:sp>
        <p:nvSpPr>
          <p:cNvPr id="3" name="Content Placeholder 2"/>
          <p:cNvSpPr>
            <a:spLocks noGrp="1"/>
          </p:cNvSpPr>
          <p:nvPr>
            <p:ph idx="1"/>
          </p:nvPr>
        </p:nvSpPr>
        <p:spPr/>
        <p:txBody>
          <a:bodyPr/>
          <a:lstStyle/>
          <a:p>
            <a:r>
              <a:rPr lang="en-US" dirty="0" smtClean="0"/>
              <a:t>In depth look at winning percentages of Spanish and American players on different surfaces and situations</a:t>
            </a:r>
          </a:p>
          <a:p>
            <a:r>
              <a:rPr lang="en-US" dirty="0" smtClean="0"/>
              <a:t>Took into account wide ranges of causes and effects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Players</a:t>
            </a:r>
            <a:endParaRPr lang="en-US" dirty="0"/>
          </a:p>
        </p:txBody>
      </p:sp>
      <p:sp>
        <p:nvSpPr>
          <p:cNvPr id="4" name="Content Placeholder 3"/>
          <p:cNvSpPr>
            <a:spLocks noGrp="1"/>
          </p:cNvSpPr>
          <p:nvPr>
            <p:ph sz="half" idx="1"/>
          </p:nvPr>
        </p:nvSpPr>
        <p:spPr>
          <a:xfrm>
            <a:off x="457200" y="1600200"/>
            <a:ext cx="4038600" cy="5029200"/>
          </a:xfrm>
        </p:spPr>
        <p:txBody>
          <a:bodyPr>
            <a:normAutofit fontScale="70000" lnSpcReduction="20000"/>
          </a:bodyPr>
          <a:lstStyle/>
          <a:p>
            <a:pPr algn="ctr">
              <a:buNone/>
            </a:pPr>
            <a:r>
              <a:rPr lang="en-US" b="1" dirty="0" smtClean="0"/>
              <a:t>Americans</a:t>
            </a:r>
          </a:p>
          <a:p>
            <a:pPr>
              <a:buNone/>
            </a:pPr>
            <a:r>
              <a:rPr lang="en-US" b="1" dirty="0" smtClean="0"/>
              <a:t>8	</a:t>
            </a:r>
            <a:r>
              <a:rPr lang="en-US" b="1" dirty="0" smtClean="0"/>
              <a:t>          </a:t>
            </a:r>
            <a:r>
              <a:rPr lang="en-US" b="1" dirty="0" err="1" smtClean="0"/>
              <a:t>Roddick</a:t>
            </a:r>
            <a:r>
              <a:rPr lang="en-US" b="1" dirty="0" smtClean="0"/>
              <a:t>, Andy </a:t>
            </a:r>
            <a:r>
              <a:rPr lang="en-US" b="1" dirty="0" smtClean="0"/>
              <a:t> </a:t>
            </a:r>
            <a:endParaRPr lang="en-US" b="1" dirty="0" smtClean="0"/>
          </a:p>
          <a:p>
            <a:pPr>
              <a:buNone/>
            </a:pPr>
            <a:r>
              <a:rPr lang="en-US" b="1" dirty="0" smtClean="0"/>
              <a:t>17	</a:t>
            </a:r>
            <a:r>
              <a:rPr lang="en-US" b="1" dirty="0" smtClean="0"/>
              <a:t>	Fish</a:t>
            </a:r>
            <a:r>
              <a:rPr lang="en-US" b="1" dirty="0" smtClean="0"/>
              <a:t>, </a:t>
            </a:r>
            <a:r>
              <a:rPr lang="en-US" b="1" dirty="0" err="1" smtClean="0"/>
              <a:t>Mardy</a:t>
            </a:r>
            <a:r>
              <a:rPr lang="en-US" b="1" dirty="0" smtClean="0"/>
              <a:t> </a:t>
            </a:r>
            <a:endParaRPr lang="en-US" b="1" dirty="0" smtClean="0"/>
          </a:p>
          <a:p>
            <a:pPr>
              <a:buNone/>
            </a:pPr>
            <a:r>
              <a:rPr lang="en-US" b="1" dirty="0" smtClean="0"/>
              <a:t>18	</a:t>
            </a:r>
            <a:r>
              <a:rPr lang="en-US" b="1" dirty="0" smtClean="0"/>
              <a:t>	</a:t>
            </a:r>
            <a:r>
              <a:rPr lang="en-US" b="1" dirty="0" err="1" smtClean="0"/>
              <a:t>Querrey</a:t>
            </a:r>
            <a:r>
              <a:rPr lang="en-US" b="1" dirty="0" smtClean="0"/>
              <a:t>, </a:t>
            </a:r>
            <a:r>
              <a:rPr lang="en-US" b="1" dirty="0" smtClean="0"/>
              <a:t>Sam </a:t>
            </a:r>
            <a:endParaRPr lang="en-US" b="1" dirty="0" smtClean="0"/>
          </a:p>
          <a:p>
            <a:pPr>
              <a:buNone/>
            </a:pPr>
            <a:r>
              <a:rPr lang="en-US" b="1" dirty="0" smtClean="0"/>
              <a:t>24	</a:t>
            </a:r>
            <a:r>
              <a:rPr lang="en-US" b="1" dirty="0" smtClean="0"/>
              <a:t>	</a:t>
            </a:r>
            <a:r>
              <a:rPr lang="en-US" b="1" dirty="0" err="1" smtClean="0"/>
              <a:t>Isner</a:t>
            </a:r>
            <a:r>
              <a:rPr lang="en-US" b="1" dirty="0" smtClean="0"/>
              <a:t>, John </a:t>
            </a:r>
            <a:r>
              <a:rPr lang="en-US" b="1" dirty="0" smtClean="0"/>
              <a:t> </a:t>
            </a:r>
            <a:endParaRPr lang="en-US" b="1" dirty="0" smtClean="0"/>
          </a:p>
          <a:p>
            <a:pPr>
              <a:buNone/>
            </a:pPr>
            <a:r>
              <a:rPr lang="en-US" b="1" dirty="0" smtClean="0"/>
              <a:t>107	Russell, </a:t>
            </a:r>
            <a:r>
              <a:rPr lang="en-US" b="1" dirty="0" smtClean="0"/>
              <a:t>Michael </a:t>
            </a:r>
            <a:endParaRPr lang="en-US" b="1" dirty="0" smtClean="0"/>
          </a:p>
          <a:p>
            <a:pPr>
              <a:buNone/>
            </a:pPr>
            <a:r>
              <a:rPr lang="en-US" b="1" dirty="0" smtClean="0"/>
              <a:t>110	Kendrick, </a:t>
            </a:r>
            <a:r>
              <a:rPr lang="en-US" b="1" dirty="0" smtClean="0"/>
              <a:t>Robert </a:t>
            </a:r>
            <a:endParaRPr lang="en-US" b="1" dirty="0" smtClean="0"/>
          </a:p>
          <a:p>
            <a:pPr>
              <a:buNone/>
            </a:pPr>
            <a:r>
              <a:rPr lang="en-US" b="1" dirty="0" smtClean="0"/>
              <a:t>118	</a:t>
            </a:r>
            <a:r>
              <a:rPr lang="en-US" b="1" dirty="0" err="1" smtClean="0"/>
              <a:t>Sweeting</a:t>
            </a:r>
            <a:r>
              <a:rPr lang="en-US" b="1" dirty="0" smtClean="0"/>
              <a:t>, Ryan </a:t>
            </a:r>
            <a:r>
              <a:rPr lang="en-US" b="1" dirty="0" smtClean="0"/>
              <a:t> </a:t>
            </a:r>
            <a:endParaRPr lang="en-US" b="1" dirty="0" smtClean="0"/>
          </a:p>
          <a:p>
            <a:pPr>
              <a:buNone/>
            </a:pPr>
            <a:r>
              <a:rPr lang="en-US" b="1" u="sng" dirty="0" smtClean="0"/>
              <a:t>134</a:t>
            </a:r>
            <a:r>
              <a:rPr lang="en-US" b="1" dirty="0" smtClean="0"/>
              <a:t>	</a:t>
            </a:r>
            <a:r>
              <a:rPr lang="en-US" b="1" u="sng" dirty="0" smtClean="0"/>
              <a:t>Dent, Taylor </a:t>
            </a:r>
            <a:r>
              <a:rPr lang="en-US" b="1" baseline="30000" dirty="0" smtClean="0"/>
              <a:t>t</a:t>
            </a:r>
            <a:r>
              <a:rPr lang="en-US" b="1" u="sng" dirty="0" smtClean="0"/>
              <a:t> </a:t>
            </a:r>
            <a:endParaRPr lang="en-US" b="1" u="sng" dirty="0" smtClean="0"/>
          </a:p>
          <a:p>
            <a:pPr>
              <a:buNone/>
            </a:pPr>
            <a:r>
              <a:rPr lang="en-US" b="1" dirty="0" smtClean="0"/>
              <a:t>139	Young, Donald </a:t>
            </a:r>
            <a:r>
              <a:rPr lang="en-US" b="1" dirty="0" smtClean="0"/>
              <a:t> </a:t>
            </a:r>
            <a:endParaRPr lang="en-US" b="1" dirty="0" smtClean="0"/>
          </a:p>
          <a:p>
            <a:pPr marL="514350" indent="-514350">
              <a:buAutoNum type="arabicPlain" startAt="142"/>
            </a:pPr>
            <a:r>
              <a:rPr lang="en-US" b="1" dirty="0" smtClean="0"/>
              <a:t>       Harrison</a:t>
            </a:r>
            <a:r>
              <a:rPr lang="en-US" b="1" dirty="0" smtClean="0"/>
              <a:t>, </a:t>
            </a:r>
            <a:r>
              <a:rPr lang="en-US" b="1" dirty="0" smtClean="0"/>
              <a:t>Ryan</a:t>
            </a:r>
          </a:p>
          <a:p>
            <a:pPr marL="514350" indent="-514350">
              <a:buNone/>
            </a:pPr>
            <a:r>
              <a:rPr lang="en-US" b="1" dirty="0" smtClean="0"/>
              <a:t>	</a:t>
            </a:r>
            <a:r>
              <a:rPr lang="en-US" b="1" dirty="0" smtClean="0"/>
              <a:t>       </a:t>
            </a:r>
            <a:r>
              <a:rPr lang="en-US" b="1" u="sng" dirty="0" smtClean="0"/>
              <a:t>James Blake</a:t>
            </a:r>
            <a:r>
              <a:rPr lang="en-US" b="1" dirty="0" smtClean="0"/>
              <a:t>*</a:t>
            </a:r>
            <a:r>
              <a:rPr lang="en-US" b="1" baseline="30000" dirty="0" smtClean="0"/>
              <a:t>t</a:t>
            </a:r>
            <a:endParaRPr lang="en-US" b="1" dirty="0" smtClean="0"/>
          </a:p>
          <a:p>
            <a:pPr marL="514350" indent="-514350">
              <a:buNone/>
            </a:pPr>
            <a:endParaRPr lang="en-US" b="1" dirty="0" smtClean="0"/>
          </a:p>
          <a:p>
            <a:pPr marL="514350" indent="-514350">
              <a:buNone/>
            </a:pPr>
            <a:r>
              <a:rPr lang="en-US" b="1" baseline="30000" dirty="0" smtClean="0"/>
              <a:t>t</a:t>
            </a:r>
            <a:r>
              <a:rPr lang="en-US" b="1" dirty="0" smtClean="0"/>
              <a:t>  Usually in top 30 but has </a:t>
            </a:r>
            <a:r>
              <a:rPr lang="en-US" b="1" dirty="0" smtClean="0"/>
              <a:t>been injured</a:t>
            </a:r>
          </a:p>
          <a:p>
            <a:pPr marL="514350" indent="-514350">
              <a:buNone/>
            </a:pPr>
            <a:r>
              <a:rPr lang="en-US" b="1" dirty="0" smtClean="0"/>
              <a:t>*Not included in Data </a:t>
            </a:r>
          </a:p>
          <a:p>
            <a:pPr>
              <a:buNone/>
            </a:pPr>
            <a:endParaRPr lang="en-US" b="1" dirty="0"/>
          </a:p>
        </p:txBody>
      </p:sp>
      <p:sp>
        <p:nvSpPr>
          <p:cNvPr id="5" name="Content Placeholder 4"/>
          <p:cNvSpPr>
            <a:spLocks noGrp="1"/>
          </p:cNvSpPr>
          <p:nvPr>
            <p:ph sz="half" idx="2"/>
          </p:nvPr>
        </p:nvSpPr>
        <p:spPr/>
        <p:txBody>
          <a:bodyPr>
            <a:normAutofit fontScale="70000" lnSpcReduction="20000"/>
          </a:bodyPr>
          <a:lstStyle/>
          <a:p>
            <a:pPr algn="ctr">
              <a:buNone/>
            </a:pPr>
            <a:r>
              <a:rPr lang="en-US" b="1" dirty="0" smtClean="0"/>
              <a:t>Spanish</a:t>
            </a:r>
          </a:p>
          <a:p>
            <a:pPr>
              <a:buNone/>
            </a:pPr>
            <a:r>
              <a:rPr lang="en-US" b="1" dirty="0" smtClean="0"/>
              <a:t>1	</a:t>
            </a:r>
            <a:r>
              <a:rPr lang="en-US" b="1" dirty="0" err="1" smtClean="0"/>
              <a:t>Nadal</a:t>
            </a:r>
            <a:r>
              <a:rPr lang="en-US" b="1" dirty="0" smtClean="0"/>
              <a:t>, </a:t>
            </a:r>
            <a:r>
              <a:rPr lang="en-US" b="1" dirty="0" smtClean="0"/>
              <a:t>Rafael</a:t>
            </a:r>
            <a:endParaRPr lang="en-US" b="1" dirty="0" smtClean="0"/>
          </a:p>
          <a:p>
            <a:pPr>
              <a:buNone/>
            </a:pPr>
            <a:r>
              <a:rPr lang="en-US" b="1" dirty="0" smtClean="0"/>
              <a:t>6	</a:t>
            </a:r>
            <a:r>
              <a:rPr lang="en-US" b="1" dirty="0" err="1" smtClean="0"/>
              <a:t>Ferrer</a:t>
            </a:r>
            <a:r>
              <a:rPr lang="en-US" b="1" dirty="0" smtClean="0"/>
              <a:t>, </a:t>
            </a:r>
            <a:r>
              <a:rPr lang="en-US" b="1" dirty="0" smtClean="0"/>
              <a:t>David</a:t>
            </a:r>
            <a:endParaRPr lang="en-US" b="1" dirty="0" smtClean="0"/>
          </a:p>
          <a:p>
            <a:pPr>
              <a:buNone/>
            </a:pPr>
            <a:r>
              <a:rPr lang="en-US" b="1" dirty="0" smtClean="0"/>
              <a:t>9	</a:t>
            </a:r>
            <a:r>
              <a:rPr lang="en-US" b="1" dirty="0" err="1" smtClean="0"/>
              <a:t>Verdasco</a:t>
            </a:r>
            <a:r>
              <a:rPr lang="en-US" b="1" dirty="0" smtClean="0"/>
              <a:t>, </a:t>
            </a:r>
            <a:r>
              <a:rPr lang="en-US" b="1" dirty="0" smtClean="0"/>
              <a:t>Fernando</a:t>
            </a:r>
            <a:endParaRPr lang="en-US" b="1" dirty="0" smtClean="0"/>
          </a:p>
          <a:p>
            <a:pPr>
              <a:buNone/>
            </a:pPr>
            <a:r>
              <a:rPr lang="en-US" b="1" dirty="0" smtClean="0"/>
              <a:t>13	</a:t>
            </a:r>
            <a:r>
              <a:rPr lang="en-US" b="1" dirty="0" err="1" smtClean="0"/>
              <a:t>Almagro</a:t>
            </a:r>
            <a:r>
              <a:rPr lang="en-US" b="1" dirty="0" smtClean="0"/>
              <a:t>, </a:t>
            </a:r>
            <a:r>
              <a:rPr lang="en-US" b="1" dirty="0" smtClean="0"/>
              <a:t>Nicolas</a:t>
            </a:r>
            <a:endParaRPr lang="en-US" b="1" dirty="0" smtClean="0"/>
          </a:p>
          <a:p>
            <a:pPr>
              <a:buNone/>
            </a:pPr>
            <a:r>
              <a:rPr lang="en-US" b="1" dirty="0" smtClean="0"/>
              <a:t>25	</a:t>
            </a:r>
            <a:r>
              <a:rPr lang="en-US" b="1" dirty="0" err="1" smtClean="0"/>
              <a:t>Montanes</a:t>
            </a:r>
            <a:r>
              <a:rPr lang="en-US" b="1" dirty="0" smtClean="0"/>
              <a:t>, </a:t>
            </a:r>
            <a:r>
              <a:rPr lang="en-US" b="1" dirty="0" smtClean="0"/>
              <a:t>Albert</a:t>
            </a:r>
            <a:endParaRPr lang="en-US" b="1" dirty="0" smtClean="0"/>
          </a:p>
          <a:p>
            <a:pPr>
              <a:buNone/>
            </a:pPr>
            <a:r>
              <a:rPr lang="en-US" b="1" dirty="0" smtClean="0"/>
              <a:t>26	Garcia-Lopez, </a:t>
            </a:r>
            <a:r>
              <a:rPr lang="en-US" b="1" dirty="0" smtClean="0"/>
              <a:t>Guillermo</a:t>
            </a:r>
            <a:endParaRPr lang="en-US" b="1" dirty="0" smtClean="0"/>
          </a:p>
          <a:p>
            <a:pPr>
              <a:buNone/>
            </a:pPr>
            <a:r>
              <a:rPr lang="en-US" b="1" dirty="0" smtClean="0"/>
              <a:t>27	</a:t>
            </a:r>
            <a:r>
              <a:rPr lang="en-US" b="1" dirty="0" err="1" smtClean="0"/>
              <a:t>Ferrero</a:t>
            </a:r>
            <a:r>
              <a:rPr lang="en-US" b="1" dirty="0" smtClean="0"/>
              <a:t>, Juan </a:t>
            </a:r>
            <a:r>
              <a:rPr lang="en-US" b="1" dirty="0" smtClean="0"/>
              <a:t>Carlos</a:t>
            </a:r>
            <a:endParaRPr lang="en-US" b="1" dirty="0" smtClean="0"/>
          </a:p>
          <a:p>
            <a:pPr>
              <a:buNone/>
            </a:pPr>
            <a:r>
              <a:rPr lang="en-US" b="1" dirty="0" smtClean="0"/>
              <a:t>32	</a:t>
            </a:r>
            <a:r>
              <a:rPr lang="en-US" b="1" dirty="0" err="1" smtClean="0"/>
              <a:t>Robredo</a:t>
            </a:r>
            <a:r>
              <a:rPr lang="en-US" b="1" dirty="0" smtClean="0"/>
              <a:t>, </a:t>
            </a:r>
            <a:r>
              <a:rPr lang="en-US" b="1" dirty="0" smtClean="0"/>
              <a:t>Tommy</a:t>
            </a:r>
            <a:endParaRPr lang="en-US" b="1" dirty="0" smtClean="0"/>
          </a:p>
          <a:p>
            <a:pPr>
              <a:buNone/>
            </a:pPr>
            <a:r>
              <a:rPr lang="en-US" b="1" dirty="0" smtClean="0"/>
              <a:t>41	Lopez, </a:t>
            </a:r>
            <a:r>
              <a:rPr lang="en-US" b="1" dirty="0" smtClean="0"/>
              <a:t>Feliciano</a:t>
            </a:r>
            <a:endParaRPr lang="en-US" b="1" dirty="0" smtClean="0"/>
          </a:p>
          <a:p>
            <a:pPr>
              <a:buNone/>
            </a:pPr>
            <a:r>
              <a:rPr lang="en-US" b="1" dirty="0" smtClean="0"/>
              <a:t>52	</a:t>
            </a:r>
            <a:r>
              <a:rPr lang="en-US" b="1" dirty="0" err="1" smtClean="0"/>
              <a:t>Granollers</a:t>
            </a:r>
            <a:r>
              <a:rPr lang="en-US" b="1" dirty="0" smtClean="0"/>
              <a:t>, </a:t>
            </a:r>
            <a:r>
              <a:rPr lang="en-US" b="1" dirty="0" smtClean="0"/>
              <a:t>Marcel</a:t>
            </a:r>
            <a:endParaRPr lang="en-US" b="1" dirty="0" smtClean="0"/>
          </a:p>
          <a:p>
            <a:pPr>
              <a:buNone/>
            </a:pP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American vs. Spanish Overall Winning PCT</a:t>
            </a:r>
            <a:r>
              <a:rPr lang="en-US" b="1" dirty="0" smtClean="0"/>
              <a:t/>
            </a:r>
            <a:br>
              <a:rPr lang="en-US" b="1" dirty="0" smtClean="0"/>
            </a:b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0" y="1066800"/>
            <a:ext cx="4648200" cy="3124200"/>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4" cstate="print"/>
          <a:srcRect/>
          <a:stretch>
            <a:fillRect/>
          </a:stretch>
        </p:blipFill>
        <p:spPr bwMode="auto">
          <a:xfrm>
            <a:off x="4572000" y="1066800"/>
            <a:ext cx="4572000" cy="3124200"/>
          </a:xfrm>
          <a:prstGeom prst="rect">
            <a:avLst/>
          </a:prstGeom>
          <a:noFill/>
          <a:ln w="9525">
            <a:noFill/>
            <a:miter lim="800000"/>
            <a:headEnd/>
            <a:tailEnd/>
          </a:ln>
        </p:spPr>
      </p:pic>
      <p:sp>
        <p:nvSpPr>
          <p:cNvPr id="7" name="TextBox 6"/>
          <p:cNvSpPr txBox="1"/>
          <p:nvPr/>
        </p:nvSpPr>
        <p:spPr>
          <a:xfrm>
            <a:off x="152400" y="4397276"/>
            <a:ext cx="8763000" cy="2308324"/>
          </a:xfrm>
          <a:prstGeom prst="rect">
            <a:avLst/>
          </a:prstGeom>
          <a:noFill/>
        </p:spPr>
        <p:txBody>
          <a:bodyPr wrap="square" rtlCol="0">
            <a:spAutoFit/>
          </a:bodyPr>
          <a:lstStyle/>
          <a:p>
            <a:r>
              <a:rPr lang="en-US" b="1" dirty="0" smtClean="0"/>
              <a:t>Variable  </a:t>
            </a:r>
            <a:r>
              <a:rPr lang="en-US" b="1" dirty="0" smtClean="0"/>
              <a:t>    N  </a:t>
            </a:r>
            <a:r>
              <a:rPr lang="en-US" b="1" dirty="0" err="1" smtClean="0"/>
              <a:t>N</a:t>
            </a:r>
            <a:r>
              <a:rPr lang="en-US" b="1" dirty="0" smtClean="0"/>
              <a:t>*    </a:t>
            </a:r>
            <a:r>
              <a:rPr lang="en-US" b="1" dirty="0" smtClean="0"/>
              <a:t>Mean  SE Mean   </a:t>
            </a:r>
            <a:r>
              <a:rPr lang="en-US" b="1" dirty="0" err="1" smtClean="0"/>
              <a:t>StDev</a:t>
            </a:r>
            <a:r>
              <a:rPr lang="en-US" b="1" dirty="0" smtClean="0"/>
              <a:t>  Minimum  </a:t>
            </a:r>
            <a:r>
              <a:rPr lang="en-US" b="1" dirty="0" smtClean="0"/>
              <a:t> </a:t>
            </a:r>
            <a:r>
              <a:rPr lang="en-US" b="1" dirty="0" smtClean="0"/>
              <a:t>Q1  </a:t>
            </a:r>
            <a:r>
              <a:rPr lang="en-US" b="1" dirty="0" smtClean="0"/>
              <a:t>      Median      </a:t>
            </a:r>
            <a:r>
              <a:rPr lang="en-US" b="1" dirty="0" smtClean="0"/>
              <a:t>Q3</a:t>
            </a:r>
          </a:p>
          <a:p>
            <a:r>
              <a:rPr lang="da-DK" b="1" dirty="0" smtClean="0"/>
              <a:t>Spanish </a:t>
            </a:r>
            <a:r>
              <a:rPr lang="da-DK" dirty="0" smtClean="0"/>
              <a:t>      10   0  0.6185   </a:t>
            </a:r>
            <a:r>
              <a:rPr lang="da-DK" dirty="0" smtClean="0"/>
              <a:t>0.0280 </a:t>
            </a:r>
            <a:r>
              <a:rPr lang="da-DK" dirty="0" smtClean="0"/>
              <a:t>   0.0885    0.5110      </a:t>
            </a:r>
            <a:r>
              <a:rPr lang="da-DK" dirty="0" smtClean="0"/>
              <a:t>0.5423  0.6230  0.6545</a:t>
            </a:r>
          </a:p>
          <a:p>
            <a:r>
              <a:rPr lang="da-DK" b="1" dirty="0" smtClean="0"/>
              <a:t>American </a:t>
            </a:r>
            <a:r>
              <a:rPr lang="da-DK" dirty="0" smtClean="0"/>
              <a:t>   </a:t>
            </a:r>
            <a:r>
              <a:rPr lang="da-DK" dirty="0" smtClean="0"/>
              <a:t>10   0  0.5972   0.0191  </a:t>
            </a:r>
            <a:r>
              <a:rPr lang="da-DK" dirty="0" smtClean="0"/>
              <a:t>  0.0605    0.5380      0.5603  </a:t>
            </a:r>
            <a:r>
              <a:rPr lang="da-DK" dirty="0" smtClean="0"/>
              <a:t>0.5875  0.6060</a:t>
            </a:r>
          </a:p>
          <a:p>
            <a:endParaRPr lang="en-US" dirty="0" smtClean="0"/>
          </a:p>
          <a:p>
            <a:r>
              <a:rPr lang="en-US" b="1" dirty="0" smtClean="0"/>
              <a:t>Variable  </a:t>
            </a:r>
            <a:r>
              <a:rPr lang="en-US" b="1" dirty="0" smtClean="0"/>
              <a:t>  Maximum</a:t>
            </a:r>
            <a:endParaRPr lang="en-US" b="1" dirty="0" smtClean="0"/>
          </a:p>
          <a:p>
            <a:r>
              <a:rPr lang="en-US" b="1" dirty="0" smtClean="0"/>
              <a:t>Spanish</a:t>
            </a:r>
            <a:r>
              <a:rPr lang="en-US" dirty="0" smtClean="0"/>
              <a:t>        0.8230</a:t>
            </a:r>
            <a:endParaRPr lang="en-US" dirty="0" smtClean="0"/>
          </a:p>
          <a:p>
            <a:r>
              <a:rPr lang="en-US" b="1" dirty="0" smtClean="0"/>
              <a:t>American</a:t>
            </a:r>
            <a:r>
              <a:rPr lang="en-US" dirty="0" smtClean="0"/>
              <a:t>     </a:t>
            </a:r>
            <a:r>
              <a:rPr lang="en-US" dirty="0" smtClean="0"/>
              <a:t>0.7560</a:t>
            </a:r>
          </a:p>
          <a:p>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cstate="print"/>
          <a:srcRect/>
          <a:stretch>
            <a:fillRect/>
          </a:stretch>
        </p:blipFill>
        <p:spPr bwMode="auto">
          <a:xfrm>
            <a:off x="304800" y="228600"/>
            <a:ext cx="85725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fontScale="90000"/>
          </a:bodyPr>
          <a:lstStyle/>
          <a:p>
            <a:r>
              <a:rPr lang="en-US" dirty="0" smtClean="0"/>
              <a:t>American vs. Spanish Clay Winning PCT</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0" y="1143000"/>
            <a:ext cx="4495800" cy="3124200"/>
          </a:xfrm>
          <a:prstGeom prst="rect">
            <a:avLst/>
          </a:prstGeom>
          <a:noFill/>
          <a:ln w="9525">
            <a:noFill/>
            <a:miter lim="800000"/>
            <a:headEnd/>
            <a:tailEnd/>
          </a:ln>
        </p:spPr>
      </p:pic>
      <p:pic>
        <p:nvPicPr>
          <p:cNvPr id="3075" name="Picture 3"/>
          <p:cNvPicPr>
            <a:picLocks noGrp="1" noChangeAspect="1" noChangeArrowheads="1"/>
          </p:cNvPicPr>
          <p:nvPr>
            <p:ph idx="1"/>
          </p:nvPr>
        </p:nvPicPr>
        <p:blipFill>
          <a:blip r:embed="rId4" cstate="print"/>
          <a:srcRect/>
          <a:stretch>
            <a:fillRect/>
          </a:stretch>
        </p:blipFill>
        <p:spPr bwMode="auto">
          <a:xfrm>
            <a:off x="4495800" y="1143000"/>
            <a:ext cx="4648200" cy="3124200"/>
          </a:xfrm>
          <a:prstGeom prst="rect">
            <a:avLst/>
          </a:prstGeom>
          <a:noFill/>
          <a:ln w="9525">
            <a:noFill/>
            <a:miter lim="800000"/>
            <a:headEnd/>
            <a:tailEnd/>
          </a:ln>
        </p:spPr>
      </p:pic>
      <p:sp>
        <p:nvSpPr>
          <p:cNvPr id="5" name="TextBox 4"/>
          <p:cNvSpPr txBox="1"/>
          <p:nvPr/>
        </p:nvSpPr>
        <p:spPr>
          <a:xfrm>
            <a:off x="304800" y="4272677"/>
            <a:ext cx="8382000" cy="2585323"/>
          </a:xfrm>
          <a:prstGeom prst="rect">
            <a:avLst/>
          </a:prstGeom>
          <a:noFill/>
        </p:spPr>
        <p:txBody>
          <a:bodyPr wrap="square" rtlCol="0">
            <a:spAutoFit/>
          </a:bodyPr>
          <a:lstStyle/>
          <a:p>
            <a:r>
              <a:rPr lang="en-US" b="1" dirty="0" smtClean="0"/>
              <a:t>Variable  </a:t>
            </a:r>
            <a:r>
              <a:rPr lang="en-US" b="1" dirty="0" smtClean="0"/>
              <a:t>     N  </a:t>
            </a:r>
            <a:r>
              <a:rPr lang="en-US" b="1" dirty="0" err="1" smtClean="0"/>
              <a:t>N</a:t>
            </a:r>
            <a:r>
              <a:rPr lang="en-US" b="1" dirty="0" smtClean="0"/>
              <a:t>*    Mean  SE Mean </a:t>
            </a:r>
            <a:r>
              <a:rPr lang="en-US" b="1" dirty="0" err="1" smtClean="0"/>
              <a:t>StDev</a:t>
            </a:r>
            <a:r>
              <a:rPr lang="en-US" b="1" dirty="0" smtClean="0"/>
              <a:t>  </a:t>
            </a:r>
            <a:r>
              <a:rPr lang="en-US" b="1" dirty="0" smtClean="0"/>
              <a:t>Minimum  </a:t>
            </a:r>
            <a:r>
              <a:rPr lang="en-US" b="1" dirty="0" smtClean="0"/>
              <a:t>Q1  </a:t>
            </a:r>
            <a:r>
              <a:rPr lang="en-US" b="1" dirty="0" smtClean="0"/>
              <a:t>Median </a:t>
            </a:r>
            <a:r>
              <a:rPr lang="en-US" b="1" dirty="0" smtClean="0"/>
              <a:t>   </a:t>
            </a:r>
            <a:r>
              <a:rPr lang="en-US" b="1" dirty="0" smtClean="0"/>
              <a:t>Q3</a:t>
            </a:r>
          </a:p>
          <a:p>
            <a:r>
              <a:rPr lang="en-US" b="1" dirty="0" smtClean="0"/>
              <a:t>Spanish</a:t>
            </a:r>
            <a:r>
              <a:rPr lang="en-US" dirty="0" smtClean="0"/>
              <a:t>       10   </a:t>
            </a:r>
            <a:r>
              <a:rPr lang="en-US" dirty="0" smtClean="0"/>
              <a:t>0  0.6600   0.0365  0.1154   0.4910  0.5695  0.6630  </a:t>
            </a:r>
            <a:r>
              <a:rPr lang="en-US" dirty="0" smtClean="0"/>
              <a:t>0.7215</a:t>
            </a:r>
          </a:p>
          <a:p>
            <a:r>
              <a:rPr lang="en-US" b="1" dirty="0" smtClean="0"/>
              <a:t>American</a:t>
            </a:r>
            <a:r>
              <a:rPr lang="en-US" dirty="0" smtClean="0"/>
              <a:t>    10   0  0.5517   0.0286  0.0904   0.4550  0.4758  0.5200  0.6170</a:t>
            </a:r>
          </a:p>
          <a:p>
            <a:endParaRPr lang="en-US" dirty="0" smtClean="0"/>
          </a:p>
          <a:p>
            <a:r>
              <a:rPr lang="en-US" b="1" dirty="0" smtClean="0"/>
              <a:t>Variable  </a:t>
            </a:r>
            <a:r>
              <a:rPr lang="en-US" b="1" dirty="0" smtClean="0"/>
              <a:t>  Maximum</a:t>
            </a:r>
            <a:endParaRPr lang="en-US" b="1" dirty="0" smtClean="0"/>
          </a:p>
          <a:p>
            <a:r>
              <a:rPr lang="en-US" b="1" dirty="0" smtClean="0"/>
              <a:t>Spanish</a:t>
            </a:r>
            <a:r>
              <a:rPr lang="en-US" dirty="0" smtClean="0"/>
              <a:t>        0.9070</a:t>
            </a:r>
          </a:p>
          <a:p>
            <a:r>
              <a:rPr lang="en-US" b="1" dirty="0" smtClean="0"/>
              <a:t>American</a:t>
            </a:r>
            <a:r>
              <a:rPr lang="en-US" dirty="0" smtClean="0"/>
              <a:t>     </a:t>
            </a:r>
            <a:r>
              <a:rPr lang="en-US" dirty="0" smtClean="0"/>
              <a:t>0.7020</a:t>
            </a:r>
          </a:p>
          <a:p>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American Hard vs. Spanish Hard Winning PCT</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0" y="1295400"/>
            <a:ext cx="4572000" cy="3048000"/>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4572000" y="1295400"/>
            <a:ext cx="4572000" cy="3048000"/>
          </a:xfrm>
          <a:prstGeom prst="rect">
            <a:avLst/>
          </a:prstGeom>
          <a:noFill/>
          <a:ln w="9525">
            <a:noFill/>
            <a:miter lim="800000"/>
            <a:headEnd/>
            <a:tailEnd/>
          </a:ln>
        </p:spPr>
      </p:pic>
      <p:sp>
        <p:nvSpPr>
          <p:cNvPr id="6" name="TextBox 5"/>
          <p:cNvSpPr txBox="1"/>
          <p:nvPr/>
        </p:nvSpPr>
        <p:spPr>
          <a:xfrm>
            <a:off x="0" y="4419600"/>
            <a:ext cx="8915400" cy="2585323"/>
          </a:xfrm>
          <a:prstGeom prst="rect">
            <a:avLst/>
          </a:prstGeom>
          <a:noFill/>
        </p:spPr>
        <p:txBody>
          <a:bodyPr wrap="square" rtlCol="0">
            <a:spAutoFit/>
          </a:bodyPr>
          <a:lstStyle/>
          <a:p>
            <a:r>
              <a:rPr lang="en-US" b="1" dirty="0" smtClean="0"/>
              <a:t>Variable   </a:t>
            </a:r>
            <a:r>
              <a:rPr lang="en-US" b="1" dirty="0" smtClean="0"/>
              <a:t>  N  </a:t>
            </a:r>
            <a:r>
              <a:rPr lang="en-US" b="1" dirty="0" err="1" smtClean="0"/>
              <a:t>N</a:t>
            </a:r>
            <a:r>
              <a:rPr lang="en-US" b="1" dirty="0" smtClean="0"/>
              <a:t>*    Mean  SE Mean  </a:t>
            </a:r>
            <a:r>
              <a:rPr lang="en-US" b="1" dirty="0" err="1" smtClean="0"/>
              <a:t>StDev</a:t>
            </a:r>
            <a:r>
              <a:rPr lang="en-US" b="1" dirty="0" smtClean="0"/>
              <a:t>   Minimum   Q1    Median    Q3</a:t>
            </a:r>
            <a:endParaRPr lang="en-US" b="1" dirty="0" smtClean="0"/>
          </a:p>
          <a:p>
            <a:r>
              <a:rPr lang="en-US" b="1" dirty="0" smtClean="0"/>
              <a:t>Spanish  </a:t>
            </a:r>
            <a:r>
              <a:rPr lang="en-US" b="1" dirty="0" smtClean="0"/>
              <a:t>  </a:t>
            </a:r>
            <a:r>
              <a:rPr lang="en-US" dirty="0" smtClean="0"/>
              <a:t> </a:t>
            </a:r>
            <a:r>
              <a:rPr lang="en-US" dirty="0" smtClean="0"/>
              <a:t>10   0  0.5867   0.0343  0.1083   0.3460  </a:t>
            </a:r>
            <a:r>
              <a:rPr lang="en-US" dirty="0" smtClean="0"/>
              <a:t>   0.5573    0.5985  </a:t>
            </a:r>
            <a:r>
              <a:rPr lang="en-US" dirty="0" smtClean="0"/>
              <a:t>0.6193</a:t>
            </a:r>
          </a:p>
          <a:p>
            <a:r>
              <a:rPr lang="en-US" b="1" dirty="0" smtClean="0"/>
              <a:t>American </a:t>
            </a:r>
            <a:r>
              <a:rPr lang="en-US" dirty="0" smtClean="0"/>
              <a:t> 10   0  0.6187   0.0212  0.0672   0.5390  </a:t>
            </a:r>
            <a:r>
              <a:rPr lang="en-US" dirty="0" smtClean="0"/>
              <a:t>   0.5817    0.6005  </a:t>
            </a:r>
            <a:r>
              <a:rPr lang="en-US" dirty="0" smtClean="0"/>
              <a:t>0.6355</a:t>
            </a:r>
          </a:p>
          <a:p>
            <a:endParaRPr lang="en-US" dirty="0" smtClean="0"/>
          </a:p>
          <a:p>
            <a:r>
              <a:rPr lang="en-US" b="1" dirty="0" smtClean="0"/>
              <a:t>Variable  Maximum</a:t>
            </a:r>
          </a:p>
          <a:p>
            <a:r>
              <a:rPr lang="en-US" b="1" dirty="0" smtClean="0"/>
              <a:t>Spanish</a:t>
            </a:r>
            <a:r>
              <a:rPr lang="en-US" dirty="0" smtClean="0"/>
              <a:t>   </a:t>
            </a:r>
            <a:r>
              <a:rPr lang="en-US" dirty="0" smtClean="0"/>
              <a:t>   </a:t>
            </a:r>
            <a:r>
              <a:rPr lang="en-US" dirty="0" smtClean="0"/>
              <a:t>0.7890</a:t>
            </a:r>
          </a:p>
          <a:p>
            <a:r>
              <a:rPr lang="en-US" b="1" dirty="0" smtClean="0"/>
              <a:t>American </a:t>
            </a:r>
            <a:r>
              <a:rPr lang="en-US" dirty="0" smtClean="0"/>
              <a:t>  0.7850</a:t>
            </a:r>
          </a:p>
          <a:p>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American Hard vs. Spanish Clay Winning PCT</a:t>
            </a:r>
            <a:endParaRPr lang="en-US"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4572000" y="1600200"/>
            <a:ext cx="4572000" cy="3048000"/>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0" y="1600200"/>
            <a:ext cx="4572000" cy="3048000"/>
          </a:xfrm>
          <a:prstGeom prst="rect">
            <a:avLst/>
          </a:prstGeom>
          <a:noFill/>
          <a:ln w="9525">
            <a:noFill/>
            <a:miter lim="800000"/>
            <a:headEnd/>
            <a:tailEnd/>
          </a:ln>
        </p:spPr>
      </p:pic>
      <p:sp>
        <p:nvSpPr>
          <p:cNvPr id="7" name="TextBox 6"/>
          <p:cNvSpPr txBox="1"/>
          <p:nvPr/>
        </p:nvSpPr>
        <p:spPr>
          <a:xfrm>
            <a:off x="1219200" y="4800600"/>
            <a:ext cx="5943600" cy="830997"/>
          </a:xfrm>
          <a:prstGeom prst="rect">
            <a:avLst/>
          </a:prstGeom>
          <a:noFill/>
        </p:spPr>
        <p:txBody>
          <a:bodyPr wrap="square" rtlCol="0">
            <a:spAutoFit/>
          </a:bodyPr>
          <a:lstStyle/>
          <a:p>
            <a:pPr algn="ctr"/>
            <a:r>
              <a:rPr lang="en-US" sz="2400" b="1" dirty="0" smtClean="0"/>
              <a:t>Spanish Clay Mean: </a:t>
            </a:r>
            <a:r>
              <a:rPr lang="en-US" sz="2400" dirty="0" smtClean="0"/>
              <a:t>0.6600</a:t>
            </a:r>
          </a:p>
          <a:p>
            <a:pPr algn="ctr"/>
            <a:r>
              <a:rPr lang="en-US" sz="2400" b="1" dirty="0" smtClean="0"/>
              <a:t>American Hard Mean: </a:t>
            </a:r>
            <a:r>
              <a:rPr lang="en-US" sz="2400" dirty="0" smtClean="0"/>
              <a:t>0.6187</a:t>
            </a:r>
            <a:endParaRPr 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1573</Words>
  <Application>Microsoft Office PowerPoint</Application>
  <PresentationFormat>On-screen Show (4:3)</PresentationFormat>
  <Paragraphs>120</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American vs. Spanish Tennis</vt:lpstr>
      <vt:lpstr>Introduction</vt:lpstr>
      <vt:lpstr>The Analysis</vt:lpstr>
      <vt:lpstr>The Players</vt:lpstr>
      <vt:lpstr>American vs. Spanish Overall Winning PCT </vt:lpstr>
      <vt:lpstr>Slide 6</vt:lpstr>
      <vt:lpstr>American vs. Spanish Clay Winning PCT</vt:lpstr>
      <vt:lpstr>American Hard vs. Spanish Hard Winning PCT</vt:lpstr>
      <vt:lpstr>American Hard vs. Spanish Clay Winning PCT</vt:lpstr>
      <vt:lpstr>American Clay vs. Spanish Hard Winning PCT</vt:lpstr>
      <vt:lpstr>Slide 11</vt:lpstr>
      <vt:lpstr>Slide 12</vt:lpstr>
      <vt:lpstr>Winning PCT of Matches Won after Losing First Set</vt:lpstr>
      <vt:lpstr>Conclusion</vt:lpstr>
      <vt:lpstr>Slide 15</vt:lpstr>
      <vt:lpstr>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Administrator</cp:lastModifiedBy>
  <cp:revision>136</cp:revision>
  <dcterms:created xsi:type="dcterms:W3CDTF">2011-02-23T01:30:50Z</dcterms:created>
  <dcterms:modified xsi:type="dcterms:W3CDTF">2011-02-25T02:20:36Z</dcterms:modified>
</cp:coreProperties>
</file>