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77" r:id="rId2"/>
    <p:sldId id="268" r:id="rId3"/>
    <p:sldId id="257" r:id="rId4"/>
    <p:sldId id="270" r:id="rId5"/>
    <p:sldId id="258" r:id="rId6"/>
    <p:sldId id="260" r:id="rId7"/>
    <p:sldId id="261" r:id="rId8"/>
    <p:sldId id="272" r:id="rId9"/>
    <p:sldId id="271" r:id="rId10"/>
    <p:sldId id="273" r:id="rId11"/>
    <p:sldId id="266" r:id="rId12"/>
    <p:sldId id="274" r:id="rId13"/>
    <p:sldId id="275" r:id="rId14"/>
    <p:sldId id="276" r:id="rId15"/>
    <p:sldId id="259" r:id="rId16"/>
    <p:sldId id="263" r:id="rId17"/>
    <p:sldId id="262" r:id="rId18"/>
    <p:sldId id="264" r:id="rId19"/>
    <p:sldId id="265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1C7E71D-C660-49AF-9B5F-5372F5653EA8}" type="datetimeFigureOut">
              <a:rPr lang="en-US" smtClean="0"/>
              <a:pPr/>
              <a:t>11/10/2009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E35B3FD-9335-42FD-9E77-A56672952B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C7E71D-C660-49AF-9B5F-5372F5653EA8}" type="datetimeFigureOut">
              <a:rPr lang="en-US" smtClean="0"/>
              <a:pPr/>
              <a:t>11/10/2009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35B3FD-9335-42FD-9E77-A56672952B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C7E71D-C660-49AF-9B5F-5372F5653EA8}" type="datetimeFigureOut">
              <a:rPr lang="en-US" smtClean="0"/>
              <a:pPr/>
              <a:t>11/10/2009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35B3FD-9335-42FD-9E77-A56672952B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C7E71D-C660-49AF-9B5F-5372F5653EA8}" type="datetimeFigureOut">
              <a:rPr lang="en-US" smtClean="0"/>
              <a:pPr/>
              <a:t>11/10/2009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35B3FD-9335-42FD-9E77-A56672952B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C7E71D-C660-49AF-9B5F-5372F5653EA8}" type="datetimeFigureOut">
              <a:rPr lang="en-US" smtClean="0"/>
              <a:pPr/>
              <a:t>11/10/2009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35B3FD-9335-42FD-9E77-A56672952B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C7E71D-C660-49AF-9B5F-5372F5653EA8}" type="datetimeFigureOut">
              <a:rPr lang="en-US" smtClean="0"/>
              <a:pPr/>
              <a:t>11/10/2009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35B3FD-9335-42FD-9E77-A56672952B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C7E71D-C660-49AF-9B5F-5372F5653EA8}" type="datetimeFigureOut">
              <a:rPr lang="en-US" smtClean="0"/>
              <a:pPr/>
              <a:t>11/10/2009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35B3FD-9335-42FD-9E77-A56672952B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C7E71D-C660-49AF-9B5F-5372F5653EA8}" type="datetimeFigureOut">
              <a:rPr lang="en-US" smtClean="0"/>
              <a:pPr/>
              <a:t>11/10/2009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35B3FD-9335-42FD-9E77-A56672952B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C7E71D-C660-49AF-9B5F-5372F5653EA8}" type="datetimeFigureOut">
              <a:rPr lang="en-US" smtClean="0"/>
              <a:pPr/>
              <a:t>11/10/2009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35B3FD-9335-42FD-9E77-A56672952B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1C7E71D-C660-49AF-9B5F-5372F5653EA8}" type="datetimeFigureOut">
              <a:rPr lang="en-US" smtClean="0"/>
              <a:pPr/>
              <a:t>11/10/2009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35B3FD-9335-42FD-9E77-A56672952B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1C7E71D-C660-49AF-9B5F-5372F5653EA8}" type="datetimeFigureOut">
              <a:rPr lang="en-US" smtClean="0"/>
              <a:pPr/>
              <a:t>11/10/2009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E35B3FD-9335-42FD-9E77-A56672952B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1C7E71D-C660-49AF-9B5F-5372F5653EA8}" type="datetimeFigureOut">
              <a:rPr lang="en-US" smtClean="0"/>
              <a:pPr/>
              <a:t>11/10/2009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E35B3FD-9335-42FD-9E77-A56672952B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When?  </a:t>
            </a:r>
          </a:p>
          <a:p>
            <a:pPr>
              <a:buNone/>
            </a:pPr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 of December</a:t>
            </a:r>
          </a:p>
          <a:p>
            <a:r>
              <a:rPr lang="en-US" dirty="0" smtClean="0"/>
              <a:t>How can I prepare for it?  </a:t>
            </a:r>
          </a:p>
          <a:p>
            <a:pPr>
              <a:buNone/>
            </a:pPr>
            <a:r>
              <a:rPr lang="en-US" dirty="0" smtClean="0"/>
              <a:t>Solve lots of problems.</a:t>
            </a:r>
          </a:p>
          <a:p>
            <a:r>
              <a:rPr lang="en-US" dirty="0" smtClean="0"/>
              <a:t>Why should I spent six hours on a Saturday?</a:t>
            </a:r>
          </a:p>
          <a:p>
            <a:pPr>
              <a:buNone/>
            </a:pPr>
            <a:r>
              <a:rPr lang="en-US" dirty="0" smtClean="0"/>
              <a:t>Because it is fun and challenging.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William Lowell Putnam Mathematical Competition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746710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7. Answer: 2499</a:t>
            </a:r>
          </a:p>
          <a:p>
            <a:endParaRPr lang="en-US" dirty="0"/>
          </a:p>
          <a:p>
            <a:r>
              <a:rPr lang="en-US" dirty="0" smtClean="0"/>
              <a:t>In general, the highest power of p in n! is given by the finite sum</a:t>
            </a:r>
          </a:p>
          <a:p>
            <a:r>
              <a:rPr lang="en-US" dirty="0" smtClean="0"/>
              <a:t>                                 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</a:t>
            </a:r>
            <a:endParaRPr lang="en-US" dirty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3048000"/>
            <a:ext cx="851867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8. Answer: 756680642578126</a:t>
            </a:r>
          </a:p>
          <a:p>
            <a:endParaRPr lang="en-US" dirty="0"/>
          </a:p>
          <a:p>
            <a:r>
              <a:rPr lang="en-US" dirty="0" smtClean="0"/>
              <a:t>Let’s look at all the numbers up to 999999999. 1000000000 contributes </a:t>
            </a:r>
          </a:p>
          <a:p>
            <a:r>
              <a:rPr lang="en-US" dirty="0" smtClean="0"/>
              <a:t>1 to the sum that we can add later. Now each digit will take values from </a:t>
            </a:r>
          </a:p>
          <a:p>
            <a:r>
              <a:rPr lang="en-US" dirty="0" smtClean="0"/>
              <a:t>0 to 9, including the first one since we represent 1 as 000000001.</a:t>
            </a:r>
          </a:p>
          <a:p>
            <a:endParaRPr lang="en-US" dirty="0" smtClean="0"/>
          </a:p>
          <a:p>
            <a:r>
              <a:rPr lang="en-US" dirty="0" smtClean="0"/>
              <a:t>So each digit will contribute 1+2+…+9 to the sum and there are 9 digits. </a:t>
            </a:r>
          </a:p>
          <a:p>
            <a:r>
              <a:rPr lang="en-US" dirty="0" smtClean="0"/>
              <a:t>Hence we compute the following</a:t>
            </a:r>
          </a:p>
          <a:p>
            <a:r>
              <a:rPr lang="en-US" dirty="0" smtClean="0"/>
              <a:t>		</a:t>
            </a:r>
          </a:p>
          <a:p>
            <a:r>
              <a:rPr lang="en-US" dirty="0"/>
              <a:t>	</a:t>
            </a:r>
            <a:r>
              <a:rPr lang="en-US" dirty="0" smtClean="0"/>
              <a:t>	    </a:t>
            </a:r>
            <a:r>
              <a:rPr lang="en-US" dirty="0" smtClean="0"/>
              <a:t>= </a:t>
            </a:r>
            <a:r>
              <a:rPr lang="en-US" dirty="0" smtClean="0"/>
              <a:t>756680642578126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352800" y="1524000"/>
          <a:ext cx="2032000" cy="609600"/>
        </p:xfrm>
        <a:graphic>
          <a:graphicData uri="http://schemas.openxmlformats.org/presentationml/2006/ole">
            <p:oleObj spid="_x0000_s1026" name="Ecuación" r:id="rId3" imgW="1523880" imgH="4572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752599" y="5486400"/>
          <a:ext cx="914401" cy="381000"/>
        </p:xfrm>
        <a:graphic>
          <a:graphicData uri="http://schemas.openxmlformats.org/presentationml/2006/ole">
            <p:oleObj spid="_x0000_s1027" name="Ecuación" r:id="rId4" imgW="44424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2200" y="1295400"/>
            <a:ext cx="3657600" cy="304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" name="Straight Connector 3"/>
          <p:cNvCxnSpPr>
            <a:endCxn id="2" idx="1"/>
          </p:cNvCxnSpPr>
          <p:nvPr/>
        </p:nvCxnSpPr>
        <p:spPr>
          <a:xfrm rot="10800000" flipV="1">
            <a:off x="2362200" y="1295400"/>
            <a:ext cx="3657600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" idx="3"/>
          </p:cNvCxnSpPr>
          <p:nvPr/>
        </p:nvCxnSpPr>
        <p:spPr>
          <a:xfrm flipH="1">
            <a:off x="2362200" y="2819400"/>
            <a:ext cx="3657600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2" idx="2"/>
          </p:cNvCxnSpPr>
          <p:nvPr/>
        </p:nvCxnSpPr>
        <p:spPr>
          <a:xfrm rot="5400000" flipH="1">
            <a:off x="1752600" y="1905000"/>
            <a:ext cx="3048000" cy="182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2" idx="0"/>
          </p:cNvCxnSpPr>
          <p:nvPr/>
        </p:nvCxnSpPr>
        <p:spPr>
          <a:xfrm rot="16200000" flipH="1">
            <a:off x="3581400" y="1905000"/>
            <a:ext cx="3048000" cy="182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09600" y="609600"/>
            <a:ext cx="1500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9. Answer:1/5</a:t>
            </a:r>
            <a:endParaRPr lang="en-US" dirty="0"/>
          </a:p>
        </p:txBody>
      </p:sp>
      <p:cxnSp>
        <p:nvCxnSpPr>
          <p:cNvPr id="15" name="Straight Connector 14"/>
          <p:cNvCxnSpPr>
            <a:stCxn id="2" idx="0"/>
          </p:cNvCxnSpPr>
          <p:nvPr/>
        </p:nvCxnSpPr>
        <p:spPr>
          <a:xfrm rot="16200000" flipV="1">
            <a:off x="3695700" y="800100"/>
            <a:ext cx="609600" cy="381000"/>
          </a:xfrm>
          <a:prstGeom prst="line">
            <a:avLst/>
          </a:prstGeom>
          <a:ln>
            <a:prstDash val="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2362200" y="685800"/>
            <a:ext cx="1447800" cy="609600"/>
          </a:xfrm>
          <a:prstGeom prst="line">
            <a:avLst/>
          </a:prstGeom>
          <a:ln>
            <a:prstDash val="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438400" y="205740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43200" y="3048000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505200" y="396240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0" y="1295400"/>
            <a:ext cx="317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</a:p>
          <a:p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638800" y="2971800"/>
            <a:ext cx="317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</a:p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124200" y="16002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endParaRPr lang="en-US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5181600" y="1752600"/>
            <a:ext cx="3097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</a:p>
          <a:p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029200" y="3581400"/>
            <a:ext cx="3097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</a:p>
          <a:p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3886200" y="2514600"/>
            <a:ext cx="5581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A+B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762000"/>
            <a:ext cx="776687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10. Answer:</a:t>
            </a:r>
          </a:p>
          <a:p>
            <a:endParaRPr lang="en-US" dirty="0" smtClean="0"/>
          </a:p>
          <a:p>
            <a:r>
              <a:rPr lang="en-US" dirty="0" smtClean="0"/>
              <a:t>This is the sequence of numbers that are starting with the letter “t”.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You can say it, I know you hate me </a:t>
            </a:r>
            <a:r>
              <a:rPr lang="en-US" dirty="0" smtClean="0">
                <a:sym typeface="Wingdings" pitchFamily="2" charset="2"/>
              </a:rPr>
              <a:t>.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371600"/>
            <a:ext cx="7382124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762000" y="838200"/>
            <a:ext cx="34964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11. Answer: Work backwards.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762000"/>
            <a:ext cx="1516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12. Answer: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066800"/>
            <a:ext cx="85344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838200" y="3048000"/>
            <a:ext cx="3657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838200" y="2895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43000" y="2590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447800" y="2286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752600" y="2590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057400" y="2286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362200" y="1981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667000" y="2286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971800" y="2590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276600" y="2895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581400" y="2667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886200" y="2895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4" idx="7"/>
          </p:cNvCxnSpPr>
          <p:nvPr/>
        </p:nvCxnSpPr>
        <p:spPr>
          <a:xfrm rot="5400000" flipH="1" flipV="1">
            <a:off x="957123" y="2297159"/>
            <a:ext cx="631918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6" idx="0"/>
            <a:endCxn id="7" idx="1"/>
          </p:cNvCxnSpPr>
          <p:nvPr/>
        </p:nvCxnSpPr>
        <p:spPr>
          <a:xfrm rot="16200000" flipH="1">
            <a:off x="1485900" y="2324100"/>
            <a:ext cx="327118" cy="250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7" idx="3"/>
            <a:endCxn id="9" idx="7"/>
          </p:cNvCxnSpPr>
          <p:nvPr/>
        </p:nvCxnSpPr>
        <p:spPr>
          <a:xfrm rot="5400000" flipH="1" flipV="1">
            <a:off x="1774918" y="2003518"/>
            <a:ext cx="717364" cy="7173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9" idx="0"/>
            <a:endCxn id="12" idx="5"/>
          </p:cNvCxnSpPr>
          <p:nvPr/>
        </p:nvCxnSpPr>
        <p:spPr>
          <a:xfrm rot="16200000" flipH="1">
            <a:off x="2400300" y="2019300"/>
            <a:ext cx="1044482" cy="9682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12" idx="7"/>
            <a:endCxn id="13" idx="0"/>
          </p:cNvCxnSpPr>
          <p:nvPr/>
        </p:nvCxnSpPr>
        <p:spPr>
          <a:xfrm rot="5400000" flipH="1" flipV="1">
            <a:off x="3406682" y="2667000"/>
            <a:ext cx="250918" cy="250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13" idx="0"/>
            <a:endCxn id="14" idx="5"/>
          </p:cNvCxnSpPr>
          <p:nvPr/>
        </p:nvCxnSpPr>
        <p:spPr>
          <a:xfrm rot="16200000" flipH="1">
            <a:off x="3657600" y="2667000"/>
            <a:ext cx="358682" cy="3586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09600" y="3048000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533400" y="533400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13.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609600" y="914400"/>
            <a:ext cx="7792518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Show that there is a one-to-one correspondence between the </a:t>
            </a:r>
            <a:r>
              <a:rPr lang="en-US" dirty="0" err="1" smtClean="0"/>
              <a:t>Dyck</a:t>
            </a:r>
            <a:r>
              <a:rPr lang="en-US" dirty="0" smtClean="0"/>
              <a:t> </a:t>
            </a:r>
          </a:p>
          <a:p>
            <a:r>
              <a:rPr lang="en-US" dirty="0" smtClean="0"/>
              <a:t>n-paths with no return of even length and the </a:t>
            </a:r>
            <a:r>
              <a:rPr lang="en-US" dirty="0" err="1" smtClean="0"/>
              <a:t>Dyck</a:t>
            </a:r>
            <a:r>
              <a:rPr lang="en-US" dirty="0" smtClean="0"/>
              <a:t> (n-1)-paths.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124200"/>
            <a:ext cx="8534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838200"/>
            <a:ext cx="74318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It is easy to see that a cake in the shape of a cylinder can be cut </a:t>
            </a:r>
          </a:p>
          <a:p>
            <a:r>
              <a:rPr lang="en-US" dirty="0" smtClean="0"/>
              <a:t>into eight identical pieces with 4 straight cuts. </a:t>
            </a:r>
          </a:p>
          <a:p>
            <a:endParaRPr lang="en-US" dirty="0"/>
          </a:p>
          <a:p>
            <a:r>
              <a:rPr lang="en-US" dirty="0" smtClean="0"/>
              <a:t>Can this be done with only three straight cuts?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381000"/>
            <a:ext cx="2252540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Surprise Question: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/>
          <p:cNvSpPr/>
          <p:nvPr/>
        </p:nvSpPr>
        <p:spPr>
          <a:xfrm>
            <a:off x="2819400" y="1981200"/>
            <a:ext cx="2895600" cy="1143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819400" y="4191000"/>
            <a:ext cx="2895600" cy="1143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13" idx="2"/>
            <a:endCxn id="14" idx="2"/>
          </p:cNvCxnSpPr>
          <p:nvPr/>
        </p:nvCxnSpPr>
        <p:spPr>
          <a:xfrm rot="10800000" flipV="1">
            <a:off x="2819400" y="2552700"/>
            <a:ext cx="0" cy="2209800"/>
          </a:xfrm>
          <a:prstGeom prst="line">
            <a:avLst/>
          </a:prstGeom>
          <a:ln>
            <a:solidFill>
              <a:schemeClr val="accent6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3" idx="6"/>
            <a:endCxn id="14" idx="6"/>
          </p:cNvCxnSpPr>
          <p:nvPr/>
        </p:nvCxnSpPr>
        <p:spPr>
          <a:xfrm>
            <a:off x="5715000" y="2552700"/>
            <a:ext cx="0" cy="2209800"/>
          </a:xfrm>
          <a:prstGeom prst="line">
            <a:avLst/>
          </a:prstGeom>
          <a:ln>
            <a:solidFill>
              <a:schemeClr val="accent6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3" idx="7"/>
            <a:endCxn id="13" idx="3"/>
          </p:cNvCxnSpPr>
          <p:nvPr/>
        </p:nvCxnSpPr>
        <p:spPr>
          <a:xfrm rot="16200000" flipH="1" flipV="1">
            <a:off x="3863088" y="1528951"/>
            <a:ext cx="808224" cy="2047498"/>
          </a:xfrm>
          <a:prstGeom prst="line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3" idx="0"/>
            <a:endCxn id="13" idx="4"/>
          </p:cNvCxnSpPr>
          <p:nvPr/>
        </p:nvCxnSpPr>
        <p:spPr>
          <a:xfrm rot="16200000" flipH="1">
            <a:off x="3695700" y="2552700"/>
            <a:ext cx="1143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3" idx="1"/>
            <a:endCxn id="13" idx="5"/>
          </p:cNvCxnSpPr>
          <p:nvPr/>
        </p:nvCxnSpPr>
        <p:spPr>
          <a:xfrm rot="16200000" flipH="1">
            <a:off x="3863088" y="1528951"/>
            <a:ext cx="808224" cy="2047498"/>
          </a:xfrm>
          <a:prstGeom prst="line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3" idx="6"/>
            <a:endCxn id="13" idx="2"/>
          </p:cNvCxnSpPr>
          <p:nvPr/>
        </p:nvCxnSpPr>
        <p:spPr>
          <a:xfrm flipH="1">
            <a:off x="2819400" y="2552700"/>
            <a:ext cx="2895600" cy="0"/>
          </a:xfrm>
          <a:prstGeom prst="line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3" idx="0"/>
            <a:endCxn id="13" idx="4"/>
          </p:cNvCxnSpPr>
          <p:nvPr/>
        </p:nvCxnSpPr>
        <p:spPr>
          <a:xfrm rot="16200000" flipH="1">
            <a:off x="3695700" y="2552700"/>
            <a:ext cx="1143000" cy="0"/>
          </a:xfrm>
          <a:prstGeom prst="line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3" idx="3"/>
            <a:endCxn id="14" idx="3"/>
          </p:cNvCxnSpPr>
          <p:nvPr/>
        </p:nvCxnSpPr>
        <p:spPr>
          <a:xfrm rot="5400000">
            <a:off x="2138551" y="4061712"/>
            <a:ext cx="2209800" cy="0"/>
          </a:xfrm>
          <a:prstGeom prst="line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3" idx="4"/>
            <a:endCxn id="14" idx="4"/>
          </p:cNvCxnSpPr>
          <p:nvPr/>
        </p:nvCxnSpPr>
        <p:spPr>
          <a:xfrm rot="5400000">
            <a:off x="3162300" y="4229100"/>
            <a:ext cx="2209800" cy="0"/>
          </a:xfrm>
          <a:prstGeom prst="line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3" idx="5"/>
            <a:endCxn id="14" idx="5"/>
          </p:cNvCxnSpPr>
          <p:nvPr/>
        </p:nvCxnSpPr>
        <p:spPr>
          <a:xfrm rot="5400000">
            <a:off x="4186049" y="4061712"/>
            <a:ext cx="2209800" cy="0"/>
          </a:xfrm>
          <a:prstGeom prst="line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endCxn id="14" idx="7"/>
          </p:cNvCxnSpPr>
          <p:nvPr/>
        </p:nvCxnSpPr>
        <p:spPr>
          <a:xfrm rot="5400000">
            <a:off x="4200081" y="3224469"/>
            <a:ext cx="2224788" cy="43051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3" idx="1"/>
            <a:endCxn id="14" idx="1"/>
          </p:cNvCxnSpPr>
          <p:nvPr/>
        </p:nvCxnSpPr>
        <p:spPr>
          <a:xfrm rot="16200000" flipH="1">
            <a:off x="2138551" y="3253488"/>
            <a:ext cx="2209800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13" idx="0"/>
            <a:endCxn id="14" idx="0"/>
          </p:cNvCxnSpPr>
          <p:nvPr/>
        </p:nvCxnSpPr>
        <p:spPr>
          <a:xfrm rot="16200000" flipH="1">
            <a:off x="3162300" y="3086100"/>
            <a:ext cx="2209800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81000" y="457200"/>
            <a:ext cx="79432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It is easy to see that a cake in the shape of a cylinder can be cut into </a:t>
            </a:r>
          </a:p>
          <a:p>
            <a:r>
              <a:rPr lang="en-US" dirty="0" smtClean="0"/>
              <a:t>eight identical pieces with 4 straight cuts. </a:t>
            </a:r>
          </a:p>
          <a:p>
            <a:endParaRPr lang="en-US" dirty="0"/>
          </a:p>
          <a:p>
            <a:r>
              <a:rPr lang="en-US" dirty="0" smtClean="0"/>
              <a:t>Can this be done with only three straight cuts?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81000" y="1828800"/>
            <a:ext cx="2484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PICTURES ALWAYS HELP!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524000"/>
            <a:ext cx="67393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/>
              <a:t>What is a better way than pictures</a:t>
            </a:r>
            <a:r>
              <a:rPr lang="en-US" sz="4000" dirty="0" smtClean="0"/>
              <a:t>?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extBox 1"/>
          <p:cNvSpPr txBox="1"/>
          <p:nvPr/>
        </p:nvSpPr>
        <p:spPr>
          <a:xfrm>
            <a:off x="914400" y="1066800"/>
            <a:ext cx="7771679" cy="1754326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 smtClean="0"/>
              <a:t>What about a torus (doughnut)? What is the most number of pieces </a:t>
            </a:r>
          </a:p>
          <a:p>
            <a:r>
              <a:rPr lang="en-US" dirty="0" smtClean="0"/>
              <a:t>into which a solid torus can be cut by three straight cuts?</a:t>
            </a:r>
          </a:p>
          <a:p>
            <a:endParaRPr lang="en-US" dirty="0"/>
          </a:p>
          <a:p>
            <a:r>
              <a:rPr lang="en-US" dirty="0" smtClean="0"/>
              <a:t>Or more generally by n cuts?</a:t>
            </a:r>
          </a:p>
          <a:p>
            <a:endParaRPr lang="en-US" dirty="0" smtClean="0"/>
          </a:p>
          <a:p>
            <a:r>
              <a:rPr lang="en-US" dirty="0" smtClean="0"/>
              <a:t>(Note: Rearranging the pieces are not allowed.)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3429000"/>
            <a:ext cx="3048000" cy="2420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838200" y="533400"/>
            <a:ext cx="5378395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Bonus Question: While you enjoy your cake…..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Try small cases and search for pattern</a:t>
            </a:r>
          </a:p>
          <a:p>
            <a:r>
              <a:rPr lang="en-US" sz="2400" dirty="0" smtClean="0">
                <a:latin typeface="Comic Sans MS" pitchFamily="66" charset="0"/>
              </a:rPr>
              <a:t>Draw a figure</a:t>
            </a:r>
          </a:p>
          <a:p>
            <a:r>
              <a:rPr lang="en-US" sz="2400" dirty="0" smtClean="0">
                <a:latin typeface="Comic Sans MS" pitchFamily="66" charset="0"/>
              </a:rPr>
              <a:t>Formulate an equivalent problem</a:t>
            </a:r>
          </a:p>
          <a:p>
            <a:r>
              <a:rPr lang="en-US" sz="2400" dirty="0" smtClean="0">
                <a:latin typeface="Comic Sans MS" pitchFamily="66" charset="0"/>
              </a:rPr>
              <a:t>Modify the problem</a:t>
            </a:r>
          </a:p>
          <a:p>
            <a:r>
              <a:rPr lang="en-US" sz="2400" dirty="0" smtClean="0">
                <a:latin typeface="Comic Sans MS" pitchFamily="66" charset="0"/>
              </a:rPr>
              <a:t>Choose effective notation</a:t>
            </a:r>
          </a:p>
          <a:p>
            <a:r>
              <a:rPr lang="en-US" sz="2400" dirty="0" smtClean="0">
                <a:latin typeface="Comic Sans MS" pitchFamily="66" charset="0"/>
              </a:rPr>
              <a:t>Work backwards</a:t>
            </a:r>
          </a:p>
          <a:p>
            <a:r>
              <a:rPr lang="en-US" sz="2400" dirty="0" smtClean="0">
                <a:latin typeface="Comic Sans MS" pitchFamily="66" charset="0"/>
              </a:rPr>
              <a:t>Argue by contradiction</a:t>
            </a:r>
          </a:p>
          <a:p>
            <a:r>
              <a:rPr lang="en-US" sz="2400" dirty="0" smtClean="0">
                <a:latin typeface="Comic Sans MS" pitchFamily="66" charset="0"/>
              </a:rPr>
              <a:t>Divide into cases</a:t>
            </a:r>
          </a:p>
          <a:p>
            <a:r>
              <a:rPr lang="en-US" sz="2400" dirty="0" smtClean="0">
                <a:latin typeface="Comic Sans MS" pitchFamily="66" charset="0"/>
              </a:rPr>
              <a:t>Generalize ………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Some suggestions!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7788" y="1066800"/>
            <a:ext cx="6448425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685800" y="457200"/>
            <a:ext cx="2331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Here is the answer: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981200" y="1066800"/>
            <a:ext cx="3200400" cy="3200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ctagon 13"/>
          <p:cNvSpPr/>
          <p:nvPr/>
        </p:nvSpPr>
        <p:spPr>
          <a:xfrm>
            <a:off x="2133600" y="1219200"/>
            <a:ext cx="2895600" cy="2895600"/>
          </a:xfrm>
          <a:prstGeom prst="octagon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76400" y="2057400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590800" y="914400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191000" y="914400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P3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105400" y="1828800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P4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05400" y="3276600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P5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114800" y="4191000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P6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514600" y="4191000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P7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524000" y="3276600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P8</a:t>
            </a:r>
            <a:endParaRPr lang="en-US" dirty="0"/>
          </a:p>
        </p:txBody>
      </p:sp>
      <p:cxnSp>
        <p:nvCxnSpPr>
          <p:cNvPr id="25" name="Straight Connector 24"/>
          <p:cNvCxnSpPr>
            <a:stCxn id="14" idx="5"/>
            <a:endCxn id="14" idx="7"/>
          </p:cNvCxnSpPr>
          <p:nvPr/>
        </p:nvCxnSpPr>
        <p:spPr>
          <a:xfrm rot="10800000" flipH="1">
            <a:off x="2133600" y="1219200"/>
            <a:ext cx="2047508" cy="8480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4" idx="5"/>
          </p:cNvCxnSpPr>
          <p:nvPr/>
        </p:nvCxnSpPr>
        <p:spPr>
          <a:xfrm rot="10800000" flipH="1">
            <a:off x="2133600" y="1219200"/>
            <a:ext cx="2057400" cy="848092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4" idx="5"/>
            <a:endCxn id="14" idx="3"/>
          </p:cNvCxnSpPr>
          <p:nvPr/>
        </p:nvCxnSpPr>
        <p:spPr>
          <a:xfrm rot="10800000" flipH="1" flipV="1">
            <a:off x="2133600" y="2067292"/>
            <a:ext cx="848092" cy="2047508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4" idx="3"/>
            <a:endCxn id="14" idx="1"/>
          </p:cNvCxnSpPr>
          <p:nvPr/>
        </p:nvCxnSpPr>
        <p:spPr>
          <a:xfrm rot="5400000" flipH="1" flipV="1">
            <a:off x="3581400" y="2667000"/>
            <a:ext cx="848092" cy="2047508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endCxn id="14" idx="1"/>
          </p:cNvCxnSpPr>
          <p:nvPr/>
        </p:nvCxnSpPr>
        <p:spPr>
          <a:xfrm rot="16200000" flipH="1">
            <a:off x="3586346" y="1823854"/>
            <a:ext cx="2047508" cy="838200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971800" y="12192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endCxn id="14" idx="4"/>
          </p:cNvCxnSpPr>
          <p:nvPr/>
        </p:nvCxnSpPr>
        <p:spPr>
          <a:xfrm rot="5400000">
            <a:off x="1528946" y="1823854"/>
            <a:ext cx="2047508" cy="83820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endCxn id="14" idx="0"/>
          </p:cNvCxnSpPr>
          <p:nvPr/>
        </p:nvCxnSpPr>
        <p:spPr>
          <a:xfrm>
            <a:off x="2971800" y="1219200"/>
            <a:ext cx="2057400" cy="848092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4" idx="0"/>
            <a:endCxn id="14" idx="2"/>
          </p:cNvCxnSpPr>
          <p:nvPr/>
        </p:nvCxnSpPr>
        <p:spPr>
          <a:xfrm flipH="1">
            <a:off x="4181108" y="2067292"/>
            <a:ext cx="848092" cy="2047508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4" idx="4"/>
            <a:endCxn id="14" idx="2"/>
          </p:cNvCxnSpPr>
          <p:nvPr/>
        </p:nvCxnSpPr>
        <p:spPr>
          <a:xfrm rot="10800000" flipH="1" flipV="1">
            <a:off x="2133600" y="3266708"/>
            <a:ext cx="2047508" cy="848092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04800" y="533400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</a:t>
            </a:r>
            <a:endParaRPr lang="en-US" dirty="0"/>
          </a:p>
        </p:txBody>
      </p:sp>
      <p:cxnSp>
        <p:nvCxnSpPr>
          <p:cNvPr id="48" name="Straight Connector 47"/>
          <p:cNvCxnSpPr/>
          <p:nvPr/>
        </p:nvCxnSpPr>
        <p:spPr>
          <a:xfrm rot="16200000" flipH="1">
            <a:off x="2628900" y="1562100"/>
            <a:ext cx="1295400" cy="609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352800" y="1828800"/>
            <a:ext cx="264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3810000" y="19812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981200" y="1066800"/>
            <a:ext cx="3200400" cy="3200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ctagon 13"/>
          <p:cNvSpPr/>
          <p:nvPr/>
        </p:nvSpPr>
        <p:spPr>
          <a:xfrm>
            <a:off x="2133600" y="1219200"/>
            <a:ext cx="2895600" cy="2895600"/>
          </a:xfrm>
          <a:prstGeom prst="octagon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1676400" y="2057400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590800" y="914400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191000" y="914400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P3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105400" y="1828800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P4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05400" y="3276600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P5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114800" y="4191000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P6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514600" y="4191000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P7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524000" y="3276600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P8</a:t>
            </a:r>
            <a:endParaRPr lang="en-US" dirty="0"/>
          </a:p>
        </p:txBody>
      </p:sp>
      <p:cxnSp>
        <p:nvCxnSpPr>
          <p:cNvPr id="25" name="Straight Connector 24"/>
          <p:cNvCxnSpPr>
            <a:stCxn id="14" idx="5"/>
            <a:endCxn id="14" idx="7"/>
          </p:cNvCxnSpPr>
          <p:nvPr/>
        </p:nvCxnSpPr>
        <p:spPr>
          <a:xfrm rot="10800000" flipH="1">
            <a:off x="2133600" y="1219200"/>
            <a:ext cx="2047508" cy="8480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4" idx="5"/>
          </p:cNvCxnSpPr>
          <p:nvPr/>
        </p:nvCxnSpPr>
        <p:spPr>
          <a:xfrm rot="10800000" flipH="1">
            <a:off x="2133600" y="1219200"/>
            <a:ext cx="2057400" cy="848092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4" idx="5"/>
            <a:endCxn id="14" idx="3"/>
          </p:cNvCxnSpPr>
          <p:nvPr/>
        </p:nvCxnSpPr>
        <p:spPr>
          <a:xfrm rot="10800000" flipH="1" flipV="1">
            <a:off x="2133600" y="2067292"/>
            <a:ext cx="848092" cy="2047508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4" idx="3"/>
            <a:endCxn id="14" idx="1"/>
          </p:cNvCxnSpPr>
          <p:nvPr/>
        </p:nvCxnSpPr>
        <p:spPr>
          <a:xfrm rot="5400000" flipH="1" flipV="1">
            <a:off x="3581400" y="2667000"/>
            <a:ext cx="848092" cy="2047508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endCxn id="14" idx="1"/>
          </p:cNvCxnSpPr>
          <p:nvPr/>
        </p:nvCxnSpPr>
        <p:spPr>
          <a:xfrm rot="16200000" flipH="1">
            <a:off x="3586346" y="1823854"/>
            <a:ext cx="2047508" cy="838200"/>
          </a:xfrm>
          <a:prstGeom prst="line">
            <a:avLst/>
          </a:prstGeom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971800" y="12192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endCxn id="14" idx="4"/>
          </p:cNvCxnSpPr>
          <p:nvPr/>
        </p:nvCxnSpPr>
        <p:spPr>
          <a:xfrm rot="5400000">
            <a:off x="1528946" y="1823854"/>
            <a:ext cx="2047508" cy="83820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endCxn id="14" idx="0"/>
          </p:cNvCxnSpPr>
          <p:nvPr/>
        </p:nvCxnSpPr>
        <p:spPr>
          <a:xfrm>
            <a:off x="2971800" y="1219200"/>
            <a:ext cx="2057400" cy="848092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4" idx="0"/>
            <a:endCxn id="14" idx="2"/>
          </p:cNvCxnSpPr>
          <p:nvPr/>
        </p:nvCxnSpPr>
        <p:spPr>
          <a:xfrm flipH="1">
            <a:off x="4181108" y="2067292"/>
            <a:ext cx="848092" cy="2047508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4" idx="4"/>
            <a:endCxn id="14" idx="2"/>
          </p:cNvCxnSpPr>
          <p:nvPr/>
        </p:nvCxnSpPr>
        <p:spPr>
          <a:xfrm rot="10800000" flipH="1" flipV="1">
            <a:off x="2133600" y="3266708"/>
            <a:ext cx="2047508" cy="848092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04800" y="533400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</a:t>
            </a:r>
            <a:endParaRPr lang="en-US" dirty="0"/>
          </a:p>
        </p:txBody>
      </p:sp>
      <p:cxnSp>
        <p:nvCxnSpPr>
          <p:cNvPr id="48" name="Straight Connector 47"/>
          <p:cNvCxnSpPr/>
          <p:nvPr/>
        </p:nvCxnSpPr>
        <p:spPr>
          <a:xfrm rot="16200000" flipH="1">
            <a:off x="2628900" y="1562100"/>
            <a:ext cx="1295400" cy="609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352800" y="1828800"/>
            <a:ext cx="264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3810000" y="19812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3581400" y="2133600"/>
            <a:ext cx="990600" cy="3810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248400" y="762000"/>
            <a:ext cx="1500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[P1P3P5P7]=5</a:t>
            </a:r>
            <a:endParaRPr lang="en-US" dirty="0"/>
          </a:p>
        </p:txBody>
      </p:sp>
      <p:cxnSp>
        <p:nvCxnSpPr>
          <p:cNvPr id="42" name="Straight Connector 41"/>
          <p:cNvCxnSpPr/>
          <p:nvPr/>
        </p:nvCxnSpPr>
        <p:spPr>
          <a:xfrm rot="5400000" flipH="1" flipV="1">
            <a:off x="3238500" y="1562100"/>
            <a:ext cx="1295400" cy="609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16200000" flipH="1">
            <a:off x="3733800" y="2209800"/>
            <a:ext cx="152400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6200000" flipH="1">
            <a:off x="3810000" y="1981200"/>
            <a:ext cx="304800" cy="304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6200000" flipH="1">
            <a:off x="3962400" y="1752600"/>
            <a:ext cx="457200" cy="457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16200000" flipH="1">
            <a:off x="4038600" y="1524000"/>
            <a:ext cx="457200" cy="457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6200000" flipH="1">
            <a:off x="4114800" y="1371600"/>
            <a:ext cx="228600" cy="228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Curved Connector 65"/>
          <p:cNvCxnSpPr/>
          <p:nvPr/>
        </p:nvCxnSpPr>
        <p:spPr>
          <a:xfrm flipV="1">
            <a:off x="4038600" y="914400"/>
            <a:ext cx="1600200" cy="10668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5715000" y="76200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</a:t>
            </a:r>
            <a:endParaRPr lang="en-US" dirty="0"/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5867400" y="13716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6400800" y="1143000"/>
            <a:ext cx="960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r=√(5/2)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2590800" y="182880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2971800" y="358140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75" name="Straight Connector 74"/>
          <p:cNvCxnSpPr/>
          <p:nvPr/>
        </p:nvCxnSpPr>
        <p:spPr>
          <a:xfrm rot="10800000">
            <a:off x="2590800" y="2133600"/>
            <a:ext cx="990600" cy="34873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2819400" y="1600200"/>
            <a:ext cx="304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71" idx="0"/>
          </p:cNvCxnSpPr>
          <p:nvPr/>
        </p:nvCxnSpPr>
        <p:spPr>
          <a:xfrm rot="5400000" flipH="1" flipV="1">
            <a:off x="3007518" y="1559719"/>
            <a:ext cx="0" cy="5381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stCxn id="71" idx="2"/>
            <a:endCxn id="49" idx="2"/>
          </p:cNvCxnSpPr>
          <p:nvPr/>
        </p:nvCxnSpPr>
        <p:spPr>
          <a:xfrm rot="16200000" flipH="1">
            <a:off x="3111822" y="1824746"/>
            <a:ext cx="0" cy="7467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3200400" y="2362200"/>
            <a:ext cx="304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71" idx="1"/>
          </p:cNvCxnSpPr>
          <p:nvPr/>
        </p:nvCxnSpPr>
        <p:spPr>
          <a:xfrm rot="10800000" flipH="1">
            <a:off x="2590800" y="1981200"/>
            <a:ext cx="762000" cy="322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Curved Connector 92"/>
          <p:cNvCxnSpPr/>
          <p:nvPr/>
        </p:nvCxnSpPr>
        <p:spPr>
          <a:xfrm rot="10800000">
            <a:off x="1676400" y="1447800"/>
            <a:ext cx="1371600" cy="6096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228600" y="1447800"/>
            <a:ext cx="1307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²=a²/4+b²/4</a:t>
            </a:r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304800" y="182880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</a:t>
            </a:r>
            <a:endParaRPr lang="en-US" dirty="0"/>
          </a:p>
        </p:txBody>
      </p:sp>
      <p:sp>
        <p:nvSpPr>
          <p:cNvPr id="96" name="TextBox 95"/>
          <p:cNvSpPr txBox="1"/>
          <p:nvPr/>
        </p:nvSpPr>
        <p:spPr>
          <a:xfrm>
            <a:off x="304800" y="2286000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</a:t>
            </a:r>
            <a:r>
              <a:rPr lang="en-US" dirty="0" err="1" smtClean="0"/>
              <a:t>b</a:t>
            </a:r>
            <a:r>
              <a:rPr lang="en-US" dirty="0" smtClean="0"/>
              <a:t>=4</a:t>
            </a:r>
            <a:endParaRPr lang="en-US" dirty="0"/>
          </a:p>
        </p:txBody>
      </p:sp>
      <p:cxnSp>
        <p:nvCxnSpPr>
          <p:cNvPr id="100" name="Straight Arrow Connector 99"/>
          <p:cNvCxnSpPr/>
          <p:nvPr/>
        </p:nvCxnSpPr>
        <p:spPr>
          <a:xfrm rot="5400000">
            <a:off x="457200" y="28956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381000" y="3505200"/>
            <a:ext cx="8130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r>
              <a:rPr lang="en-US" dirty="0" smtClean="0"/>
              <a:t>= √2</a:t>
            </a:r>
          </a:p>
          <a:p>
            <a:r>
              <a:rPr lang="en-US" dirty="0"/>
              <a:t>a</a:t>
            </a:r>
            <a:r>
              <a:rPr lang="en-US" dirty="0" smtClean="0"/>
              <a:t>= 2√2</a:t>
            </a:r>
            <a:endParaRPr lang="en-US" dirty="0"/>
          </a:p>
        </p:txBody>
      </p:sp>
      <p:sp>
        <p:nvSpPr>
          <p:cNvPr id="102" name="TextBox 101"/>
          <p:cNvSpPr txBox="1"/>
          <p:nvPr/>
        </p:nvSpPr>
        <p:spPr>
          <a:xfrm>
            <a:off x="1295400" y="4800600"/>
            <a:ext cx="54014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Area of the octagon=[P2P4P6P8]+2[P4P5P6]+2[P2P3P4]</a:t>
            </a:r>
          </a:p>
          <a:p>
            <a:endParaRPr lang="en-US" dirty="0"/>
          </a:p>
          <a:p>
            <a:r>
              <a:rPr lang="en-US" dirty="0" smtClean="0"/>
              <a:t>The answer is </a:t>
            </a:r>
            <a:r>
              <a:rPr lang="en-US" dirty="0" smtClean="0">
                <a:solidFill>
                  <a:srgbClr val="00B0F0"/>
                </a:solidFill>
              </a:rPr>
              <a:t>3 √5.</a:t>
            </a:r>
            <a:endParaRPr 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/>
          <p:nvPr/>
        </p:nvCxnSpPr>
        <p:spPr>
          <a:xfrm>
            <a:off x="1295400" y="3048000"/>
            <a:ext cx="48006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057400" y="838200"/>
            <a:ext cx="2286000" cy="2209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263806" y="390617"/>
            <a:ext cx="1811044" cy="2663302"/>
          </a:xfrm>
          <a:custGeom>
            <a:avLst/>
            <a:gdLst>
              <a:gd name="connsiteX0" fmla="*/ 0 w 1811044"/>
              <a:gd name="connsiteY0" fmla="*/ 106533 h 2663302"/>
              <a:gd name="connsiteX1" fmla="*/ 994299 w 1811044"/>
              <a:gd name="connsiteY1" fmla="*/ 2645546 h 2663302"/>
              <a:gd name="connsiteX2" fmla="*/ 1793289 w 1811044"/>
              <a:gd name="connsiteY2" fmla="*/ 0 h 2663302"/>
              <a:gd name="connsiteX3" fmla="*/ 1793289 w 1811044"/>
              <a:gd name="connsiteY3" fmla="*/ 0 h 2663302"/>
              <a:gd name="connsiteX4" fmla="*/ 1793289 w 1811044"/>
              <a:gd name="connsiteY4" fmla="*/ 8878 h 2663302"/>
              <a:gd name="connsiteX5" fmla="*/ 1793289 w 1811044"/>
              <a:gd name="connsiteY5" fmla="*/ 8878 h 2663302"/>
              <a:gd name="connsiteX6" fmla="*/ 1766656 w 1811044"/>
              <a:gd name="connsiteY6" fmla="*/ 97655 h 2663302"/>
              <a:gd name="connsiteX7" fmla="*/ 1766656 w 1811044"/>
              <a:gd name="connsiteY7" fmla="*/ 97655 h 2663302"/>
              <a:gd name="connsiteX8" fmla="*/ 1811044 w 1811044"/>
              <a:gd name="connsiteY8" fmla="*/ 62144 h 2663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1044" h="2663302">
                <a:moveTo>
                  <a:pt x="0" y="106533"/>
                </a:moveTo>
                <a:cubicBezTo>
                  <a:pt x="347708" y="1384917"/>
                  <a:pt x="695417" y="2663302"/>
                  <a:pt x="994299" y="2645546"/>
                </a:cubicBezTo>
                <a:cubicBezTo>
                  <a:pt x="1293181" y="2627790"/>
                  <a:pt x="1793289" y="0"/>
                  <a:pt x="1793289" y="0"/>
                </a:cubicBezTo>
                <a:lnTo>
                  <a:pt x="1793289" y="0"/>
                </a:lnTo>
                <a:lnTo>
                  <a:pt x="1793289" y="8878"/>
                </a:lnTo>
                <a:lnTo>
                  <a:pt x="1793289" y="8878"/>
                </a:lnTo>
                <a:lnTo>
                  <a:pt x="1766656" y="97655"/>
                </a:lnTo>
                <a:lnTo>
                  <a:pt x="1766656" y="97655"/>
                </a:lnTo>
                <a:lnTo>
                  <a:pt x="1811044" y="62144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191000" y="609600"/>
            <a:ext cx="689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y=ax²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419600" y="2286000"/>
            <a:ext cx="1218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x²+(y-1)²=1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04800" y="457200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rot="16200000" flipH="1">
            <a:off x="1714500" y="1943100"/>
            <a:ext cx="3048000" cy="76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105400" y="609600"/>
            <a:ext cx="1579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Assume a&gt;1/2.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1485900" y="2095500"/>
            <a:ext cx="1905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2971800" y="2057400"/>
            <a:ext cx="19812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276600"/>
            <a:ext cx="1664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</a:t>
            </a:r>
            <a:r>
              <a:rPr lang="en-US" dirty="0" smtClean="0"/>
              <a:t>((2a-1)/a²)^1/2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4343400" y="3276600"/>
            <a:ext cx="15943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((2a-1)/a²)^1/2</a:t>
            </a:r>
          </a:p>
          <a:p>
            <a:endParaRPr lang="en-US" dirty="0"/>
          </a:p>
        </p:txBody>
      </p:sp>
      <p:cxnSp>
        <p:nvCxnSpPr>
          <p:cNvPr id="37" name="Curved Connector 36"/>
          <p:cNvCxnSpPr/>
          <p:nvPr/>
        </p:nvCxnSpPr>
        <p:spPr>
          <a:xfrm flipV="1">
            <a:off x="1752600" y="3048000"/>
            <a:ext cx="609600" cy="1524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990600" y="4191000"/>
            <a:ext cx="75552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 </a:t>
            </a:r>
            <a:r>
              <a:rPr lang="en-US" dirty="0" err="1" smtClean="0"/>
              <a:t>arclegth</a:t>
            </a:r>
            <a:r>
              <a:rPr lang="en-US" dirty="0" smtClean="0"/>
              <a:t> formula, and some crazy algebraic trick to conclude </a:t>
            </a:r>
          </a:p>
          <a:p>
            <a:r>
              <a:rPr lang="en-US" dirty="0" smtClean="0"/>
              <a:t>that the answer is YES!!!</a:t>
            </a:r>
            <a:endParaRPr lang="en-US" dirty="0"/>
          </a:p>
        </p:txBody>
      </p:sp>
      <p:cxnSp>
        <p:nvCxnSpPr>
          <p:cNvPr id="44" name="Curved Connector 43"/>
          <p:cNvCxnSpPr/>
          <p:nvPr/>
        </p:nvCxnSpPr>
        <p:spPr>
          <a:xfrm rot="10800000">
            <a:off x="4191000" y="2895600"/>
            <a:ext cx="1600200" cy="3048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827502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 startAt="3"/>
            </a:pPr>
            <a:r>
              <a:rPr lang="en-US" dirty="0" smtClean="0"/>
              <a:t>Basketball star </a:t>
            </a:r>
            <a:r>
              <a:rPr lang="en-US" dirty="0" err="1" smtClean="0"/>
              <a:t>Shanille</a:t>
            </a:r>
            <a:r>
              <a:rPr lang="en-US" dirty="0" smtClean="0"/>
              <a:t> </a:t>
            </a:r>
            <a:r>
              <a:rPr lang="en-US" dirty="0" err="1" smtClean="0"/>
              <a:t>O’Keal’s</a:t>
            </a:r>
            <a:r>
              <a:rPr lang="en-US" dirty="0" smtClean="0"/>
              <a:t> team statistician keeps track of the </a:t>
            </a:r>
          </a:p>
          <a:p>
            <a:pPr marL="342900" indent="-342900"/>
            <a:r>
              <a:rPr lang="en-US" dirty="0" smtClean="0"/>
              <a:t>number, S(n), of successful free throws she made in her first N attempts</a:t>
            </a:r>
          </a:p>
          <a:p>
            <a:pPr marL="342900" indent="-342900"/>
            <a:r>
              <a:rPr lang="en-US" dirty="0" smtClean="0"/>
              <a:t>of the season.</a:t>
            </a:r>
          </a:p>
          <a:p>
            <a:r>
              <a:rPr lang="en-US" dirty="0" smtClean="0"/>
              <a:t>Early in season, S(N) was less than 80% of N, but by the end of the </a:t>
            </a:r>
          </a:p>
          <a:p>
            <a:r>
              <a:rPr lang="en-US" dirty="0" smtClean="0"/>
              <a:t>season, S(N) was more than 80% of N. Was there necessarily a moment </a:t>
            </a:r>
          </a:p>
          <a:p>
            <a:r>
              <a:rPr lang="en-US" dirty="0" smtClean="0"/>
              <a:t>in between when S(N) was exactly 80% of N? 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2514600"/>
            <a:ext cx="8016938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Answer: Yes!</a:t>
            </a:r>
          </a:p>
          <a:p>
            <a:endParaRPr lang="en-US" dirty="0" smtClean="0"/>
          </a:p>
          <a:p>
            <a:r>
              <a:rPr lang="en-US" dirty="0" smtClean="0"/>
              <a:t>Suppose otherwise. Then there exists an N such that </a:t>
            </a:r>
          </a:p>
          <a:p>
            <a:r>
              <a:rPr lang="en-US" dirty="0" smtClean="0"/>
              <a:t>                             S(N)&lt;80%    and    S(N+1)&gt;80%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Let m be the number of throws she made in the first N attempts, then</a:t>
            </a:r>
          </a:p>
          <a:p>
            <a:r>
              <a:rPr lang="en-US" dirty="0" smtClean="0"/>
              <a:t>                       m/N&lt;4/5          and       m+1/N+1&gt;4/5</a:t>
            </a:r>
          </a:p>
          <a:p>
            <a:endParaRPr lang="en-US" dirty="0"/>
          </a:p>
          <a:p>
            <a:r>
              <a:rPr lang="en-US" dirty="0" smtClean="0"/>
              <a:t>This implies  5m &lt;4N&lt;5m+1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Lightning Bolt 3"/>
          <p:cNvSpPr/>
          <p:nvPr/>
        </p:nvSpPr>
        <p:spPr>
          <a:xfrm>
            <a:off x="4343400" y="4495800"/>
            <a:ext cx="914400" cy="914400"/>
          </a:xfrm>
          <a:prstGeom prst="lightningBol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953000" y="5334000"/>
            <a:ext cx="1999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CONTRADICTION!!!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85800"/>
            <a:ext cx="862287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4. Alan and Barbara play a game in which they take turns filling entries </a:t>
            </a:r>
          </a:p>
          <a:p>
            <a:r>
              <a:rPr lang="en-US" dirty="0" smtClean="0"/>
              <a:t>of an initially empty 2008x2008 array. Alan plays first. At each turn, </a:t>
            </a:r>
          </a:p>
          <a:p>
            <a:r>
              <a:rPr lang="en-US" dirty="0" smtClean="0"/>
              <a:t>a player chooses a real number and places it in a vacant entry. </a:t>
            </a:r>
          </a:p>
          <a:p>
            <a:r>
              <a:rPr lang="en-US" dirty="0" smtClean="0"/>
              <a:t>The game ends when all the entries are filled. Alan wins if the determinant </a:t>
            </a:r>
          </a:p>
          <a:p>
            <a:r>
              <a:rPr lang="en-US" dirty="0" smtClean="0"/>
              <a:t>of the resulting matrix is nonzero; Barbara wins if it is zero. </a:t>
            </a:r>
          </a:p>
          <a:p>
            <a:r>
              <a:rPr lang="en-US" dirty="0" smtClean="0"/>
              <a:t>Which player has a winning strategy?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2667000"/>
            <a:ext cx="786144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Answer</a:t>
            </a:r>
            <a:r>
              <a:rPr lang="en-US" dirty="0" smtClean="0"/>
              <a:t>:  Barbara wins using the following strategies:</a:t>
            </a:r>
          </a:p>
          <a:p>
            <a:endParaRPr lang="en-US" dirty="0"/>
          </a:p>
          <a:p>
            <a:r>
              <a:rPr lang="en-US" dirty="0" smtClean="0"/>
              <a:t>Pair each entry of the first row with the entry directly below it in the </a:t>
            </a:r>
          </a:p>
          <a:p>
            <a:r>
              <a:rPr lang="en-US" dirty="0" smtClean="0"/>
              <a:t>second row. If Alan ever writes a number in of the first two rows, </a:t>
            </a:r>
          </a:p>
          <a:p>
            <a:r>
              <a:rPr lang="en-US" dirty="0" smtClean="0"/>
              <a:t>Barbara writes the same number in the other entry in the pair.</a:t>
            </a:r>
          </a:p>
          <a:p>
            <a:r>
              <a:rPr lang="en-US" dirty="0" smtClean="0"/>
              <a:t>If he writes somewhere else Barbara repeats her strategy.</a:t>
            </a:r>
          </a:p>
          <a:p>
            <a:r>
              <a:rPr lang="en-US" dirty="0" smtClean="0"/>
              <a:t>At the end the resulting matrix will have two identical rows, </a:t>
            </a:r>
          </a:p>
          <a:p>
            <a:r>
              <a:rPr lang="en-US" dirty="0" smtClean="0"/>
              <a:t>so its determinant will be zero.</a:t>
            </a:r>
          </a:p>
          <a:p>
            <a:r>
              <a:rPr lang="en-US" dirty="0" smtClean="0"/>
              <a:t>OR</a:t>
            </a:r>
          </a:p>
          <a:p>
            <a:r>
              <a:rPr lang="en-US" dirty="0" smtClean="0"/>
              <a:t>Whenever Alan writes a number x, Barbara writes –x in some entry </a:t>
            </a:r>
          </a:p>
          <a:p>
            <a:r>
              <a:rPr lang="en-US" dirty="0" smtClean="0"/>
              <a:t>in the same row. At the end all the rows will add up to zero, so the </a:t>
            </a:r>
          </a:p>
          <a:p>
            <a:r>
              <a:rPr lang="en-US" dirty="0" smtClean="0"/>
              <a:t>determinant will be 0.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762000"/>
            <a:ext cx="7122159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228600" y="304800"/>
            <a:ext cx="1176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5. Answer: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609600"/>
            <a:ext cx="81660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6. Let f be a </a:t>
            </a:r>
            <a:r>
              <a:rPr lang="en-US" dirty="0" err="1" smtClean="0"/>
              <a:t>nonconstant</a:t>
            </a:r>
            <a:r>
              <a:rPr lang="en-US" dirty="0" smtClean="0"/>
              <a:t> polynomial with positive integer coefficients. </a:t>
            </a:r>
          </a:p>
          <a:p>
            <a:r>
              <a:rPr lang="en-US" dirty="0" smtClean="0"/>
              <a:t>Prove that if n is a positive integer, then f(n) divides f(f(n)+1) </a:t>
            </a:r>
          </a:p>
          <a:p>
            <a:r>
              <a:rPr lang="en-US" dirty="0" smtClean="0"/>
              <a:t>if and only if n=1.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600200"/>
            <a:ext cx="1523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Answer: Write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752600"/>
            <a:ext cx="3581400" cy="995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533400" y="3352800"/>
            <a:ext cx="715978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If n=1, then this implies that f(f(n)+1) is divisible by f(n). </a:t>
            </a:r>
          </a:p>
          <a:p>
            <a:endParaRPr lang="en-US" dirty="0"/>
          </a:p>
          <a:p>
            <a:r>
              <a:rPr lang="en-US" dirty="0" smtClean="0"/>
              <a:t>Otherwise, 0&lt;f(1)&lt;f(n) since f is </a:t>
            </a:r>
            <a:r>
              <a:rPr lang="en-US" dirty="0" err="1" smtClean="0"/>
              <a:t>nonconstant</a:t>
            </a:r>
            <a:r>
              <a:rPr lang="en-US" dirty="0" smtClean="0"/>
              <a:t> and has positive coefficients, </a:t>
            </a:r>
          </a:p>
          <a:p>
            <a:endParaRPr lang="en-US" dirty="0"/>
          </a:p>
          <a:p>
            <a:r>
              <a:rPr lang="en-US" dirty="0" smtClean="0"/>
              <a:t>so f(f(n)+1) cannot be divisible by f(n).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548</TotalTime>
  <Words>912</Words>
  <Application>Microsoft Office PowerPoint</Application>
  <PresentationFormat>On-screen Show (4:3)</PresentationFormat>
  <Paragraphs>160</Paragraphs>
  <Slides>20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Concourse</vt:lpstr>
      <vt:lpstr>Microsoft Equation 3.0</vt:lpstr>
      <vt:lpstr>William Lowell Putnam Mathematical Competition</vt:lpstr>
      <vt:lpstr>Some suggestions!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Kenyon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Library and Information Services</dc:creator>
  <cp:lastModifiedBy>Library and Information Services</cp:lastModifiedBy>
  <cp:revision>54</cp:revision>
  <dcterms:created xsi:type="dcterms:W3CDTF">2009-11-08T16:36:40Z</dcterms:created>
  <dcterms:modified xsi:type="dcterms:W3CDTF">2009-11-10T13:31:00Z</dcterms:modified>
</cp:coreProperties>
</file>