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8" r:id="rId5"/>
    <p:sldId id="269" r:id="rId6"/>
    <p:sldId id="270" r:id="rId7"/>
    <p:sldId id="271" r:id="rId8"/>
    <p:sldId id="272" r:id="rId9"/>
    <p:sldId id="273" r:id="rId10"/>
    <p:sldId id="259" r:id="rId11"/>
    <p:sldId id="261" r:id="rId12"/>
    <p:sldId id="262" r:id="rId13"/>
    <p:sldId id="263" r:id="rId14"/>
    <p:sldId id="264" r:id="rId15"/>
    <p:sldId id="265" r:id="rId16"/>
    <p:sldId id="260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C5AA-ED5C-4FC3-AA55-6AF443F0601A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4A1C-0C2C-4129-B764-88CF85F1E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C5AA-ED5C-4FC3-AA55-6AF443F0601A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4A1C-0C2C-4129-B764-88CF85F1E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C5AA-ED5C-4FC3-AA55-6AF443F0601A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4A1C-0C2C-4129-B764-88CF85F1E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C5AA-ED5C-4FC3-AA55-6AF443F0601A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4A1C-0C2C-4129-B764-88CF85F1E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C5AA-ED5C-4FC3-AA55-6AF443F0601A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4A1C-0C2C-4129-B764-88CF85F1E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C5AA-ED5C-4FC3-AA55-6AF443F0601A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4A1C-0C2C-4129-B764-88CF85F1E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C5AA-ED5C-4FC3-AA55-6AF443F0601A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4A1C-0C2C-4129-B764-88CF85F1E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C5AA-ED5C-4FC3-AA55-6AF443F0601A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4A1C-0C2C-4129-B764-88CF85F1E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C5AA-ED5C-4FC3-AA55-6AF443F0601A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4A1C-0C2C-4129-B764-88CF85F1E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C5AA-ED5C-4FC3-AA55-6AF443F0601A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4A1C-0C2C-4129-B764-88CF85F1E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BC5AA-ED5C-4FC3-AA55-6AF443F0601A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4A1C-0C2C-4129-B764-88CF85F1E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1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BC5AA-ED5C-4FC3-AA55-6AF443F0601A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24A1C-0C2C-4129-B764-88CF85F1E6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seball-reference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stor.org/stable/2685772" TargetMode="External"/><Relationship Id="rId2" Type="http://schemas.openxmlformats.org/officeDocument/2006/relationships/hyperlink" Target="http://www.baseball-reference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1622425"/>
          </a:xfrm>
        </p:spPr>
        <p:txBody>
          <a:bodyPr>
            <a:noAutofit/>
          </a:bodyPr>
          <a:lstStyle/>
          <a:p>
            <a:r>
              <a:rPr lang="en-US" sz="5300" b="1" dirty="0" smtClean="0"/>
              <a:t>The “Sophomore Slump”</a:t>
            </a:r>
            <a:endParaRPr lang="en-US" sz="53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524000"/>
            <a:ext cx="67056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Mike </a:t>
            </a:r>
            <a:r>
              <a:rPr lang="en-US" b="1" dirty="0" err="1" smtClean="0">
                <a:solidFill>
                  <a:schemeClr val="tx1"/>
                </a:solidFill>
              </a:rPr>
              <a:t>Kalis</a:t>
            </a:r>
            <a:r>
              <a:rPr lang="en-US" b="1" dirty="0" smtClean="0">
                <a:solidFill>
                  <a:schemeClr val="tx1"/>
                </a:solidFill>
              </a:rPr>
              <a:t>, Joe </a:t>
            </a:r>
            <a:r>
              <a:rPr lang="en-US" b="1" dirty="0" err="1" smtClean="0">
                <a:solidFill>
                  <a:schemeClr val="tx1"/>
                </a:solidFill>
              </a:rPr>
              <a:t>Hultzen</a:t>
            </a:r>
            <a:r>
              <a:rPr lang="en-US" b="1" dirty="0" smtClean="0">
                <a:solidFill>
                  <a:schemeClr val="tx1"/>
                </a:solidFill>
              </a:rPr>
              <a:t>, James </a:t>
            </a:r>
            <a:r>
              <a:rPr lang="en-US" b="1" dirty="0" err="1" smtClean="0">
                <a:solidFill>
                  <a:schemeClr val="tx1"/>
                </a:solidFill>
              </a:rPr>
              <a:t>Asimes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Batting Average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b="1" dirty="0" smtClean="0"/>
              <a:t>For all players in our data set, the average career average was 0.281</a:t>
            </a:r>
          </a:p>
          <a:p>
            <a:r>
              <a:rPr lang="en-US" sz="2200" b="1" dirty="0" smtClean="0"/>
              <a:t>One-Sample </a:t>
            </a:r>
            <a:r>
              <a:rPr lang="en-US" sz="2200" b="1" dirty="0"/>
              <a:t>T: </a:t>
            </a:r>
            <a:r>
              <a:rPr lang="en-US" sz="2200" b="1" dirty="0" err="1"/>
              <a:t>Avg</a:t>
            </a:r>
            <a:r>
              <a:rPr lang="en-US" sz="2200" b="1" dirty="0"/>
              <a:t> (S) </a:t>
            </a:r>
          </a:p>
          <a:p>
            <a:pPr>
              <a:buNone/>
            </a:pPr>
            <a:endParaRPr lang="en-US" sz="2200" b="1" dirty="0" smtClean="0"/>
          </a:p>
          <a:p>
            <a:pPr>
              <a:buNone/>
            </a:pPr>
            <a:r>
              <a:rPr lang="en-US" sz="2200" b="1" dirty="0" smtClean="0"/>
              <a:t>Test </a:t>
            </a:r>
            <a:r>
              <a:rPr lang="en-US" sz="2200" b="1" dirty="0"/>
              <a:t>of mu = 0.281 </a:t>
            </a:r>
            <a:r>
              <a:rPr lang="en-US" sz="2200" b="1" dirty="0" err="1"/>
              <a:t>vs</a:t>
            </a:r>
            <a:r>
              <a:rPr lang="en-US" sz="2200" b="1" dirty="0"/>
              <a:t> &lt; </a:t>
            </a:r>
            <a:r>
              <a:rPr lang="en-US" sz="2200" b="1" dirty="0" smtClean="0"/>
              <a:t>0.281</a:t>
            </a:r>
            <a:endParaRPr lang="en-US" sz="2200" b="1" dirty="0"/>
          </a:p>
          <a:p>
            <a:pPr>
              <a:buNone/>
            </a:pPr>
            <a:r>
              <a:rPr lang="en-US" sz="2200" b="1" dirty="0"/>
              <a:t>                                       </a:t>
            </a:r>
            <a:r>
              <a:rPr lang="en-US" sz="2200" b="1" dirty="0" smtClean="0"/>
              <a:t>		            95</a:t>
            </a:r>
            <a:r>
              <a:rPr lang="en-US" sz="2200" b="1" dirty="0"/>
              <a:t>% Upper</a:t>
            </a:r>
          </a:p>
          <a:p>
            <a:pPr>
              <a:buNone/>
            </a:pPr>
            <a:r>
              <a:rPr lang="en-US" sz="2200" b="1" dirty="0"/>
              <a:t>Variable   N     Mean    </a:t>
            </a:r>
            <a:r>
              <a:rPr lang="en-US" sz="2200" b="1" dirty="0" err="1"/>
              <a:t>StDev</a:t>
            </a:r>
            <a:r>
              <a:rPr lang="en-US" sz="2200" b="1" dirty="0"/>
              <a:t>  SE Mean      Bound      T      P</a:t>
            </a:r>
          </a:p>
          <a:p>
            <a:pPr>
              <a:buNone/>
            </a:pPr>
            <a:r>
              <a:rPr lang="en-US" sz="2200" b="1" dirty="0" err="1"/>
              <a:t>Avg</a:t>
            </a:r>
            <a:r>
              <a:rPr lang="en-US" sz="2200" b="1" dirty="0"/>
              <a:t> (S)   41  0.27507  0.03406  0.00532    0.28403  -1.11  0.136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Batting Average Expanded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200" b="1" dirty="0" smtClean="0"/>
              <a:t>For all players in our expanded data set, the average career batting average was 0.281</a:t>
            </a:r>
          </a:p>
          <a:p>
            <a:r>
              <a:rPr lang="en-US" sz="2200" b="1" dirty="0" smtClean="0"/>
              <a:t>One-Sample T: </a:t>
            </a:r>
            <a:r>
              <a:rPr lang="en-US" sz="2200" b="1" dirty="0" err="1" smtClean="0"/>
              <a:t>Avg</a:t>
            </a:r>
            <a:r>
              <a:rPr lang="en-US" sz="2200" b="1" dirty="0" smtClean="0"/>
              <a:t> (S) </a:t>
            </a:r>
          </a:p>
          <a:p>
            <a:pPr>
              <a:buNone/>
            </a:pPr>
            <a:r>
              <a:rPr lang="en-US" sz="2200" b="1" dirty="0" smtClean="0"/>
              <a:t>Test of mu = 0.281 </a:t>
            </a:r>
            <a:r>
              <a:rPr lang="en-US" sz="2200" b="1" dirty="0" err="1" smtClean="0"/>
              <a:t>vs</a:t>
            </a:r>
            <a:r>
              <a:rPr lang="en-US" sz="2200" b="1" dirty="0" smtClean="0"/>
              <a:t> &lt; 0.281</a:t>
            </a:r>
          </a:p>
          <a:p>
            <a:pPr>
              <a:buNone/>
            </a:pPr>
            <a:endParaRPr lang="en-US" sz="2200" b="1" dirty="0" smtClean="0"/>
          </a:p>
          <a:p>
            <a:pPr>
              <a:buNone/>
            </a:pPr>
            <a:r>
              <a:rPr lang="en-US" sz="2200" b="1" dirty="0" smtClean="0"/>
              <a:t>                                         		            95% Upper</a:t>
            </a:r>
          </a:p>
          <a:p>
            <a:pPr>
              <a:buNone/>
            </a:pPr>
            <a:r>
              <a:rPr lang="en-US" sz="2200" b="1" dirty="0" smtClean="0"/>
              <a:t>Variable   N     Mean    </a:t>
            </a:r>
            <a:r>
              <a:rPr lang="en-US" sz="2200" b="1" dirty="0" err="1" smtClean="0"/>
              <a:t>StDev</a:t>
            </a:r>
            <a:r>
              <a:rPr lang="en-US" sz="2200" b="1" dirty="0" smtClean="0"/>
              <a:t>  SE Mean      Bound      T      P</a:t>
            </a:r>
          </a:p>
          <a:p>
            <a:pPr>
              <a:buNone/>
            </a:pPr>
            <a:r>
              <a:rPr lang="en-US" sz="2200" b="1" dirty="0" err="1" smtClean="0"/>
              <a:t>Avg</a:t>
            </a:r>
            <a:r>
              <a:rPr lang="en-US" sz="2200" b="1" dirty="0" smtClean="0"/>
              <a:t> (S)   45  0.27524  0.03282  0.00489    0.28347  -1.18  0.123</a:t>
            </a:r>
          </a:p>
          <a:p>
            <a:endParaRPr lang="en-US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Base Percentage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b="1" dirty="0" smtClean="0"/>
              <a:t>For our data set, the average on base percentage for the career is 0.356805</a:t>
            </a:r>
            <a:endParaRPr lang="en-US" sz="2200" b="1" dirty="0"/>
          </a:p>
          <a:p>
            <a:r>
              <a:rPr lang="en-US" sz="2200" b="1" dirty="0"/>
              <a:t>One-Sample T: OBP (S) </a:t>
            </a:r>
          </a:p>
          <a:p>
            <a:pPr>
              <a:buNone/>
            </a:pPr>
            <a:r>
              <a:rPr lang="en-US" sz="2200" b="1" dirty="0"/>
              <a:t>Test of mu = 0.357 </a:t>
            </a:r>
            <a:r>
              <a:rPr lang="en-US" sz="2200" b="1" dirty="0" err="1"/>
              <a:t>vs</a:t>
            </a:r>
            <a:r>
              <a:rPr lang="en-US" sz="2200" b="1" dirty="0"/>
              <a:t> &lt; </a:t>
            </a:r>
            <a:r>
              <a:rPr lang="en-US" sz="2200" b="1" dirty="0" smtClean="0"/>
              <a:t>0.357</a:t>
            </a:r>
          </a:p>
          <a:p>
            <a:pPr>
              <a:buNone/>
            </a:pPr>
            <a:endParaRPr lang="en-US" sz="2200" b="1" dirty="0"/>
          </a:p>
          <a:p>
            <a:pPr>
              <a:buNone/>
            </a:pPr>
            <a:r>
              <a:rPr lang="en-US" sz="2200" b="1" dirty="0"/>
              <a:t>                                         </a:t>
            </a:r>
            <a:r>
              <a:rPr lang="en-US" sz="2200" b="1" dirty="0" smtClean="0"/>
              <a:t>		            95</a:t>
            </a:r>
            <a:r>
              <a:rPr lang="en-US" sz="2200" b="1" dirty="0"/>
              <a:t>% Upper</a:t>
            </a:r>
          </a:p>
          <a:p>
            <a:pPr>
              <a:buNone/>
            </a:pPr>
            <a:r>
              <a:rPr lang="en-US" sz="2200" b="1" dirty="0"/>
              <a:t>Variable   N     Mean    </a:t>
            </a:r>
            <a:r>
              <a:rPr lang="en-US" sz="2200" b="1" dirty="0" err="1"/>
              <a:t>StDev</a:t>
            </a:r>
            <a:r>
              <a:rPr lang="en-US" sz="2200" b="1" dirty="0"/>
              <a:t>  SE Mean      Bound      T      P</a:t>
            </a:r>
          </a:p>
          <a:p>
            <a:pPr>
              <a:buNone/>
            </a:pPr>
            <a:r>
              <a:rPr lang="en-US" sz="2200" b="1" dirty="0"/>
              <a:t>OBP (S)   41  0.34983  0.03813  0.00595    0.35986  -1.20  0.118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Base Percentage Expanded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b="1" dirty="0" smtClean="0"/>
              <a:t>For our expanded data set, the average on base percentage for the career is 0.355822</a:t>
            </a:r>
          </a:p>
          <a:p>
            <a:r>
              <a:rPr lang="en-US" sz="2200" b="1" dirty="0" smtClean="0"/>
              <a:t>One-Sample </a:t>
            </a:r>
            <a:r>
              <a:rPr lang="en-US" sz="2200" b="1" dirty="0"/>
              <a:t>T: OBP (S) </a:t>
            </a:r>
          </a:p>
          <a:p>
            <a:pPr>
              <a:buNone/>
            </a:pPr>
            <a:r>
              <a:rPr lang="en-US" sz="2200" b="1" dirty="0"/>
              <a:t>Test of mu = 0.356 </a:t>
            </a:r>
            <a:r>
              <a:rPr lang="en-US" sz="2200" b="1" dirty="0" err="1"/>
              <a:t>vs</a:t>
            </a:r>
            <a:r>
              <a:rPr lang="en-US" sz="2200" b="1" dirty="0"/>
              <a:t> &lt; 0.356</a:t>
            </a:r>
          </a:p>
          <a:p>
            <a:pPr>
              <a:buNone/>
            </a:pPr>
            <a:endParaRPr lang="en-US" sz="2200" b="1" dirty="0"/>
          </a:p>
          <a:p>
            <a:pPr>
              <a:buNone/>
            </a:pPr>
            <a:r>
              <a:rPr lang="en-US" sz="2200" b="1" dirty="0"/>
              <a:t>                                    </a:t>
            </a:r>
            <a:r>
              <a:rPr lang="en-US" sz="2200" b="1" dirty="0" smtClean="0"/>
              <a:t>		                </a:t>
            </a:r>
            <a:r>
              <a:rPr lang="en-US" sz="2200" b="1" dirty="0"/>
              <a:t>95% Upper</a:t>
            </a:r>
          </a:p>
          <a:p>
            <a:pPr>
              <a:buNone/>
            </a:pPr>
            <a:r>
              <a:rPr lang="en-US" sz="2200" b="1" dirty="0"/>
              <a:t>Variable   N     Mean    </a:t>
            </a:r>
            <a:r>
              <a:rPr lang="en-US" sz="2200" b="1" dirty="0" err="1"/>
              <a:t>StDev</a:t>
            </a:r>
            <a:r>
              <a:rPr lang="en-US" sz="2200" b="1" dirty="0"/>
              <a:t>  SE Mean      Bound      T      P</a:t>
            </a:r>
          </a:p>
          <a:p>
            <a:pPr>
              <a:buNone/>
            </a:pPr>
            <a:r>
              <a:rPr lang="en-US" sz="2200" b="1" dirty="0"/>
              <a:t>OBP (S)   45  0.34944  0.03662  0.00546    0.35862  -1.20  0.118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Slugging Percentage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b="1" dirty="0" smtClean="0"/>
              <a:t>For all the players in our data set, the average career slugging percentage is 0.453585</a:t>
            </a:r>
            <a:endParaRPr lang="en-US" sz="2200" b="1" dirty="0"/>
          </a:p>
          <a:p>
            <a:r>
              <a:rPr lang="en-US" sz="2200" b="1" dirty="0"/>
              <a:t>One-Sample T: SLG (S) </a:t>
            </a:r>
          </a:p>
          <a:p>
            <a:pPr>
              <a:buNone/>
            </a:pPr>
            <a:endParaRPr lang="en-US" sz="2200" b="1" dirty="0"/>
          </a:p>
          <a:p>
            <a:pPr>
              <a:buNone/>
            </a:pPr>
            <a:r>
              <a:rPr lang="en-US" sz="2200" b="1" dirty="0"/>
              <a:t>Test of mu = 0.454 </a:t>
            </a:r>
            <a:r>
              <a:rPr lang="en-US" sz="2200" b="1" dirty="0" err="1"/>
              <a:t>vs</a:t>
            </a:r>
            <a:r>
              <a:rPr lang="en-US" sz="2200" b="1" dirty="0"/>
              <a:t> &lt; 0.454</a:t>
            </a:r>
          </a:p>
          <a:p>
            <a:pPr>
              <a:buNone/>
            </a:pPr>
            <a:endParaRPr lang="en-US" sz="2200" b="1" dirty="0"/>
          </a:p>
          <a:p>
            <a:pPr>
              <a:buNone/>
            </a:pPr>
            <a:r>
              <a:rPr lang="en-US" sz="2200" b="1" dirty="0"/>
              <a:t>                                       95% Upper</a:t>
            </a:r>
          </a:p>
          <a:p>
            <a:pPr>
              <a:buNone/>
            </a:pPr>
            <a:r>
              <a:rPr lang="en-US" sz="2200" b="1" dirty="0"/>
              <a:t>Variable   N    Mean   </a:t>
            </a:r>
            <a:r>
              <a:rPr lang="en-US" sz="2200" b="1" dirty="0" err="1"/>
              <a:t>StDev</a:t>
            </a:r>
            <a:r>
              <a:rPr lang="en-US" sz="2200" b="1" dirty="0"/>
              <a:t>  SE Mean      Bound      T      P</a:t>
            </a:r>
          </a:p>
          <a:p>
            <a:pPr>
              <a:buNone/>
            </a:pPr>
            <a:r>
              <a:rPr lang="nl-NL" sz="2200" b="1" dirty="0"/>
              <a:t>SLG (S)   41  0.4351  0.0868   0.0136     0.4579  -1.39  0.085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Slugging Percentage Expanded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For all the players in our expanded data set, the average career slugging percentage is 0.452511</a:t>
            </a:r>
            <a:endParaRPr lang="en-US" sz="2200" dirty="0"/>
          </a:p>
          <a:p>
            <a:r>
              <a:rPr lang="en-US" sz="2200" dirty="0"/>
              <a:t>One-Sample T: SLG (S) 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Test </a:t>
            </a:r>
            <a:r>
              <a:rPr lang="en-US" sz="2200" dirty="0"/>
              <a:t>of mu = 0.453 </a:t>
            </a:r>
            <a:r>
              <a:rPr lang="en-US" sz="2200" dirty="0" err="1"/>
              <a:t>vs</a:t>
            </a:r>
            <a:r>
              <a:rPr lang="en-US" sz="2200" dirty="0"/>
              <a:t> &lt; </a:t>
            </a:r>
            <a:r>
              <a:rPr lang="en-US" sz="2200" dirty="0" smtClean="0"/>
              <a:t>0.453</a:t>
            </a:r>
            <a:endParaRPr lang="en-US" sz="2200" dirty="0"/>
          </a:p>
          <a:p>
            <a:pPr>
              <a:buNone/>
            </a:pPr>
            <a:r>
              <a:rPr lang="en-US" sz="2200" dirty="0"/>
              <a:t>                                       </a:t>
            </a:r>
            <a:r>
              <a:rPr lang="en-US" sz="2200" dirty="0" smtClean="0"/>
              <a:t>		     95</a:t>
            </a:r>
            <a:r>
              <a:rPr lang="en-US" sz="2200" dirty="0"/>
              <a:t>% Upper</a:t>
            </a:r>
          </a:p>
          <a:p>
            <a:pPr>
              <a:buNone/>
            </a:pPr>
            <a:r>
              <a:rPr lang="en-US" sz="2200" dirty="0"/>
              <a:t>Variable   N    Mean   </a:t>
            </a:r>
            <a:r>
              <a:rPr lang="en-US" sz="2200" dirty="0" err="1"/>
              <a:t>StDev</a:t>
            </a:r>
            <a:r>
              <a:rPr lang="en-US" sz="2200" dirty="0"/>
              <a:t>  SE Mean      Bound      T      P</a:t>
            </a:r>
          </a:p>
          <a:p>
            <a:pPr>
              <a:buNone/>
            </a:pPr>
            <a:r>
              <a:rPr lang="nl-NL" sz="2200" dirty="0"/>
              <a:t>SLG (S)   45  0.4324  0.0850   0.0127     0.4537  -1.62  0.056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www.baseball-reference.com</a:t>
            </a:r>
            <a:r>
              <a:rPr lang="en-US" dirty="0" smtClean="0"/>
              <a:t> and look up any player and run the 2-Proportion significance test of their sophomore vs. career batting average and on-base percentage and determine if they had a sophomore slump.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www.baseball-reference.com</a:t>
            </a:r>
            <a:endParaRPr lang="en-US" dirty="0" smtClean="0"/>
          </a:p>
          <a:p>
            <a:r>
              <a:rPr lang="en-US" dirty="0" smtClean="0"/>
              <a:t>MLB Regression to the Mean</a:t>
            </a:r>
          </a:p>
          <a:p>
            <a:pPr lvl="1"/>
            <a:r>
              <a:rPr lang="en-US" dirty="0" smtClean="0">
                <a:hlinkClick r:id="rId3"/>
              </a:rPr>
              <a:t>http://www.jstor.org/stable/2685772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Regression to Mean in MLB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“Sophomore Slump” is described as a second-year player, coming off a productive rookie season, having a second year worse than his rookie season. </a:t>
            </a:r>
          </a:p>
          <a:p>
            <a:r>
              <a:rPr lang="en-US" dirty="0" smtClean="0"/>
              <a:t>We looked at the top three in voting for Rookie of the Year in both leagues, excluding pitchers from the list, from 1990-1999.</a:t>
            </a:r>
          </a:p>
          <a:p>
            <a:r>
              <a:rPr lang="en-US" dirty="0" smtClean="0"/>
              <a:t>Rookie “eligibility” in baseball.</a:t>
            </a:r>
          </a:p>
          <a:p>
            <a:pPr lvl="1"/>
            <a:r>
              <a:rPr lang="en-US" dirty="0" smtClean="0"/>
              <a:t>Example: David Price (Tampa Bay)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looked at batting average (AVG), on base percentage (OBP) and slugging percentage (SLG) for the rookie and sophomore seasons and compared the data to their career statistics. </a:t>
            </a:r>
          </a:p>
          <a:p>
            <a:r>
              <a:rPr lang="en-US" dirty="0" smtClean="0"/>
              <a:t>We also looked at the MLB data for AVG, OBP, and SLG for the period from 1990 to 1999.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Rookie Batting Average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/>
              <a:t>Two-Sample T-Test and CI: </a:t>
            </a:r>
            <a:r>
              <a:rPr lang="en-US" b="1" dirty="0" err="1" smtClean="0"/>
              <a:t>Avg</a:t>
            </a:r>
            <a:r>
              <a:rPr lang="en-US" b="1" dirty="0" smtClean="0"/>
              <a:t> (R), MLB </a:t>
            </a:r>
            <a:r>
              <a:rPr lang="en-US" b="1" dirty="0" err="1" smtClean="0"/>
              <a:t>Avg</a:t>
            </a:r>
            <a:r>
              <a:rPr lang="en-US" b="1" dirty="0" smtClean="0"/>
              <a:t>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Two-sample T for </a:t>
            </a:r>
            <a:r>
              <a:rPr lang="en-US" b="1" dirty="0" err="1" smtClean="0"/>
              <a:t>Avg</a:t>
            </a:r>
            <a:r>
              <a:rPr lang="en-US" b="1" dirty="0" smtClean="0"/>
              <a:t> (R) </a:t>
            </a:r>
            <a:r>
              <a:rPr lang="en-US" b="1" dirty="0" err="1" smtClean="0"/>
              <a:t>vs</a:t>
            </a:r>
            <a:r>
              <a:rPr lang="en-US" b="1" dirty="0" smtClean="0"/>
              <a:t> MLB </a:t>
            </a:r>
            <a:r>
              <a:rPr lang="en-US" b="1" dirty="0" err="1" smtClean="0"/>
              <a:t>Avg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   N     Mean    </a:t>
            </a:r>
            <a:r>
              <a:rPr lang="en-US" b="1" dirty="0" err="1" smtClean="0"/>
              <a:t>StDev</a:t>
            </a:r>
            <a:r>
              <a:rPr lang="en-US" b="1" dirty="0" smtClean="0"/>
              <a:t>  SE Mean</a:t>
            </a:r>
          </a:p>
          <a:p>
            <a:pPr>
              <a:buNone/>
            </a:pPr>
            <a:r>
              <a:rPr lang="pt-BR" b="1" dirty="0" err="1" smtClean="0"/>
              <a:t>Avg</a:t>
            </a:r>
            <a:r>
              <a:rPr lang="pt-BR" b="1" dirty="0" smtClean="0"/>
              <a:t> (R)  41   0.2841   0.0218   0.0034</a:t>
            </a:r>
          </a:p>
          <a:p>
            <a:pPr>
              <a:buNone/>
            </a:pPr>
            <a:r>
              <a:rPr lang="nn-NO" b="1" dirty="0" smtClean="0"/>
              <a:t>MLB Avg  10  0.26460  0.00582   0.0018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de-DE" b="1" dirty="0" err="1" smtClean="0"/>
              <a:t>Difference</a:t>
            </a:r>
            <a:r>
              <a:rPr lang="de-DE" b="1" dirty="0" smtClean="0"/>
              <a:t> = </a:t>
            </a:r>
            <a:r>
              <a:rPr lang="de-DE" b="1" dirty="0" err="1" smtClean="0"/>
              <a:t>mu</a:t>
            </a:r>
            <a:r>
              <a:rPr lang="de-DE" b="1" dirty="0" smtClean="0"/>
              <a:t> (</a:t>
            </a:r>
            <a:r>
              <a:rPr lang="de-DE" b="1" dirty="0" err="1" smtClean="0"/>
              <a:t>Avg</a:t>
            </a:r>
            <a:r>
              <a:rPr lang="de-DE" b="1" dirty="0" smtClean="0"/>
              <a:t> (R)) - </a:t>
            </a:r>
            <a:r>
              <a:rPr lang="de-DE" b="1" dirty="0" err="1" smtClean="0"/>
              <a:t>mu</a:t>
            </a:r>
            <a:r>
              <a:rPr lang="de-DE" b="1" dirty="0" smtClean="0"/>
              <a:t> (MLB </a:t>
            </a:r>
            <a:r>
              <a:rPr lang="de-DE" b="1" dirty="0" err="1" smtClean="0"/>
              <a:t>Avg</a:t>
            </a:r>
            <a:r>
              <a:rPr lang="de-DE" b="1" dirty="0" smtClean="0"/>
              <a:t>)</a:t>
            </a:r>
          </a:p>
          <a:p>
            <a:pPr>
              <a:buNone/>
            </a:pPr>
            <a:r>
              <a:rPr lang="en-US" b="1" dirty="0" smtClean="0"/>
              <a:t>Estimate for difference:  0.01955</a:t>
            </a:r>
          </a:p>
          <a:p>
            <a:pPr>
              <a:buNone/>
            </a:pPr>
            <a:r>
              <a:rPr lang="en-US" b="1" dirty="0" smtClean="0"/>
              <a:t>95% lower bound for difference:  0.01305</a:t>
            </a:r>
          </a:p>
          <a:p>
            <a:pPr>
              <a:buNone/>
            </a:pPr>
            <a:r>
              <a:rPr lang="en-US" b="1" dirty="0" smtClean="0"/>
              <a:t>T-Test of difference = 0 (</a:t>
            </a:r>
            <a:r>
              <a:rPr lang="en-US" b="1" dirty="0" err="1" smtClean="0"/>
              <a:t>vs</a:t>
            </a:r>
            <a:r>
              <a:rPr lang="en-US" b="1" dirty="0" smtClean="0"/>
              <a:t> &gt;): T-Value = 5.04  P-Value = 0.000  DF = 48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Sophomore Batting Average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/>
              <a:t>Two-Sample T-Test and CI: </a:t>
            </a:r>
            <a:r>
              <a:rPr lang="en-US" b="1" dirty="0" err="1" smtClean="0"/>
              <a:t>Avg</a:t>
            </a:r>
            <a:r>
              <a:rPr lang="en-US" b="1" dirty="0" smtClean="0"/>
              <a:t> (S), MLB </a:t>
            </a:r>
            <a:r>
              <a:rPr lang="en-US" b="1" dirty="0" err="1" smtClean="0"/>
              <a:t>Avg</a:t>
            </a:r>
            <a:r>
              <a:rPr lang="en-US" b="1" dirty="0" smtClean="0"/>
              <a:t>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Two-sample T for </a:t>
            </a:r>
            <a:r>
              <a:rPr lang="en-US" b="1" dirty="0" err="1" smtClean="0"/>
              <a:t>Avg</a:t>
            </a:r>
            <a:r>
              <a:rPr lang="en-US" b="1" dirty="0" smtClean="0"/>
              <a:t> (S) </a:t>
            </a:r>
            <a:r>
              <a:rPr lang="en-US" b="1" dirty="0" err="1" smtClean="0"/>
              <a:t>vs</a:t>
            </a:r>
            <a:r>
              <a:rPr lang="en-US" b="1" dirty="0" smtClean="0"/>
              <a:t> MLB </a:t>
            </a:r>
            <a:r>
              <a:rPr lang="en-US" b="1" dirty="0" err="1" smtClean="0"/>
              <a:t>Avg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   N     Mean    </a:t>
            </a:r>
            <a:r>
              <a:rPr lang="en-US" b="1" dirty="0" err="1" smtClean="0"/>
              <a:t>StDev</a:t>
            </a:r>
            <a:r>
              <a:rPr lang="en-US" b="1" dirty="0" smtClean="0"/>
              <a:t>  SE Mean</a:t>
            </a:r>
          </a:p>
          <a:p>
            <a:pPr>
              <a:buNone/>
            </a:pPr>
            <a:r>
              <a:rPr lang="en-US" b="1" dirty="0" err="1" smtClean="0"/>
              <a:t>Avg</a:t>
            </a:r>
            <a:r>
              <a:rPr lang="en-US" b="1" dirty="0" smtClean="0"/>
              <a:t> (S)  41   0.2751   0.0341   0.0053</a:t>
            </a:r>
          </a:p>
          <a:p>
            <a:pPr>
              <a:buNone/>
            </a:pPr>
            <a:r>
              <a:rPr lang="nn-NO" b="1" dirty="0" smtClean="0"/>
              <a:t>MLB Avg  10  0.26460  0.00582   0.0018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de-DE" b="1" dirty="0" err="1" smtClean="0"/>
              <a:t>Difference</a:t>
            </a:r>
            <a:r>
              <a:rPr lang="de-DE" b="1" dirty="0" smtClean="0"/>
              <a:t> = </a:t>
            </a:r>
            <a:r>
              <a:rPr lang="de-DE" b="1" dirty="0" err="1" smtClean="0"/>
              <a:t>mu</a:t>
            </a:r>
            <a:r>
              <a:rPr lang="de-DE" b="1" dirty="0" smtClean="0"/>
              <a:t> (</a:t>
            </a:r>
            <a:r>
              <a:rPr lang="de-DE" b="1" dirty="0" err="1" smtClean="0"/>
              <a:t>Avg</a:t>
            </a:r>
            <a:r>
              <a:rPr lang="de-DE" b="1" dirty="0" smtClean="0"/>
              <a:t> (S)) - </a:t>
            </a:r>
            <a:r>
              <a:rPr lang="de-DE" b="1" dirty="0" err="1" smtClean="0"/>
              <a:t>mu</a:t>
            </a:r>
            <a:r>
              <a:rPr lang="de-DE" b="1" dirty="0" smtClean="0"/>
              <a:t> (MLB </a:t>
            </a:r>
            <a:r>
              <a:rPr lang="de-DE" b="1" dirty="0" err="1" smtClean="0"/>
              <a:t>Avg</a:t>
            </a:r>
            <a:r>
              <a:rPr lang="de-DE" b="1" dirty="0" smtClean="0"/>
              <a:t>)</a:t>
            </a:r>
          </a:p>
          <a:p>
            <a:pPr>
              <a:buNone/>
            </a:pPr>
            <a:r>
              <a:rPr lang="en-US" b="1" dirty="0" smtClean="0"/>
              <a:t>Estimate for difference:  0.01047</a:t>
            </a:r>
          </a:p>
          <a:p>
            <a:pPr>
              <a:buNone/>
            </a:pPr>
            <a:r>
              <a:rPr lang="en-US" b="1" dirty="0" smtClean="0"/>
              <a:t>95% lower bound for difference:  0.00103</a:t>
            </a:r>
          </a:p>
          <a:p>
            <a:pPr>
              <a:buNone/>
            </a:pPr>
            <a:r>
              <a:rPr lang="en-US" b="1" dirty="0" smtClean="0"/>
              <a:t>T-Test of difference = 0 (</a:t>
            </a:r>
            <a:r>
              <a:rPr lang="en-US" b="1" dirty="0" err="1" smtClean="0"/>
              <a:t>vs</a:t>
            </a:r>
            <a:r>
              <a:rPr lang="en-US" b="1" dirty="0" smtClean="0"/>
              <a:t> &gt;): T-Value = 1.86  P-Value = 0.035  DF = 47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Rookie On Base Percentage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Two-Sample T-Test and CI: OBP (R), MLB OBP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Two-sample T for OBP (R) </a:t>
            </a:r>
            <a:r>
              <a:rPr lang="en-US" b="1" dirty="0" err="1" smtClean="0"/>
              <a:t>vs</a:t>
            </a:r>
            <a:r>
              <a:rPr lang="en-US" b="1" dirty="0" smtClean="0"/>
              <a:t> MLB OBP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   N     Mean    </a:t>
            </a:r>
            <a:r>
              <a:rPr lang="en-US" b="1" dirty="0" err="1" smtClean="0"/>
              <a:t>StDev</a:t>
            </a:r>
            <a:r>
              <a:rPr lang="en-US" b="1" dirty="0" smtClean="0"/>
              <a:t>  SE Mean</a:t>
            </a:r>
          </a:p>
          <a:p>
            <a:pPr>
              <a:buNone/>
            </a:pPr>
            <a:r>
              <a:rPr lang="pt-BR" b="1" dirty="0" smtClean="0"/>
              <a:t>OBP (R)  41   0.3534   0.0260   0.0041</a:t>
            </a:r>
          </a:p>
          <a:p>
            <a:pPr>
              <a:buNone/>
            </a:pPr>
            <a:r>
              <a:rPr lang="pl-PL" b="1" dirty="0" smtClean="0"/>
              <a:t>MLB OBP  10  0.33360  0.00786   0.0025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Difference = mu (OBP (R)) - mu (MLB OBP)</a:t>
            </a:r>
          </a:p>
          <a:p>
            <a:pPr>
              <a:buNone/>
            </a:pPr>
            <a:r>
              <a:rPr lang="en-US" b="1" dirty="0" smtClean="0"/>
              <a:t>Estimate for difference:  0.01984</a:t>
            </a:r>
          </a:p>
          <a:p>
            <a:pPr>
              <a:buNone/>
            </a:pPr>
            <a:r>
              <a:rPr lang="en-US" b="1" dirty="0" smtClean="0"/>
              <a:t>95% lower bound for difference:  0.01185</a:t>
            </a:r>
          </a:p>
          <a:p>
            <a:pPr>
              <a:buNone/>
            </a:pPr>
            <a:r>
              <a:rPr lang="en-US" b="1" dirty="0" smtClean="0"/>
              <a:t>T-Test of difference = 0 (</a:t>
            </a:r>
            <a:r>
              <a:rPr lang="en-US" b="1" dirty="0" err="1" smtClean="0"/>
              <a:t>vs</a:t>
            </a:r>
            <a:r>
              <a:rPr lang="en-US" b="1" dirty="0" smtClean="0"/>
              <a:t> &gt;): T-Value = 4.17  P-Value = 0.000  DF = </a:t>
            </a:r>
            <a:r>
              <a:rPr lang="en-US" b="1" dirty="0" smtClean="0"/>
              <a:t>46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Sophomore Batting Average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 smtClean="0"/>
              <a:t>Two-Sample </a:t>
            </a:r>
            <a:r>
              <a:rPr lang="en-US" b="1" dirty="0" smtClean="0"/>
              <a:t>T-Test and CI: OBP (S), MLB OBP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Two-sample T for OBP (S) </a:t>
            </a:r>
            <a:r>
              <a:rPr lang="en-US" b="1" dirty="0" err="1" smtClean="0"/>
              <a:t>vs</a:t>
            </a:r>
            <a:r>
              <a:rPr lang="en-US" b="1" dirty="0" smtClean="0"/>
              <a:t> MLB OBP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   N     Mean    </a:t>
            </a:r>
            <a:r>
              <a:rPr lang="en-US" b="1" dirty="0" err="1" smtClean="0"/>
              <a:t>StDev</a:t>
            </a:r>
            <a:r>
              <a:rPr lang="en-US" b="1" dirty="0" smtClean="0"/>
              <a:t>  SE Mean</a:t>
            </a:r>
          </a:p>
          <a:p>
            <a:pPr>
              <a:buNone/>
            </a:pPr>
            <a:r>
              <a:rPr lang="en-US" b="1" dirty="0" smtClean="0"/>
              <a:t>OBP (S)  41   0.3498   0.0381   0.0060</a:t>
            </a:r>
          </a:p>
          <a:p>
            <a:pPr>
              <a:buNone/>
            </a:pPr>
            <a:r>
              <a:rPr lang="pl-PL" b="1" dirty="0" smtClean="0"/>
              <a:t>MLB OBP  10  0.33360  0.00786   0.0025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pl-PL" b="1" dirty="0" smtClean="0"/>
              <a:t>Difference = mu (OBP (S)) - mu (MLB OBP)</a:t>
            </a:r>
          </a:p>
          <a:p>
            <a:pPr>
              <a:buNone/>
            </a:pPr>
            <a:r>
              <a:rPr lang="en-US" b="1" dirty="0" smtClean="0"/>
              <a:t>Estimate for difference:  0.01623</a:t>
            </a:r>
          </a:p>
          <a:p>
            <a:pPr>
              <a:buNone/>
            </a:pPr>
            <a:r>
              <a:rPr lang="en-US" b="1" dirty="0" smtClean="0"/>
              <a:t>95% lower bound for difference:  0.00541</a:t>
            </a:r>
          </a:p>
          <a:p>
            <a:pPr>
              <a:buNone/>
            </a:pPr>
            <a:r>
              <a:rPr lang="en-US" b="1" dirty="0" smtClean="0"/>
              <a:t>T-Test of difference = 0 (</a:t>
            </a:r>
            <a:r>
              <a:rPr lang="en-US" b="1" dirty="0" err="1" smtClean="0"/>
              <a:t>vs</a:t>
            </a:r>
            <a:r>
              <a:rPr lang="en-US" b="1" dirty="0" smtClean="0"/>
              <a:t> &gt;): T-Value = 2.52  P-Value = 0.008  DF = 48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Rookie Slugging Percentage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Two-Sample T-Test and CI: SLG (R), MLB </a:t>
            </a:r>
            <a:r>
              <a:rPr lang="en-US" b="1" dirty="0" err="1" smtClean="0"/>
              <a:t>Slg</a:t>
            </a:r>
            <a:r>
              <a:rPr lang="en-US" b="1" dirty="0" smtClean="0"/>
              <a:t>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Two-sample T for SLG (R) </a:t>
            </a:r>
            <a:r>
              <a:rPr lang="en-US" b="1" dirty="0" err="1" smtClean="0"/>
              <a:t>vs</a:t>
            </a:r>
            <a:r>
              <a:rPr lang="en-US" b="1" dirty="0" smtClean="0"/>
              <a:t> MLB </a:t>
            </a:r>
            <a:r>
              <a:rPr lang="en-US" b="1" dirty="0" err="1" smtClean="0"/>
              <a:t>Slg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</a:t>
            </a:r>
            <a:r>
              <a:rPr lang="en-US" b="1" dirty="0" smtClean="0"/>
              <a:t>	   </a:t>
            </a:r>
            <a:r>
              <a:rPr lang="en-US" b="1" dirty="0" smtClean="0"/>
              <a:t>N    Mean   </a:t>
            </a:r>
            <a:r>
              <a:rPr lang="en-US" b="1" dirty="0" err="1" smtClean="0"/>
              <a:t>StDev</a:t>
            </a:r>
            <a:r>
              <a:rPr lang="en-US" b="1" dirty="0" smtClean="0"/>
              <a:t>  SE Mean</a:t>
            </a:r>
          </a:p>
          <a:p>
            <a:pPr>
              <a:buNone/>
            </a:pPr>
            <a:r>
              <a:rPr lang="pt-BR" b="1" dirty="0" smtClean="0"/>
              <a:t>SLG (R)   </a:t>
            </a:r>
            <a:r>
              <a:rPr lang="pt-BR" b="1" dirty="0" smtClean="0"/>
              <a:t> 41  </a:t>
            </a:r>
            <a:r>
              <a:rPr lang="pt-BR" b="1" dirty="0" smtClean="0"/>
              <a:t>0.4541  0.0669    0.010</a:t>
            </a:r>
          </a:p>
          <a:p>
            <a:pPr>
              <a:buNone/>
            </a:pPr>
            <a:r>
              <a:rPr lang="en-US" b="1" dirty="0" smtClean="0"/>
              <a:t>MLB </a:t>
            </a:r>
            <a:r>
              <a:rPr lang="en-US" b="1" dirty="0" err="1" smtClean="0"/>
              <a:t>Slg</a:t>
            </a:r>
            <a:r>
              <a:rPr lang="en-US" b="1" dirty="0" smtClean="0"/>
              <a:t>  10  0.4091  0.0202   </a:t>
            </a:r>
            <a:r>
              <a:rPr lang="en-US" b="1" dirty="0" smtClean="0"/>
              <a:t>0.0064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de-DE" b="1" dirty="0" err="1" smtClean="0"/>
              <a:t>Difference</a:t>
            </a:r>
            <a:r>
              <a:rPr lang="de-DE" b="1" dirty="0" smtClean="0"/>
              <a:t> = </a:t>
            </a:r>
            <a:r>
              <a:rPr lang="de-DE" b="1" dirty="0" err="1" smtClean="0"/>
              <a:t>mu</a:t>
            </a:r>
            <a:r>
              <a:rPr lang="de-DE" b="1" dirty="0" smtClean="0"/>
              <a:t> (SLG (R)) - </a:t>
            </a:r>
            <a:r>
              <a:rPr lang="de-DE" b="1" dirty="0" err="1" smtClean="0"/>
              <a:t>mu</a:t>
            </a:r>
            <a:r>
              <a:rPr lang="de-DE" b="1" dirty="0" smtClean="0"/>
              <a:t> (MLB </a:t>
            </a:r>
            <a:r>
              <a:rPr lang="de-DE" b="1" dirty="0" err="1" smtClean="0"/>
              <a:t>Slg</a:t>
            </a:r>
            <a:r>
              <a:rPr lang="de-DE" b="1" dirty="0" smtClean="0"/>
              <a:t>)</a:t>
            </a:r>
          </a:p>
          <a:p>
            <a:pPr>
              <a:buNone/>
            </a:pPr>
            <a:r>
              <a:rPr lang="en-US" b="1" dirty="0" smtClean="0"/>
              <a:t>Estimate for difference:  0.0450</a:t>
            </a:r>
          </a:p>
          <a:p>
            <a:pPr>
              <a:buNone/>
            </a:pPr>
            <a:r>
              <a:rPr lang="en-US" b="1" dirty="0" smtClean="0"/>
              <a:t>95% lower bound for difference:  0.0244</a:t>
            </a:r>
          </a:p>
          <a:p>
            <a:pPr>
              <a:buNone/>
            </a:pPr>
            <a:r>
              <a:rPr lang="en-US" b="1" dirty="0" smtClean="0"/>
              <a:t>T-Test of difference = 0 (</a:t>
            </a:r>
            <a:r>
              <a:rPr lang="en-US" b="1" dirty="0" err="1" smtClean="0"/>
              <a:t>vs</a:t>
            </a:r>
            <a:r>
              <a:rPr lang="en-US" b="1" dirty="0" smtClean="0"/>
              <a:t> &gt;): T-Value = 3.67  P-Value = 0.000  DF = 46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Sophomore Slugging Percentage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Two-Sample </a:t>
            </a:r>
            <a:r>
              <a:rPr lang="en-US" b="1" dirty="0" smtClean="0"/>
              <a:t>T-Test and CI: SLG (S), MLB </a:t>
            </a:r>
            <a:r>
              <a:rPr lang="en-US" b="1" dirty="0" err="1" smtClean="0"/>
              <a:t>Slg</a:t>
            </a:r>
            <a:r>
              <a:rPr lang="en-US" b="1" dirty="0" smtClean="0"/>
              <a:t> 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Two-sample </a:t>
            </a:r>
            <a:r>
              <a:rPr lang="en-US" b="1" dirty="0" smtClean="0"/>
              <a:t>T for SLG (S) </a:t>
            </a:r>
            <a:r>
              <a:rPr lang="en-US" b="1" dirty="0" err="1" smtClean="0"/>
              <a:t>vs</a:t>
            </a:r>
            <a:r>
              <a:rPr lang="en-US" b="1" dirty="0" smtClean="0"/>
              <a:t> MLB </a:t>
            </a:r>
            <a:r>
              <a:rPr lang="en-US" b="1" dirty="0" err="1" smtClean="0"/>
              <a:t>Slg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 </a:t>
            </a:r>
            <a:r>
              <a:rPr lang="en-US" b="1" dirty="0" smtClean="0"/>
              <a:t>	  </a:t>
            </a:r>
            <a:r>
              <a:rPr lang="en-US" b="1" dirty="0" smtClean="0"/>
              <a:t>N    Mean   </a:t>
            </a:r>
            <a:r>
              <a:rPr lang="en-US" b="1" dirty="0" err="1" smtClean="0"/>
              <a:t>StDev</a:t>
            </a:r>
            <a:r>
              <a:rPr lang="en-US" b="1" dirty="0" smtClean="0"/>
              <a:t>  SE Mean</a:t>
            </a:r>
          </a:p>
          <a:p>
            <a:pPr>
              <a:buNone/>
            </a:pPr>
            <a:r>
              <a:rPr lang="nl-NL" b="1" dirty="0" smtClean="0"/>
              <a:t>SLG (S) </a:t>
            </a:r>
            <a:r>
              <a:rPr lang="nl-NL" b="1" dirty="0" smtClean="0"/>
              <a:t>	 </a:t>
            </a:r>
            <a:r>
              <a:rPr lang="nl-NL" b="1" dirty="0" smtClean="0"/>
              <a:t>41  0.4351  0.0868    0.014</a:t>
            </a:r>
          </a:p>
          <a:p>
            <a:pPr>
              <a:buNone/>
            </a:pPr>
            <a:r>
              <a:rPr lang="en-US" b="1" dirty="0" smtClean="0"/>
              <a:t>MLB </a:t>
            </a:r>
            <a:r>
              <a:rPr lang="en-US" b="1" dirty="0" err="1" smtClean="0"/>
              <a:t>Slg</a:t>
            </a:r>
            <a:r>
              <a:rPr lang="en-US" b="1" dirty="0" smtClean="0"/>
              <a:t>  10  0.4091  0.0202   0.0064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de-DE" b="1" dirty="0" err="1" smtClean="0"/>
              <a:t>Difference</a:t>
            </a:r>
            <a:r>
              <a:rPr lang="de-DE" b="1" dirty="0" smtClean="0"/>
              <a:t> = </a:t>
            </a:r>
            <a:r>
              <a:rPr lang="de-DE" b="1" dirty="0" err="1" smtClean="0"/>
              <a:t>mu</a:t>
            </a:r>
            <a:r>
              <a:rPr lang="de-DE" b="1" dirty="0" smtClean="0"/>
              <a:t> (SLG (S)) - </a:t>
            </a:r>
            <a:r>
              <a:rPr lang="de-DE" b="1" dirty="0" err="1" smtClean="0"/>
              <a:t>mu</a:t>
            </a:r>
            <a:r>
              <a:rPr lang="de-DE" b="1" dirty="0" smtClean="0"/>
              <a:t> (MLB </a:t>
            </a:r>
            <a:r>
              <a:rPr lang="de-DE" b="1" dirty="0" err="1" smtClean="0"/>
              <a:t>Slg</a:t>
            </a:r>
            <a:r>
              <a:rPr lang="de-DE" b="1" dirty="0" smtClean="0"/>
              <a:t>)</a:t>
            </a:r>
          </a:p>
          <a:p>
            <a:pPr>
              <a:buNone/>
            </a:pPr>
            <a:r>
              <a:rPr lang="en-US" b="1" dirty="0" smtClean="0"/>
              <a:t>Estimate for difference:  0.0260</a:t>
            </a:r>
          </a:p>
          <a:p>
            <a:pPr>
              <a:buNone/>
            </a:pPr>
            <a:r>
              <a:rPr lang="en-US" b="1" dirty="0" smtClean="0"/>
              <a:t>95% lower bound for difference:  0.0009</a:t>
            </a:r>
          </a:p>
          <a:p>
            <a:pPr>
              <a:buNone/>
            </a:pPr>
            <a:r>
              <a:rPr lang="en-US" b="1" dirty="0" smtClean="0"/>
              <a:t>T-Test of difference = 0 (</a:t>
            </a:r>
            <a:r>
              <a:rPr lang="en-US" b="1" dirty="0" err="1" smtClean="0"/>
              <a:t>vs</a:t>
            </a:r>
            <a:r>
              <a:rPr lang="en-US" b="1" dirty="0" smtClean="0"/>
              <a:t> &gt;): T-Value = 1.74  P-Value = 0.045  DF = 48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831</Words>
  <Application>Microsoft Office PowerPoint</Application>
  <PresentationFormat>On-screen Show (4:3)</PresentationFormat>
  <Paragraphs>157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The “Sophomore Slump”</vt:lpstr>
      <vt:lpstr>Regression to Mean in MLB</vt:lpstr>
      <vt:lpstr>Data Collection</vt:lpstr>
      <vt:lpstr>Rookie Batting Average</vt:lpstr>
      <vt:lpstr>Sophomore Batting Average</vt:lpstr>
      <vt:lpstr>Rookie On Base Percentage</vt:lpstr>
      <vt:lpstr>Sophomore Batting Average</vt:lpstr>
      <vt:lpstr>Rookie Slugging Percentage</vt:lpstr>
      <vt:lpstr>Sophomore Slugging Percentage</vt:lpstr>
      <vt:lpstr>Batting Average</vt:lpstr>
      <vt:lpstr>Batting Average Expanded</vt:lpstr>
      <vt:lpstr>On Base Percentage</vt:lpstr>
      <vt:lpstr>On Base Percentage Expanded</vt:lpstr>
      <vt:lpstr>Slugging Percentage</vt:lpstr>
      <vt:lpstr>Slugging Percentage Expanded</vt:lpstr>
      <vt:lpstr>Class Activity</vt:lpstr>
      <vt:lpstr>Resources</vt:lpstr>
    </vt:vector>
  </TitlesOfParts>
  <Company>Kenyon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“Sophomore Slump”</dc:title>
  <dc:creator>asimesj</dc:creator>
  <cp:lastModifiedBy>asimesj</cp:lastModifiedBy>
  <cp:revision>7</cp:revision>
  <dcterms:created xsi:type="dcterms:W3CDTF">2009-04-12T00:29:27Z</dcterms:created>
  <dcterms:modified xsi:type="dcterms:W3CDTF">2009-04-13T16:29:31Z</dcterms:modified>
</cp:coreProperties>
</file>