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74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73" r:id="rId12"/>
    <p:sldId id="266" r:id="rId13"/>
    <p:sldId id="267" r:id="rId14"/>
    <p:sldId id="268" r:id="rId15"/>
    <p:sldId id="276" r:id="rId16"/>
    <p:sldId id="269" r:id="rId17"/>
    <p:sldId id="270" r:id="rId18"/>
    <p:sldId id="261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63CB3-B152-4734-822F-3043285944AF}" type="datetimeFigureOut">
              <a:rPr lang="en-US" smtClean="0"/>
              <a:pPr/>
              <a:t>4/27/2009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A4BD3-D3FF-4A61-9931-1A6FC7A88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63CB3-B152-4734-822F-3043285944AF}" type="datetimeFigureOut">
              <a:rPr lang="en-US" smtClean="0"/>
              <a:pPr/>
              <a:t>4/27/2009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A4BD3-D3FF-4A61-9931-1A6FC7A88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63CB3-B152-4734-822F-3043285944AF}" type="datetimeFigureOut">
              <a:rPr lang="en-US" smtClean="0"/>
              <a:pPr/>
              <a:t>4/27/2009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A4BD3-D3FF-4A61-9931-1A6FC7A88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63CB3-B152-4734-822F-3043285944AF}" type="datetimeFigureOut">
              <a:rPr lang="en-US" smtClean="0"/>
              <a:pPr/>
              <a:t>4/27/2009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A4BD3-D3FF-4A61-9931-1A6FC7A88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63CB3-B152-4734-822F-3043285944AF}" type="datetimeFigureOut">
              <a:rPr lang="en-US" smtClean="0"/>
              <a:pPr/>
              <a:t>4/27/2009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A4BD3-D3FF-4A61-9931-1A6FC7A88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63CB3-B152-4734-822F-3043285944AF}" type="datetimeFigureOut">
              <a:rPr lang="en-US" smtClean="0"/>
              <a:pPr/>
              <a:t>4/27/2009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A4BD3-D3FF-4A61-9931-1A6FC7A88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63CB3-B152-4734-822F-3043285944AF}" type="datetimeFigureOut">
              <a:rPr lang="en-US" smtClean="0"/>
              <a:pPr/>
              <a:t>4/27/2009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A4BD3-D3FF-4A61-9931-1A6FC7A88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63CB3-B152-4734-822F-3043285944AF}" type="datetimeFigureOut">
              <a:rPr lang="en-US" smtClean="0"/>
              <a:pPr/>
              <a:t>4/27/2009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A4BD3-D3FF-4A61-9931-1A6FC7A88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63CB3-B152-4734-822F-3043285944AF}" type="datetimeFigureOut">
              <a:rPr lang="en-US" smtClean="0"/>
              <a:pPr/>
              <a:t>4/27/2009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A4BD3-D3FF-4A61-9931-1A6FC7A88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63CB3-B152-4734-822F-3043285944AF}" type="datetimeFigureOut">
              <a:rPr lang="en-US" smtClean="0"/>
              <a:pPr/>
              <a:t>4/27/2009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A4BD3-D3FF-4A61-9931-1A6FC7A88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63CB3-B152-4734-822F-3043285944AF}" type="datetimeFigureOut">
              <a:rPr lang="en-US" smtClean="0"/>
              <a:pPr/>
              <a:t>4/27/2009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A4BD3-D3FF-4A61-9931-1A6FC7A88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63CB3-B152-4734-822F-3043285944AF}" type="datetimeFigureOut">
              <a:rPr lang="en-US" smtClean="0"/>
              <a:pPr/>
              <a:t>4/27/2009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8A4BD3-D3FF-4A61-9931-1A6FC7A88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content.usatoday.com/sports/baseball/salaries/totalpayroll.aspx?year=2009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468606">
            <a:off x="694367" y="1206810"/>
            <a:ext cx="7772400" cy="1470025"/>
          </a:xfrm>
        </p:spPr>
        <p:txBody>
          <a:bodyPr>
            <a:normAutofit/>
          </a:bodyPr>
          <a:lstStyle/>
          <a:p>
            <a:r>
              <a:rPr lang="en-US" sz="8000" dirty="0" err="1" smtClean="0"/>
              <a:t>Smartball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733800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Devin </a:t>
            </a: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Ensing</a:t>
            </a:r>
            <a:endParaRPr lang="en-US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Dan </a:t>
            </a: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Gajewski</a:t>
            </a:r>
            <a:endParaRPr lang="en-US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Craig </a:t>
            </a: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Wocl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2008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1295400"/>
            <a:ext cx="40386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Test and CI for Two Proportions 2008 Top 10 vs. MLB</a:t>
            </a:r>
          </a:p>
          <a:p>
            <a:endParaRPr lang="en-US" b="1" dirty="0" smtClean="0"/>
          </a:p>
          <a:p>
            <a:r>
              <a:rPr lang="pt-BR" dirty="0" err="1" smtClean="0"/>
              <a:t>Sample</a:t>
            </a:r>
            <a:r>
              <a:rPr lang="pt-BR" dirty="0" smtClean="0"/>
              <a:t>     X          N       </a:t>
            </a:r>
            <a:r>
              <a:rPr lang="pt-BR" dirty="0" err="1" smtClean="0"/>
              <a:t>Sample</a:t>
            </a:r>
            <a:r>
              <a:rPr lang="pt-BR" dirty="0" smtClean="0"/>
              <a:t> p</a:t>
            </a:r>
          </a:p>
          <a:p>
            <a:r>
              <a:rPr lang="en-US" dirty="0" smtClean="0"/>
              <a:t>Top 10      850    1619  0.525015</a:t>
            </a:r>
          </a:p>
          <a:p>
            <a:r>
              <a:rPr lang="en-US" dirty="0" smtClean="0"/>
              <a:t>Rest          1578  3237  0.487488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Difference = p (Top 10) - p (Rest)</a:t>
            </a:r>
          </a:p>
          <a:p>
            <a:r>
              <a:rPr lang="en-US" dirty="0" smtClean="0"/>
              <a:t>Estimate for difference:  0.0375270</a:t>
            </a:r>
          </a:p>
          <a:p>
            <a:r>
              <a:rPr lang="en-US" dirty="0" smtClean="0"/>
              <a:t>95% lower bound for difference:  0.0125159</a:t>
            </a:r>
          </a:p>
          <a:p>
            <a:r>
              <a:rPr lang="en-US" dirty="0" smtClean="0"/>
              <a:t>Test for difference = 0 (</a:t>
            </a:r>
            <a:r>
              <a:rPr lang="en-US" dirty="0" err="1" smtClean="0"/>
              <a:t>vs</a:t>
            </a:r>
            <a:r>
              <a:rPr lang="en-US" dirty="0" smtClean="0"/>
              <a:t> &gt; 0):  Z = 2.47  </a:t>
            </a:r>
            <a:r>
              <a:rPr lang="en-US" b="1" dirty="0" smtClean="0"/>
              <a:t>P-Value = 0.007</a:t>
            </a:r>
          </a:p>
          <a:p>
            <a:endParaRPr lang="en-US" dirty="0" smtClean="0"/>
          </a:p>
          <a:p>
            <a:r>
              <a:rPr lang="en-US" dirty="0" smtClean="0"/>
              <a:t>Fisher's exact test: P-Value = 0.007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6" name="Rectangle 5"/>
          <p:cNvSpPr/>
          <p:nvPr/>
        </p:nvSpPr>
        <p:spPr>
          <a:xfrm>
            <a:off x="4419600" y="1295400"/>
            <a:ext cx="40386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Test and CI for Two Proportions Bottom 10 vs. MLB</a:t>
            </a:r>
          </a:p>
          <a:p>
            <a:endParaRPr lang="en-US" b="1" dirty="0" smtClean="0"/>
          </a:p>
          <a:p>
            <a:r>
              <a:rPr lang="pt-BR" dirty="0" err="1" smtClean="0"/>
              <a:t>Sample</a:t>
            </a:r>
            <a:r>
              <a:rPr lang="pt-BR" dirty="0" smtClean="0"/>
              <a:t>           X          N     </a:t>
            </a:r>
            <a:r>
              <a:rPr lang="pt-BR" dirty="0" err="1" smtClean="0"/>
              <a:t>Sample</a:t>
            </a:r>
            <a:r>
              <a:rPr lang="pt-BR" dirty="0" smtClean="0"/>
              <a:t> p</a:t>
            </a:r>
          </a:p>
          <a:p>
            <a:r>
              <a:rPr lang="sv-SE" dirty="0" smtClean="0"/>
              <a:t>Bottom10    848    1619  0.523780</a:t>
            </a:r>
          </a:p>
          <a:p>
            <a:r>
              <a:rPr lang="en-US" dirty="0" smtClean="0"/>
              <a:t>Rest              1580  3237  0.488106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Difference = p (Bottom 10) - p (Rest)</a:t>
            </a:r>
          </a:p>
          <a:p>
            <a:r>
              <a:rPr lang="en-US" dirty="0" smtClean="0"/>
              <a:t>Estimate for difference:  0.0356738</a:t>
            </a:r>
          </a:p>
          <a:p>
            <a:r>
              <a:rPr lang="en-US" dirty="0" smtClean="0"/>
              <a:t>95% lower bound for difference:  0.0106604</a:t>
            </a:r>
          </a:p>
          <a:p>
            <a:r>
              <a:rPr lang="en-US" dirty="0" smtClean="0"/>
              <a:t>Test for difference = 0 (</a:t>
            </a:r>
            <a:r>
              <a:rPr lang="en-US" dirty="0" err="1" smtClean="0"/>
              <a:t>vs</a:t>
            </a:r>
            <a:r>
              <a:rPr lang="en-US" dirty="0" smtClean="0"/>
              <a:t> &gt; 0):  Z = 2.35  </a:t>
            </a:r>
            <a:r>
              <a:rPr lang="en-US" b="1" dirty="0" smtClean="0"/>
              <a:t>P-Value = 0.009</a:t>
            </a:r>
          </a:p>
          <a:p>
            <a:endParaRPr lang="en-US" dirty="0" smtClean="0"/>
          </a:p>
          <a:p>
            <a:r>
              <a:rPr lang="en-US" dirty="0" smtClean="0"/>
              <a:t>Fisher's exact test: P-Value = 0.010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$ per Win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38200" y="4114802"/>
          <a:ext cx="7467600" cy="2350764"/>
        </p:xfrm>
        <a:graphic>
          <a:graphicData uri="http://schemas.openxmlformats.org/drawingml/2006/table">
            <a:tbl>
              <a:tblPr/>
              <a:tblGrid>
                <a:gridCol w="1070123"/>
                <a:gridCol w="1070123"/>
                <a:gridCol w="1256232"/>
                <a:gridCol w="1279496"/>
                <a:gridCol w="2791626"/>
              </a:tblGrid>
              <a:tr h="3028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Min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Q1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Med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Q3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Max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197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259,661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884,676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1,048,944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1,372,285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2,349,231 (NY Yankee)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197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365,508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650,303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1,021,994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1,225,009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2,017,437 (NY Yankees)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197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192,288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750,615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879,474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1,131,814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2,006,836 (NY Yankees)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197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442,971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651,402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828,657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1,089,529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2,192,703 (NY Yankees)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143000" y="1828800"/>
          <a:ext cx="6858001" cy="1868805"/>
        </p:xfrm>
        <a:graphic>
          <a:graphicData uri="http://schemas.openxmlformats.org/drawingml/2006/table">
            <a:tbl>
              <a:tblPr/>
              <a:tblGrid>
                <a:gridCol w="1493587"/>
                <a:gridCol w="478831"/>
                <a:gridCol w="478831"/>
                <a:gridCol w="1616058"/>
                <a:gridCol w="1414051"/>
                <a:gridCol w="1376643"/>
              </a:tblGrid>
              <a:tr h="243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Variable 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N*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Mean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SE Mean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St Dev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08 $/Win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1,107,290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79,473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435,289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07 $/Win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1,009,634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66,821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365,995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06 $/Win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946,620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60,629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332,081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05 $/Win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890,654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63,985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350,460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52400"/>
            <a:ext cx="8572500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5334000" cy="355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3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3771900" y="3276600"/>
            <a:ext cx="53721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67675" y="0"/>
            <a:ext cx="1076325" cy="10062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851732"/>
            <a:ext cx="1076325" cy="10062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5334000" cy="355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7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3771900" y="3276600"/>
            <a:ext cx="53721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67675" y="0"/>
            <a:ext cx="1076325" cy="10062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851732"/>
            <a:ext cx="1076325" cy="10062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Open P:\temp\0 </a:t>
            </a:r>
            <a:r>
              <a:rPr lang="en-US" dirty="0" err="1" smtClean="0"/>
              <a:t>Smartball</a:t>
            </a:r>
            <a:r>
              <a:rPr lang="en-US" dirty="0" smtClean="0"/>
              <a:t> and Payrolls.MPJ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For the most part, teams that spend more money win more games.</a:t>
            </a:r>
          </a:p>
          <a:p>
            <a:pPr lvl="1"/>
            <a:r>
              <a:rPr lang="en-US" dirty="0" smtClean="0"/>
              <a:t>Always a positive slope to the regression line within the scatter plots</a:t>
            </a:r>
          </a:p>
          <a:p>
            <a:r>
              <a:rPr lang="en-US" dirty="0" smtClean="0"/>
              <a:t>The New York Yankees have had the highest payroll since 2005, and have had at least 89 wins each year.</a:t>
            </a:r>
          </a:p>
          <a:p>
            <a:r>
              <a:rPr lang="en-US" dirty="0" smtClean="0"/>
              <a:t>Some small market team like the Rays (97 wins, AL Champions) in 2008 and the Indians (93 wins) in 2005 have had success while spending less money.</a:t>
            </a:r>
          </a:p>
          <a:p>
            <a:r>
              <a:rPr lang="en-US" dirty="0" smtClean="0"/>
              <a:t>It all depends on how smart the team’s </a:t>
            </a:r>
          </a:p>
          <a:p>
            <a:pPr>
              <a:buNone/>
            </a:pPr>
            <a:r>
              <a:rPr lang="en-US" dirty="0" smtClean="0"/>
              <a:t>	management is with the money that they </a:t>
            </a:r>
          </a:p>
          <a:p>
            <a:pPr>
              <a:buNone/>
            </a:pPr>
            <a:r>
              <a:rPr lang="en-US" dirty="0" smtClean="0"/>
              <a:t>	are given.</a:t>
            </a:r>
            <a:endParaRPr lang="en-US" dirty="0"/>
          </a:p>
        </p:txBody>
      </p:sp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86600" y="5200650"/>
            <a:ext cx="1640609" cy="165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 and Further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r>
              <a:rPr lang="en-US" dirty="0" smtClean="0"/>
              <a:t>Explore the </a:t>
            </a:r>
            <a:r>
              <a:rPr lang="en-US" dirty="0" err="1" smtClean="0"/>
              <a:t>Gini</a:t>
            </a:r>
            <a:r>
              <a:rPr lang="en-US" dirty="0" smtClean="0"/>
              <a:t> coefficient in depth more contemporary data</a:t>
            </a:r>
          </a:p>
          <a:p>
            <a:r>
              <a:rPr lang="en-US" dirty="0" smtClean="0"/>
              <a:t>Look to see if the $/Win decreases this season with the drop in overall payrolls across baseball</a:t>
            </a:r>
          </a:p>
          <a:p>
            <a:r>
              <a:rPr lang="en-US" dirty="0" smtClean="0"/>
              <a:t>Examine more closely teams that spend through free agency or teams that spend on “homegrown” talent (Twins?)</a:t>
            </a:r>
            <a:endParaRPr lang="en-US" dirty="0"/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0" y="5029200"/>
            <a:ext cx="1628775" cy="162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http://journals.ohiolink.edu/ejc/pdf.cgi/Sherony_Keith.pdf?issn=15341844&amp;issue=v16i0001&amp;article=21_saltrtmfbt</a:t>
            </a:r>
          </a:p>
          <a:p>
            <a:r>
              <a:rPr lang="en-US" dirty="0" smtClean="0">
                <a:hlinkClick r:id="rId2"/>
              </a:rPr>
              <a:t>http://content.usatoday.com/sports/baseball/salaries/totalpayroll.aspx?year=2009</a:t>
            </a:r>
            <a:endParaRPr lang="en-US" dirty="0" smtClean="0"/>
          </a:p>
          <a:p>
            <a:r>
              <a:rPr lang="en-US" dirty="0" smtClean="0"/>
              <a:t>MLB.com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Article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>
            <a:normAutofit/>
          </a:bodyPr>
          <a:lstStyle/>
          <a:p>
            <a:r>
              <a:rPr lang="en-US" dirty="0" smtClean="0"/>
              <a:t>Purpose: attempt to quantify the process that is used to build winning baseball teams</a:t>
            </a:r>
          </a:p>
          <a:p>
            <a:pPr lvl="1"/>
            <a:r>
              <a:rPr lang="en-US" dirty="0" smtClean="0"/>
              <a:t>Recognizing talent: minor league performance</a:t>
            </a:r>
          </a:p>
          <a:p>
            <a:pPr lvl="1"/>
            <a:r>
              <a:rPr lang="en-US" dirty="0" smtClean="0"/>
              <a:t>Developing talent: years in minor leagues</a:t>
            </a:r>
          </a:p>
          <a:p>
            <a:pPr lvl="1"/>
            <a:r>
              <a:rPr lang="en-US" dirty="0" smtClean="0"/>
              <a:t>Integrating talent: years with minor league team</a:t>
            </a:r>
          </a:p>
          <a:p>
            <a:pPr lvl="1"/>
            <a:r>
              <a:rPr lang="en-US" dirty="0" smtClean="0"/>
              <a:t>Compensating talent: equitable payroll distribution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Article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authors compared teams from 2000-2004</a:t>
            </a:r>
          </a:p>
          <a:p>
            <a:r>
              <a:rPr lang="en-US" dirty="0" smtClean="0"/>
              <a:t>We are comparing teams from 2005-2008</a:t>
            </a:r>
          </a:p>
          <a:p>
            <a:r>
              <a:rPr lang="en-US" dirty="0" smtClean="0"/>
              <a:t>Couldn’t replicate everything </a:t>
            </a:r>
          </a:p>
          <a:p>
            <a:pPr lvl="1"/>
            <a:r>
              <a:rPr lang="en-US" dirty="0" smtClean="0"/>
              <a:t>e.g. the </a:t>
            </a:r>
            <a:r>
              <a:rPr lang="en-US" dirty="0" err="1" smtClean="0"/>
              <a:t>Gini</a:t>
            </a:r>
            <a:r>
              <a:rPr lang="en-US" dirty="0" smtClean="0"/>
              <a:t> coefficient = equal payroll distribution</a:t>
            </a:r>
          </a:p>
          <a:p>
            <a:r>
              <a:rPr lang="en-US" dirty="0" smtClean="0"/>
              <a:t>Looking mostly at payrolls and wins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4572000"/>
            <a:ext cx="1943100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2009 MLB Payrolls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Highest Payroll</a:t>
            </a:r>
          </a:p>
          <a:p>
            <a:pPr lvl="1"/>
            <a:r>
              <a:rPr lang="en-US" dirty="0" smtClean="0"/>
              <a:t>New York Yankees</a:t>
            </a:r>
          </a:p>
          <a:p>
            <a:pPr lvl="1"/>
            <a:r>
              <a:rPr lang="en-US" dirty="0" smtClean="0"/>
              <a:t>$ 201,449,189</a:t>
            </a:r>
          </a:p>
          <a:p>
            <a:r>
              <a:rPr lang="en-US" dirty="0" smtClean="0"/>
              <a:t>Lowest Payroll</a:t>
            </a:r>
          </a:p>
          <a:p>
            <a:pPr lvl="1"/>
            <a:r>
              <a:rPr lang="en-US" dirty="0" smtClean="0"/>
              <a:t>Florida Marlins</a:t>
            </a:r>
          </a:p>
          <a:p>
            <a:pPr lvl="1"/>
            <a:r>
              <a:rPr lang="en-US" dirty="0" smtClean="0"/>
              <a:t>$ 36,834,000</a:t>
            </a:r>
          </a:p>
          <a:p>
            <a:pPr lvl="1"/>
            <a:r>
              <a:rPr lang="en-US" dirty="0" smtClean="0"/>
              <a:t>The Marlins 6-year “business cycle”</a:t>
            </a:r>
          </a:p>
          <a:p>
            <a:r>
              <a:rPr lang="en-US" dirty="0" smtClean="0"/>
              <a:t>Average Payroll: $88,513,173.13</a:t>
            </a:r>
          </a:p>
          <a:p>
            <a:r>
              <a:rPr lang="en-US" dirty="0" smtClean="0"/>
              <a:t>Payrolls from 2008-09 actually decreased 1.7% - first time that has happened in the last few years</a:t>
            </a:r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43400" y="1371600"/>
            <a:ext cx="1359577" cy="206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00800" y="3276600"/>
            <a:ext cx="1794510" cy="149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Average Annual Payroll 05-08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1219200"/>
            <a:ext cx="8458200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Total Wins 2005-2008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1219200"/>
            <a:ext cx="8458200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2005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4800" y="1447800"/>
            <a:ext cx="38862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Test and CI for Two Proportions 2005 Top 10 vs. Rest of MLB</a:t>
            </a:r>
          </a:p>
          <a:p>
            <a:endParaRPr lang="en-US" b="1" dirty="0" smtClean="0"/>
          </a:p>
          <a:p>
            <a:r>
              <a:rPr lang="pt-BR" dirty="0" err="1" smtClean="0"/>
              <a:t>Sample</a:t>
            </a:r>
            <a:r>
              <a:rPr lang="pt-BR" dirty="0" smtClean="0"/>
              <a:t>     X     N  	  </a:t>
            </a:r>
            <a:r>
              <a:rPr lang="pt-BR" dirty="0" err="1" smtClean="0"/>
              <a:t>Sample</a:t>
            </a:r>
            <a:r>
              <a:rPr lang="pt-BR" dirty="0" smtClean="0"/>
              <a:t> p</a:t>
            </a:r>
          </a:p>
          <a:p>
            <a:r>
              <a:rPr lang="en-US" dirty="0" smtClean="0"/>
              <a:t>Top 10     869  1620  0.536420</a:t>
            </a:r>
          </a:p>
          <a:p>
            <a:r>
              <a:rPr lang="en-US" dirty="0" smtClean="0"/>
              <a:t>Rest       1561  3240  0.481790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Difference = p (Top 10) - p (Rest)</a:t>
            </a:r>
          </a:p>
          <a:p>
            <a:r>
              <a:rPr lang="en-US" dirty="0" smtClean="0"/>
              <a:t>Estimate for difference:  0.0546296</a:t>
            </a:r>
          </a:p>
          <a:p>
            <a:r>
              <a:rPr lang="en-US" dirty="0" smtClean="0"/>
              <a:t>95% lower bound for difference:  0.0296538</a:t>
            </a:r>
          </a:p>
          <a:p>
            <a:r>
              <a:rPr lang="en-US" dirty="0" smtClean="0"/>
              <a:t>Test for difference = 0 (</a:t>
            </a:r>
            <a:r>
              <a:rPr lang="en-US" dirty="0" err="1" smtClean="0"/>
              <a:t>vs</a:t>
            </a:r>
            <a:r>
              <a:rPr lang="en-US" dirty="0" smtClean="0"/>
              <a:t> &gt; 0):  Z = 3.60  </a:t>
            </a:r>
            <a:r>
              <a:rPr lang="en-US" b="1" dirty="0" smtClean="0"/>
              <a:t>P-Value = 0.000</a:t>
            </a:r>
          </a:p>
          <a:p>
            <a:endParaRPr lang="en-US" dirty="0" smtClean="0"/>
          </a:p>
          <a:p>
            <a:r>
              <a:rPr lang="en-US" dirty="0" smtClean="0"/>
              <a:t>Fisher's exact test: P-Value = 0.000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5" name="Rectangle 4"/>
          <p:cNvSpPr/>
          <p:nvPr/>
        </p:nvSpPr>
        <p:spPr>
          <a:xfrm>
            <a:off x="4419600" y="1447800"/>
            <a:ext cx="40386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Test and CI for Two Proportions 2005 Bottom 10 vs. MLB</a:t>
            </a:r>
          </a:p>
          <a:p>
            <a:endParaRPr lang="en-US" b="1" dirty="0" smtClean="0"/>
          </a:p>
          <a:p>
            <a:r>
              <a:rPr lang="pt-BR" dirty="0" err="1" smtClean="0"/>
              <a:t>Sample</a:t>
            </a:r>
            <a:r>
              <a:rPr lang="pt-BR" dirty="0" smtClean="0"/>
              <a:t>             X          N           </a:t>
            </a:r>
            <a:r>
              <a:rPr lang="pt-BR" dirty="0" err="1" smtClean="0"/>
              <a:t>Sample</a:t>
            </a:r>
            <a:r>
              <a:rPr lang="pt-BR" dirty="0" smtClean="0"/>
              <a:t> p</a:t>
            </a:r>
          </a:p>
          <a:p>
            <a:r>
              <a:rPr lang="sv-SE" dirty="0" smtClean="0"/>
              <a:t>Bottom 10        842    1620      0.519753</a:t>
            </a:r>
          </a:p>
          <a:p>
            <a:r>
              <a:rPr lang="en-US" dirty="0" smtClean="0"/>
              <a:t>Rest                    1588  3240     0.490123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Difference = p (Bottom 10) - p (Rest)</a:t>
            </a:r>
          </a:p>
          <a:p>
            <a:r>
              <a:rPr lang="en-US" dirty="0" smtClean="0"/>
              <a:t>Estimate for difference:  0.0296296</a:t>
            </a:r>
          </a:p>
          <a:p>
            <a:r>
              <a:rPr lang="en-US" dirty="0" smtClean="0"/>
              <a:t>95% lower bound for difference:  0.00461863</a:t>
            </a:r>
          </a:p>
          <a:p>
            <a:r>
              <a:rPr lang="en-US" dirty="0" smtClean="0"/>
              <a:t>Test for difference = 0 (</a:t>
            </a:r>
            <a:r>
              <a:rPr lang="en-US" dirty="0" err="1" smtClean="0"/>
              <a:t>vs</a:t>
            </a:r>
            <a:r>
              <a:rPr lang="en-US" dirty="0" smtClean="0"/>
              <a:t> &gt; 0):  Z = 1.95  </a:t>
            </a:r>
            <a:r>
              <a:rPr lang="en-US" b="1" dirty="0" smtClean="0"/>
              <a:t>P-Value = 0.026</a:t>
            </a:r>
          </a:p>
          <a:p>
            <a:endParaRPr lang="en-US" dirty="0" smtClean="0"/>
          </a:p>
          <a:p>
            <a:r>
              <a:rPr lang="en-US" dirty="0" smtClean="0"/>
              <a:t>Fisher's exact test: P-Value = 0.028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2006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81000" y="1398687"/>
            <a:ext cx="40386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Test and CI for Two Proportions 2006 Top 10 vs. MLB</a:t>
            </a:r>
          </a:p>
          <a:p>
            <a:endParaRPr lang="en-US" b="1" dirty="0" smtClean="0"/>
          </a:p>
          <a:p>
            <a:r>
              <a:rPr lang="pt-BR" dirty="0" err="1" smtClean="0"/>
              <a:t>Sample</a:t>
            </a:r>
            <a:r>
              <a:rPr lang="pt-BR" dirty="0" smtClean="0"/>
              <a:t>     X           N         </a:t>
            </a:r>
            <a:r>
              <a:rPr lang="pt-BR" dirty="0" err="1" smtClean="0"/>
              <a:t>Sample</a:t>
            </a:r>
            <a:r>
              <a:rPr lang="pt-BR" dirty="0" smtClean="0"/>
              <a:t> p</a:t>
            </a:r>
          </a:p>
          <a:p>
            <a:r>
              <a:rPr lang="en-US" dirty="0" smtClean="0"/>
              <a:t>Top 10      850      1619  0.525015</a:t>
            </a:r>
          </a:p>
          <a:p>
            <a:r>
              <a:rPr lang="en-US" dirty="0" smtClean="0"/>
              <a:t>Rest           1579   3239  0.487496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Difference = p (Top 10) - p (Rest)</a:t>
            </a:r>
          </a:p>
          <a:p>
            <a:r>
              <a:rPr lang="en-US" dirty="0" smtClean="0"/>
              <a:t>Estimate for difference:  0.0375193</a:t>
            </a:r>
          </a:p>
          <a:p>
            <a:r>
              <a:rPr lang="en-US" dirty="0" smtClean="0"/>
              <a:t>95% lower bound for difference:  0.0125107</a:t>
            </a:r>
          </a:p>
          <a:p>
            <a:r>
              <a:rPr lang="en-US" dirty="0" smtClean="0"/>
              <a:t>Test for difference = 0 (</a:t>
            </a:r>
            <a:r>
              <a:rPr lang="en-US" dirty="0" err="1" smtClean="0"/>
              <a:t>vs</a:t>
            </a:r>
            <a:r>
              <a:rPr lang="en-US" dirty="0" smtClean="0"/>
              <a:t> &gt; 0):  Z = 2.47  </a:t>
            </a:r>
            <a:r>
              <a:rPr lang="en-US" b="1" dirty="0" smtClean="0"/>
              <a:t>P-Value = 0.007</a:t>
            </a:r>
          </a:p>
          <a:p>
            <a:endParaRPr lang="en-US" dirty="0" smtClean="0"/>
          </a:p>
          <a:p>
            <a:r>
              <a:rPr lang="en-US" dirty="0" smtClean="0"/>
              <a:t>Fisher's exact test: P-Value = 0.007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5" name="Rectangle 4"/>
          <p:cNvSpPr/>
          <p:nvPr/>
        </p:nvSpPr>
        <p:spPr>
          <a:xfrm>
            <a:off x="4495800" y="1371600"/>
            <a:ext cx="40386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Test and CI for Two Proportions 2006 Bottom 10 vs. MLB</a:t>
            </a:r>
          </a:p>
          <a:p>
            <a:endParaRPr lang="en-US" b="1" dirty="0" smtClean="0"/>
          </a:p>
          <a:p>
            <a:r>
              <a:rPr lang="pt-BR" dirty="0" err="1" smtClean="0"/>
              <a:t>Sample</a:t>
            </a:r>
            <a:r>
              <a:rPr lang="pt-BR" dirty="0" smtClean="0"/>
              <a:t>        X         N           </a:t>
            </a:r>
            <a:r>
              <a:rPr lang="pt-BR" dirty="0" err="1" smtClean="0"/>
              <a:t>Sample</a:t>
            </a:r>
            <a:r>
              <a:rPr lang="pt-BR" dirty="0" smtClean="0"/>
              <a:t> p</a:t>
            </a:r>
          </a:p>
          <a:p>
            <a:r>
              <a:rPr lang="sv-SE" dirty="0" smtClean="0"/>
              <a:t>Bottom10   817    1620     0.504321</a:t>
            </a:r>
          </a:p>
          <a:p>
            <a:r>
              <a:rPr lang="en-US" dirty="0" smtClean="0"/>
              <a:t>Rest             1613  3238     0.498147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Difference = p (Bottom 10) - p (Rest)</a:t>
            </a:r>
          </a:p>
          <a:p>
            <a:r>
              <a:rPr lang="en-US" dirty="0" smtClean="0"/>
              <a:t>Estimate for difference:  0.00617398</a:t>
            </a:r>
          </a:p>
          <a:p>
            <a:r>
              <a:rPr lang="en-US" dirty="0" smtClean="0"/>
              <a:t>95% lower bound for difference:  -0.0188536</a:t>
            </a:r>
          </a:p>
          <a:p>
            <a:r>
              <a:rPr lang="en-US" dirty="0" smtClean="0"/>
              <a:t>Test for difference = 0 (</a:t>
            </a:r>
            <a:r>
              <a:rPr lang="en-US" dirty="0" err="1" smtClean="0"/>
              <a:t>vs</a:t>
            </a:r>
            <a:r>
              <a:rPr lang="en-US" dirty="0" smtClean="0"/>
              <a:t> &gt; 0):  Z = 0.41  </a:t>
            </a:r>
            <a:r>
              <a:rPr lang="en-US" b="1" dirty="0" smtClean="0"/>
              <a:t>P-Value = 0.342</a:t>
            </a:r>
          </a:p>
          <a:p>
            <a:endParaRPr lang="en-US" dirty="0" smtClean="0"/>
          </a:p>
          <a:p>
            <a:r>
              <a:rPr lang="en-US" dirty="0" smtClean="0"/>
              <a:t>Fisher's exact test: P-Value = 0.354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2007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4800" y="1295400"/>
            <a:ext cx="39624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Test and CI for Two Proportions 2007 Top 10 vs. MLB</a:t>
            </a:r>
          </a:p>
          <a:p>
            <a:endParaRPr lang="en-US" b="1" dirty="0" smtClean="0"/>
          </a:p>
          <a:p>
            <a:r>
              <a:rPr lang="pt-BR" dirty="0" err="1" smtClean="0"/>
              <a:t>Sample</a:t>
            </a:r>
            <a:r>
              <a:rPr lang="pt-BR" dirty="0" smtClean="0"/>
              <a:t>     X         N        </a:t>
            </a:r>
            <a:r>
              <a:rPr lang="pt-BR" dirty="0" err="1" smtClean="0"/>
              <a:t>Sample</a:t>
            </a:r>
            <a:r>
              <a:rPr lang="pt-BR" dirty="0" smtClean="0"/>
              <a:t> p</a:t>
            </a:r>
          </a:p>
          <a:p>
            <a:r>
              <a:rPr lang="en-US" dirty="0" smtClean="0"/>
              <a:t>Top 10      856    1618  0.529048</a:t>
            </a:r>
          </a:p>
          <a:p>
            <a:r>
              <a:rPr lang="en-US" dirty="0" smtClean="0"/>
              <a:t>Rest          1572  3238  0.485485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Difference = p (Top 10) - p (Rest)</a:t>
            </a:r>
          </a:p>
          <a:p>
            <a:r>
              <a:rPr lang="en-US" dirty="0" smtClean="0"/>
              <a:t>Estimate for difference:  0.0435633</a:t>
            </a:r>
          </a:p>
          <a:p>
            <a:r>
              <a:rPr lang="en-US" dirty="0" smtClean="0"/>
              <a:t>95% lower bound for difference:  0.0185565</a:t>
            </a:r>
          </a:p>
          <a:p>
            <a:r>
              <a:rPr lang="en-US" dirty="0" smtClean="0"/>
              <a:t>Test for difference = 0 (</a:t>
            </a:r>
            <a:r>
              <a:rPr lang="en-US" dirty="0" err="1" smtClean="0"/>
              <a:t>vs</a:t>
            </a:r>
            <a:r>
              <a:rPr lang="en-US" dirty="0" smtClean="0"/>
              <a:t> &gt; 0):  Z = 2.87  </a:t>
            </a:r>
            <a:r>
              <a:rPr lang="en-US" b="1" dirty="0" smtClean="0"/>
              <a:t>P-Value = 0.002</a:t>
            </a:r>
          </a:p>
          <a:p>
            <a:endParaRPr lang="en-US" dirty="0" smtClean="0"/>
          </a:p>
          <a:p>
            <a:r>
              <a:rPr lang="en-US" dirty="0" smtClean="0"/>
              <a:t>Fisher's exact test: P-Value = 0.002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6" name="Rectangle 5"/>
          <p:cNvSpPr/>
          <p:nvPr/>
        </p:nvSpPr>
        <p:spPr>
          <a:xfrm>
            <a:off x="4572000" y="1295400"/>
            <a:ext cx="40386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Test and CI for Two Proportions 2007 Bottom 10 vs. MLB</a:t>
            </a:r>
          </a:p>
          <a:p>
            <a:endParaRPr lang="en-US" b="1" dirty="0" smtClean="0"/>
          </a:p>
          <a:p>
            <a:r>
              <a:rPr lang="pt-BR" dirty="0" err="1" smtClean="0"/>
              <a:t>Sample</a:t>
            </a:r>
            <a:r>
              <a:rPr lang="pt-BR" dirty="0" smtClean="0"/>
              <a:t>          X        N        </a:t>
            </a:r>
            <a:r>
              <a:rPr lang="pt-BR" dirty="0" err="1" smtClean="0"/>
              <a:t>Sample</a:t>
            </a:r>
            <a:r>
              <a:rPr lang="pt-BR" dirty="0" smtClean="0"/>
              <a:t> p</a:t>
            </a:r>
          </a:p>
          <a:p>
            <a:r>
              <a:rPr lang="sv-SE" dirty="0" smtClean="0"/>
              <a:t>Bottom10   859     1618  0.530902</a:t>
            </a:r>
          </a:p>
          <a:p>
            <a:r>
              <a:rPr lang="en-US" dirty="0" smtClean="0"/>
              <a:t>Rest              1556  3238  0.480544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Difference = p (Bottom 10) - p (Rest)</a:t>
            </a:r>
          </a:p>
          <a:p>
            <a:r>
              <a:rPr lang="en-US" dirty="0" smtClean="0"/>
              <a:t>Estimate for difference:  0.0503588</a:t>
            </a:r>
          </a:p>
          <a:p>
            <a:r>
              <a:rPr lang="en-US" dirty="0" smtClean="0"/>
              <a:t>95% lower bound for difference:  0.0253585</a:t>
            </a:r>
          </a:p>
          <a:p>
            <a:r>
              <a:rPr lang="en-US" dirty="0" smtClean="0"/>
              <a:t>Test for difference = 0 (</a:t>
            </a:r>
            <a:r>
              <a:rPr lang="en-US" dirty="0" err="1" smtClean="0"/>
              <a:t>vs</a:t>
            </a:r>
            <a:r>
              <a:rPr lang="en-US" dirty="0" smtClean="0"/>
              <a:t> &gt; 0):  Z = 3.31  </a:t>
            </a:r>
            <a:r>
              <a:rPr lang="en-US" b="1" dirty="0" smtClean="0"/>
              <a:t>P-Value = 0.000</a:t>
            </a:r>
          </a:p>
          <a:p>
            <a:endParaRPr lang="en-US" dirty="0" smtClean="0"/>
          </a:p>
          <a:p>
            <a:r>
              <a:rPr lang="en-US" dirty="0" smtClean="0"/>
              <a:t>Fisher's exact test: P-Value = 0.001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0</TotalTime>
  <Words>946</Words>
  <Application>Microsoft Office PowerPoint</Application>
  <PresentationFormat>On-screen Show (4:3)</PresentationFormat>
  <Paragraphs>211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Smartball</vt:lpstr>
      <vt:lpstr>Article</vt:lpstr>
      <vt:lpstr>Article</vt:lpstr>
      <vt:lpstr>2009 MLB Payrolls</vt:lpstr>
      <vt:lpstr>Average Annual Payroll 05-08</vt:lpstr>
      <vt:lpstr>Total Wins 2005-2008</vt:lpstr>
      <vt:lpstr>2005</vt:lpstr>
      <vt:lpstr>2006</vt:lpstr>
      <vt:lpstr>2007</vt:lpstr>
      <vt:lpstr>2008</vt:lpstr>
      <vt:lpstr>$ per Win</vt:lpstr>
      <vt:lpstr>Slide 12</vt:lpstr>
      <vt:lpstr>Slide 13</vt:lpstr>
      <vt:lpstr>Slide 14</vt:lpstr>
      <vt:lpstr>Class Activity</vt:lpstr>
      <vt:lpstr>Conclusion</vt:lpstr>
      <vt:lpstr>Limitations and Further Research</vt:lpstr>
      <vt:lpstr>References</vt:lpstr>
    </vt:vector>
  </TitlesOfParts>
  <Company>Kenyon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Smartball</dc:title>
  <dc:creator>ensingd</dc:creator>
  <cp:lastModifiedBy>ensingd</cp:lastModifiedBy>
  <cp:revision>36</cp:revision>
  <dcterms:created xsi:type="dcterms:W3CDTF">2009-04-27T15:28:08Z</dcterms:created>
  <dcterms:modified xsi:type="dcterms:W3CDTF">2009-04-27T16:30:06Z</dcterms:modified>
</cp:coreProperties>
</file>