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0" r:id="rId9"/>
    <p:sldId id="259" r:id="rId10"/>
    <p:sldId id="263" r:id="rId11"/>
    <p:sldId id="266" r:id="rId12"/>
    <p:sldId id="267" r:id="rId13"/>
    <p:sldId id="270" r:id="rId14"/>
    <p:sldId id="272" r:id="rId15"/>
    <p:sldId id="273" r:id="rId16"/>
    <p:sldId id="271" r:id="rId17"/>
    <p:sldId id="269" r:id="rId18"/>
    <p:sldId id="274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6011617-239F-4883-A506-05C726623808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D43B46-B069-41AB-8C28-FBB1A7204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4AB619-FE2B-45CB-A2C3-BE7E07E1C0A8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A9F3E-5E58-42BB-A2E1-605B514934F0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20B0-A697-419C-AEB3-6ACA09250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4A946-273E-4459-9672-7CAD3D20BABA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7599-97B7-4937-91D5-BE1663B35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79B46-B24C-49AE-A23B-AC98AD9657A6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8DB5-948F-4B63-8FE5-429DFE44E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C09E-F1A2-4971-937E-CE831DB56704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2B87-0FB6-4B4B-96C7-6E394263E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03F15-4553-4B6F-87D0-CF196AA7533E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831EE-CB5A-4A31-A065-895D81DC46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A7954-37A4-47EC-B98F-32D615B7E002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FBF1E-EF35-4DB8-8E79-28C4676D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0C161-DFFB-4AAB-B9DC-DEE905CC09B4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5AAC-F5A3-4713-B699-F79FE1721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8BF95-C3C4-41E9-AEAC-E8892F2A10E3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4484-4239-4935-9F96-0B9866E73A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F3042-BFC4-4AA8-9825-01E112620AD4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C9820-24D9-49AD-8B33-7802DE2BB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24BA-372B-40D9-A1C5-6F67822161D3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0948-5DCC-4B21-A915-029B57E85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3099-0AE2-413A-9220-57381BEFC3CE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62DB-8726-4A98-856A-2FA332FFA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025BED-D4B6-4D03-9A6B-A741B10E1BE4}" type="datetimeFigureOut">
              <a:rPr lang="en-US"/>
              <a:pPr>
                <a:defRPr/>
              </a:pPr>
              <a:t>2/5/09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2E95B8-AB10-4A95-B893-7B368E373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geocities.com/hovav13/Stats.htm" TargetMode="External"/><Relationship Id="rId3" Type="http://schemas.openxmlformats.org/officeDocument/2006/relationships/hyperlink" Target="http://en.wikipedia.org/wiki/Roger_feder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smtClean="0">
                <a:latin typeface="Cambria" pitchFamily="-72" charset="0"/>
              </a:rPr>
              <a:t>Sampras v. Federer:</a:t>
            </a:r>
            <a:br>
              <a:rPr lang="en-US" smtClean="0">
                <a:latin typeface="Cambria" pitchFamily="-72" charset="0"/>
              </a:rPr>
            </a:br>
            <a:r>
              <a:rPr lang="en-US" sz="2700" i="1" smtClean="0">
                <a:latin typeface="Cambria" pitchFamily="-72" charset="0"/>
              </a:rPr>
              <a:t>Who is the best tennis player ever?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867400"/>
            <a:ext cx="6400800" cy="68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Jeremy Polster &amp; Justin Greenlee</a:t>
            </a:r>
            <a:endParaRPr lang="en-US" sz="1800" dirty="0">
              <a:ea typeface="+mn-ea"/>
              <a:cs typeface="+mn-cs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68488"/>
            <a:ext cx="3048000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 l="9064" t="1083" r="18436"/>
          <a:stretch>
            <a:fillRect/>
          </a:stretch>
        </p:blipFill>
        <p:spPr bwMode="auto">
          <a:xfrm>
            <a:off x="5029200" y="1905000"/>
            <a:ext cx="3048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  <a:cs typeface="+mj-cs"/>
              </a:rPr>
              <a:t>The Big Matches:</a:t>
            </a:r>
            <a:br>
              <a:rPr lang="en-US" sz="4000" dirty="0" smtClean="0">
                <a:ea typeface="+mj-ea"/>
                <a:cs typeface="+mj-cs"/>
              </a:rPr>
            </a:br>
            <a:r>
              <a:rPr lang="en-US" sz="3200" i="1" dirty="0" smtClean="0">
                <a:ea typeface="+mj-ea"/>
                <a:cs typeface="+mj-cs"/>
              </a:rPr>
              <a:t>Winning % in Grand Slam Tournies</a:t>
            </a:r>
            <a:endParaRPr lang="en-US" sz="3200" i="1" dirty="0">
              <a:ea typeface="+mj-ea"/>
              <a:cs typeface="+mj-cs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Descriptive Statistics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903413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libri" pitchFamily="-72" charset="0"/>
              </a:rPr>
              <a:t>Descriptive Statistics: Fed. Win % GS, Samp. Win % GS </a:t>
            </a:r>
          </a:p>
          <a:p>
            <a:endParaRPr lang="en-US" b="1">
              <a:latin typeface="Calibri" pitchFamily="-72" charset="0"/>
            </a:endParaRPr>
          </a:p>
          <a:p>
            <a:r>
              <a:rPr lang="en-US">
                <a:latin typeface="Calibri" pitchFamily="-72" charset="0"/>
              </a:rPr>
              <a:t>Variable                N    N*  Mean    SE Mean   StDev   Minimum Q1        Median  Q3          Maximum</a:t>
            </a:r>
          </a:p>
          <a:p>
            <a:r>
              <a:rPr lang="en-US">
                <a:latin typeface="Calibri" pitchFamily="-72" charset="0"/>
              </a:rPr>
              <a:t>Fed. Win % GS     11   0    0.683    0.109        0.360    0.000         0.600   0.813      0.957     0.964</a:t>
            </a:r>
          </a:p>
          <a:p>
            <a:r>
              <a:rPr lang="nl-NL">
                <a:latin typeface="Calibri" pitchFamily="-72" charset="0"/>
              </a:rPr>
              <a:t>Samp. Win % GS 15   0    0.7656  0.0617      0.2391  0.0000      0.7647 0.8500    0.9048   0.9200</a:t>
            </a:r>
          </a:p>
          <a:p>
            <a:endParaRPr lang="en-US">
              <a:latin typeface="Calibri" pitchFamily="-7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Prime Years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685800" y="16002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72" charset="0"/>
              </a:rPr>
              <a:t>Sampras: 1990 – 1996, Federer: 2002 - 2008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Dividing Up the Grand Slams: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2700" dirty="0" smtClean="0">
                <a:ea typeface="+mj-ea"/>
                <a:cs typeface="+mj-cs"/>
              </a:rPr>
              <a:t>Comparing Sampras and Federer’s Wining Percentage in the Australian Open, The US Open, and Wimbledon</a:t>
            </a:r>
            <a:endParaRPr lang="en-US" sz="2700" dirty="0">
              <a:ea typeface="+mj-ea"/>
              <a:cs typeface="+mj-cs"/>
            </a:endParaRPr>
          </a:p>
        </p:txBody>
      </p:sp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3200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743200"/>
            <a:ext cx="39624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2667000" y="18288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72" charset="0"/>
              </a:rPr>
              <a:t>Y-axis: Wins Per Year at the US Open, Wimbledon and Australian Open combined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Dividing Up the Grand Slams:</a:t>
            </a:r>
            <a:br>
              <a:rPr lang="en-US" sz="4000" smtClean="0"/>
            </a:br>
            <a:r>
              <a:rPr lang="en-US" sz="2400" smtClean="0"/>
              <a:t>Comparing Sampras and Federer’s Total Wins at the Australian Open, The US Open, and Wimbledon</a:t>
            </a:r>
          </a:p>
        </p:txBody>
      </p:sp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438400"/>
            <a:ext cx="5829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2286000" y="1639888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72" charset="0"/>
              </a:rPr>
              <a:t>Y-Axis: Cumulative Career Wins at the US Open, Australian Open, and Wimbledon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Dividing Up the Grand Slams: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2700" dirty="0" smtClean="0">
                <a:ea typeface="+mj-ea"/>
                <a:cs typeface="+mj-cs"/>
              </a:rPr>
              <a:t>Comparing Sampras and Federer at the French Open</a:t>
            </a:r>
            <a:endParaRPr lang="en-US" sz="2700" dirty="0">
              <a:ea typeface="+mj-ea"/>
              <a:cs typeface="+mj-cs"/>
            </a:endParaRPr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2286000" y="16002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alibri" pitchFamily="-72" charset="0"/>
              </a:rPr>
              <a:t>Y-axis: Wins/Yr. at the French Open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743200"/>
            <a:ext cx="44958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" y="2743200"/>
            <a:ext cx="44577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Dividing Up the Grand Slams:</a:t>
            </a:r>
            <a:br>
              <a:rPr lang="en-US" smtClean="0"/>
            </a:br>
            <a:r>
              <a:rPr lang="en-US" sz="2400" smtClean="0"/>
              <a:t>Comparing Sampras and Federer at the French Open</a:t>
            </a:r>
            <a:endParaRPr lang="en-US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4384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981200" y="16002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alibri" pitchFamily="-72" charset="0"/>
              </a:rPr>
              <a:t>Y-Axis: Cumulative Career Wins at the French Open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</a:t>
            </a:r>
          </a:p>
        </p:txBody>
      </p:sp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990600" y="1676400"/>
            <a:ext cx="76200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pitchFamily="-72" charset="0"/>
              <a:buChar char="•"/>
            </a:pPr>
            <a:r>
              <a:rPr lang="en-US">
                <a:latin typeface="Calibri" pitchFamily="-72" charset="0"/>
              </a:rPr>
              <a:t> Sampras and Federer played in different eras, against different opponents (Federer’s career started around the time Sampras’ was ending), so we could not account for relative strength of field</a:t>
            </a:r>
          </a:p>
          <a:p>
            <a:endParaRPr lang="en-US">
              <a:latin typeface="Calibri" pitchFamily="-72" charset="0"/>
            </a:endParaRPr>
          </a:p>
          <a:p>
            <a:pPr>
              <a:buFont typeface="Arial" pitchFamily="-72" charset="0"/>
              <a:buChar char="•"/>
            </a:pPr>
            <a:r>
              <a:rPr lang="en-US">
                <a:latin typeface="Calibri" pitchFamily="-72" charset="0"/>
              </a:rPr>
              <a:t>Comparing Wins/Yr. was difficult, because the statistic could be inflated by the number of tournaments each player participated in. </a:t>
            </a:r>
          </a:p>
          <a:p>
            <a:endParaRPr lang="en-US">
              <a:latin typeface="Calibri" pitchFamily="-72" charset="0"/>
            </a:endParaRPr>
          </a:p>
          <a:p>
            <a:pPr>
              <a:buFont typeface="Arial" pitchFamily="-72" charset="0"/>
              <a:buChar char="•"/>
            </a:pPr>
            <a:r>
              <a:rPr lang="en-US">
                <a:latin typeface="Calibri" pitchFamily="-72" charset="0"/>
              </a:rPr>
              <a:t>More analysis needed to determine statistical significance</a:t>
            </a:r>
          </a:p>
          <a:p>
            <a:endParaRPr lang="en-US">
              <a:latin typeface="Calibri" pitchFamily="-72" charset="0"/>
            </a:endParaRPr>
          </a:p>
          <a:p>
            <a:pPr>
              <a:buFont typeface="Arial" pitchFamily="-72" charset="0"/>
              <a:buChar char="•"/>
            </a:pPr>
            <a:r>
              <a:rPr lang="en-US">
                <a:latin typeface="Calibri" pitchFamily="-72" charset="0"/>
              </a:rPr>
              <a:t>Federer’s career is not finished, so his stats cannot be considered final tallies.</a:t>
            </a:r>
          </a:p>
          <a:p>
            <a:pPr>
              <a:buFont typeface="Arial" pitchFamily="-72" charset="0"/>
              <a:buChar char="•"/>
            </a:pPr>
            <a:endParaRPr lang="en-US">
              <a:latin typeface="Calibri" pitchFamily="-7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32770" name="TextBox 3"/>
          <p:cNvSpPr txBox="1">
            <a:spLocks noChangeArrowheads="1"/>
          </p:cNvSpPr>
          <p:nvPr/>
        </p:nvSpPr>
        <p:spPr bwMode="auto">
          <a:xfrm>
            <a:off x="838200" y="1447800"/>
            <a:ext cx="64008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pitchFamily="-72" charset="0"/>
              <a:buChar char="•"/>
            </a:pPr>
            <a:r>
              <a:rPr lang="en-US" sz="1600">
                <a:latin typeface="Calibri" pitchFamily="-72" charset="0"/>
              </a:rPr>
              <a:t>Sampras and Federer have comparable AVG W/Yr. (56 for Federer, 51 for Sampras)</a:t>
            </a:r>
          </a:p>
          <a:p>
            <a:pPr>
              <a:buFont typeface="Arial" pitchFamily="-72" charset="0"/>
              <a:buChar char="•"/>
            </a:pPr>
            <a:r>
              <a:rPr lang="en-US" sz="1600">
                <a:latin typeface="Calibri" pitchFamily="-72" charset="0"/>
              </a:rPr>
              <a:t>They have the same career winning percentage (74%)</a:t>
            </a:r>
          </a:p>
          <a:p>
            <a:pPr>
              <a:buFont typeface="Arial" pitchFamily="-72" charset="0"/>
              <a:buChar char="•"/>
            </a:pPr>
            <a:r>
              <a:rPr lang="en-US" sz="1600">
                <a:latin typeface="Calibri" pitchFamily="-72" charset="0"/>
              </a:rPr>
              <a:t>Their performances in the US Open, Australian Open, and Wimbledon are very similar</a:t>
            </a:r>
          </a:p>
          <a:p>
            <a:pPr>
              <a:buFont typeface="Arial" pitchFamily="-72" charset="0"/>
              <a:buChar char="•"/>
            </a:pPr>
            <a:endParaRPr lang="en-US" sz="1600">
              <a:latin typeface="Calibri" pitchFamily="-72" charset="0"/>
            </a:endParaRPr>
          </a:p>
          <a:p>
            <a:r>
              <a:rPr lang="en-US" sz="1600">
                <a:latin typeface="Calibri" pitchFamily="-72" charset="0"/>
              </a:rPr>
              <a:t>However:</a:t>
            </a:r>
          </a:p>
          <a:p>
            <a:endParaRPr lang="en-US" sz="1600">
              <a:latin typeface="Calibri" pitchFamily="-72" charset="0"/>
            </a:endParaRPr>
          </a:p>
          <a:p>
            <a:pPr>
              <a:buFont typeface="Arial" pitchFamily="-72" charset="0"/>
              <a:buChar char="•"/>
            </a:pPr>
            <a:r>
              <a:rPr lang="en-US" sz="1600">
                <a:latin typeface="Calibri" pitchFamily="-72" charset="0"/>
              </a:rPr>
              <a:t>Sampras has more Grand Slam titles than Federer (14 to 13)</a:t>
            </a:r>
          </a:p>
          <a:p>
            <a:pPr>
              <a:buFont typeface="Arial" pitchFamily="-72" charset="0"/>
              <a:buChar char="•"/>
            </a:pPr>
            <a:r>
              <a:rPr lang="en-US" sz="1600">
                <a:latin typeface="Calibri" pitchFamily="-72" charset="0"/>
              </a:rPr>
              <a:t>Sampras’ winning percentage in Gland Slams is higher (77% for Sampras, 68% for Federer)</a:t>
            </a:r>
          </a:p>
          <a:p>
            <a:pPr>
              <a:buFont typeface="Arial" pitchFamily="-72" charset="0"/>
              <a:buChar char="•"/>
            </a:pPr>
            <a:r>
              <a:rPr lang="en-US" sz="1600">
                <a:latin typeface="Calibri" pitchFamily="-72" charset="0"/>
              </a:rPr>
              <a:t>Federer has more titles (79 to 64)</a:t>
            </a:r>
          </a:p>
          <a:p>
            <a:pPr>
              <a:buFont typeface="Arial" pitchFamily="-72" charset="0"/>
              <a:buChar char="•"/>
            </a:pPr>
            <a:r>
              <a:rPr lang="en-US" sz="1600">
                <a:latin typeface="Calibri" pitchFamily="-72" charset="0"/>
              </a:rPr>
              <a:t>Federer has performed much better than Sampras at the French Open (32 career wins for Federer, 24 career wins for Sampras)</a:t>
            </a:r>
          </a:p>
          <a:p>
            <a:pPr>
              <a:buFont typeface="Arial" pitchFamily="-72" charset="0"/>
              <a:buNone/>
            </a:pPr>
            <a:endParaRPr lang="en-US" sz="1600">
              <a:latin typeface="Calibri" pitchFamily="-72" charset="0"/>
            </a:endParaRPr>
          </a:p>
          <a:p>
            <a:pPr>
              <a:buFont typeface="Arial" pitchFamily="-72" charset="0"/>
              <a:buChar char="•"/>
            </a:pPr>
            <a:endParaRPr lang="en-US">
              <a:latin typeface="Calibri" pitchFamily="-72" charset="0"/>
            </a:endParaRPr>
          </a:p>
          <a:p>
            <a:r>
              <a:rPr lang="en-US">
                <a:latin typeface="Calibri" pitchFamily="-72" charset="0"/>
              </a:rPr>
              <a:t>So:</a:t>
            </a:r>
          </a:p>
          <a:p>
            <a:pPr algn="ctr"/>
            <a:r>
              <a:rPr lang="en-US" sz="2000">
                <a:latin typeface="Calibri" pitchFamily="-72" charset="0"/>
              </a:rPr>
              <a:t>It’s too close call.  At this point, it all depends on the Grand Slam titles. </a:t>
            </a:r>
          </a:p>
          <a:p>
            <a:pPr>
              <a:buFont typeface="Arial" pitchFamily="-72" charset="0"/>
              <a:buChar char="•"/>
            </a:pPr>
            <a:endParaRPr lang="en-US">
              <a:latin typeface="Calibri" pitchFamily="-72" charset="0"/>
            </a:endParaRPr>
          </a:p>
          <a:p>
            <a:pPr>
              <a:buFont typeface="Arial" pitchFamily="-72" charset="0"/>
              <a:buChar char="•"/>
            </a:pPr>
            <a:endParaRPr lang="en-US">
              <a:latin typeface="Calibri" pitchFamily="-7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762000" y="2097088"/>
            <a:ext cx="4503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72" charset="0"/>
                <a:hlinkClick r:id="rId2"/>
              </a:rPr>
              <a:t>http://www.geocities.com/hovav13/Stats.htm</a:t>
            </a:r>
            <a:endParaRPr lang="en-US">
              <a:latin typeface="Calibri" pitchFamily="-72" charset="0"/>
            </a:endParaRPr>
          </a:p>
          <a:p>
            <a:endParaRPr lang="en-US">
              <a:latin typeface="Calibri" pitchFamily="-72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62000" y="1676400"/>
            <a:ext cx="4259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72" charset="0"/>
                <a:hlinkClick r:id="rId3"/>
              </a:rPr>
              <a:t>http://en.wikipedia.org/wiki/Roger_federer</a:t>
            </a:r>
            <a:endParaRPr lang="en-US">
              <a:latin typeface="Calibri" pitchFamily="-72" charset="0"/>
            </a:endParaRPr>
          </a:p>
          <a:p>
            <a:endParaRPr lang="en-US">
              <a:latin typeface="Calibri" pitchFamily="-7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History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Sampras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smtClean="0"/>
              <a:t>Career Grand Slam Victories: 14</a:t>
            </a:r>
          </a:p>
          <a:p>
            <a:r>
              <a:rPr lang="en-US" sz="2000" smtClean="0"/>
              <a:t>Career Wins/Losses: 722-222</a:t>
            </a:r>
          </a:p>
          <a:p>
            <a:r>
              <a:rPr lang="en-US" sz="2000" smtClean="0"/>
              <a:t>Career Titles: 64</a:t>
            </a:r>
          </a:p>
          <a:p>
            <a:r>
              <a:rPr lang="en-US" sz="2000" smtClean="0"/>
              <a:t>Total Weeks ranked #1: 286</a:t>
            </a:r>
          </a:p>
          <a:p>
            <a:r>
              <a:rPr lang="en-US" sz="2000" smtClean="0"/>
              <a:t>Consecutive Weeks at #1: 102</a:t>
            </a:r>
          </a:p>
          <a:p>
            <a:r>
              <a:rPr lang="en-US" sz="2000" smtClean="0"/>
              <a:t>Consecutive Years ending at #1: 6</a:t>
            </a:r>
          </a:p>
          <a:p>
            <a:r>
              <a:rPr lang="en-US" sz="2000" smtClean="0"/>
              <a:t>Times lost to GS champion: 10</a:t>
            </a:r>
          </a:p>
          <a:p>
            <a:r>
              <a:rPr lang="en-US" sz="2000" smtClean="0"/>
              <a:t>Best Year Stats: 85–16, 2 GS Titles</a:t>
            </a:r>
          </a:p>
          <a:p>
            <a:endParaRPr lang="en-US" smtClean="0"/>
          </a:p>
        </p:txBody>
      </p:sp>
      <p:sp>
        <p:nvSpPr>
          <p:cNvPr id="15364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Federer</a:t>
            </a:r>
          </a:p>
        </p:txBody>
      </p:sp>
      <p:sp>
        <p:nvSpPr>
          <p:cNvPr id="15365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smtClean="0"/>
              <a:t>Career Grand Slam Victories: 13</a:t>
            </a:r>
          </a:p>
          <a:p>
            <a:r>
              <a:rPr lang="en-US" sz="2000" smtClean="0"/>
              <a:t>Career Wins/Losses: 626/151</a:t>
            </a:r>
          </a:p>
          <a:p>
            <a:r>
              <a:rPr lang="en-US" sz="2000" smtClean="0"/>
              <a:t>Career Titles: 79</a:t>
            </a:r>
          </a:p>
          <a:p>
            <a:r>
              <a:rPr lang="en-US" sz="2000" smtClean="0"/>
              <a:t>Total Weeks ranked #1: 237</a:t>
            </a:r>
          </a:p>
          <a:p>
            <a:r>
              <a:rPr lang="en-US" sz="2000" smtClean="0"/>
              <a:t>Consecutive Weeks at #1: 237</a:t>
            </a:r>
          </a:p>
          <a:p>
            <a:r>
              <a:rPr lang="en-US" sz="2000" smtClean="0"/>
              <a:t>Consecutive Years ending at #1: 4</a:t>
            </a:r>
          </a:p>
          <a:p>
            <a:r>
              <a:rPr lang="en-US" sz="2000" smtClean="0"/>
              <a:t>Times Lost to GS Champion: 7</a:t>
            </a:r>
          </a:p>
          <a:p>
            <a:r>
              <a:rPr lang="en-US" sz="2000" smtClean="0"/>
              <a:t>Best Year Stats: 92 – 5, 3 GS titles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3200" smtClean="0"/>
              <a:t>Graphing Their Careers: 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i="1" smtClean="0"/>
              <a:t>Wins/Yr. v. Years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606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606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200" i="1" smtClean="0"/>
              <a:t>Wins/Yr., Career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764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700" dirty="0" smtClean="0">
                <a:ea typeface="+mj-ea"/>
                <a:cs typeface="+mj-cs"/>
              </a:rPr>
              <a:t>Looking at career wins is helpful, but Fed isn’t finished, so…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3600" i="1" dirty="0" smtClean="0">
                <a:ea typeface="+mj-ea"/>
                <a:cs typeface="+mj-cs"/>
              </a:rPr>
              <a:t>Winning % Over </a:t>
            </a:r>
            <a:r>
              <a:rPr lang="en-US" sz="3600" i="1" dirty="0">
                <a:ea typeface="+mj-ea"/>
                <a:cs typeface="+mj-cs"/>
              </a:rPr>
              <a:t>C</a:t>
            </a:r>
            <a:r>
              <a:rPr lang="en-US" sz="3600" i="1" dirty="0" smtClean="0">
                <a:ea typeface="+mj-ea"/>
                <a:cs typeface="+mj-cs"/>
              </a:rPr>
              <a:t>areer</a:t>
            </a:r>
            <a:endParaRPr lang="en-US" sz="3600" i="1" dirty="0">
              <a:ea typeface="+mj-ea"/>
              <a:cs typeface="+mj-cs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1336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smtClean="0"/>
              <a:t>Comparing Graphs: Win % vs. Year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3900" y="2209800"/>
            <a:ext cx="4610100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Descriptive Statistics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722438"/>
            <a:ext cx="9144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libri" pitchFamily="-72" charset="0"/>
              </a:rPr>
              <a:t>Descriptive Statistics: Fed. Wins/Yr., Samp. Wins/Yr.</a:t>
            </a:r>
          </a:p>
          <a:p>
            <a:endParaRPr lang="en-US" b="1">
              <a:latin typeface="Calibri" pitchFamily="-72" charset="0"/>
            </a:endParaRPr>
          </a:p>
          <a:p>
            <a:r>
              <a:rPr lang="en-US">
                <a:latin typeface="Calibri" pitchFamily="-72" charset="0"/>
              </a:rPr>
              <a:t>Variable         N     N*  Mean   SE Mean  StDev  Minimum  Q1        Median     Q3         Maximum</a:t>
            </a:r>
          </a:p>
          <a:p>
            <a:r>
              <a:rPr lang="en-US">
                <a:latin typeface="Calibri" pitchFamily="-72" charset="0"/>
              </a:rPr>
              <a:t>Fed. Wins      11   0     56.09    8.63         28.62   2.00            36.00   66.00        78.00     92.00</a:t>
            </a:r>
          </a:p>
          <a:p>
            <a:r>
              <a:rPr lang="en-US">
                <a:latin typeface="Calibri" pitchFamily="-72" charset="0"/>
              </a:rPr>
              <a:t>Samp. Wins  15   0     50.80    5.70  2     2.09     10.00          35.00   52.00        72.00     85.00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808413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libri" pitchFamily="-72" charset="0"/>
              </a:rPr>
              <a:t>Descriptive Statistics: Fed. Win %, Samp. Win % </a:t>
            </a:r>
          </a:p>
          <a:p>
            <a:endParaRPr lang="en-US" b="1">
              <a:latin typeface="Calibri" pitchFamily="-72" charset="0"/>
            </a:endParaRPr>
          </a:p>
          <a:p>
            <a:r>
              <a:rPr lang="en-US">
                <a:latin typeface="Calibri" pitchFamily="-72" charset="0"/>
              </a:rPr>
              <a:t>Variable            N    N*  Mean     SE Mean  StDev    Minimum Q1          Median  Q3           Maximum</a:t>
            </a:r>
          </a:p>
          <a:p>
            <a:r>
              <a:rPr lang="en-US">
                <a:latin typeface="Calibri" pitchFamily="-72" charset="0"/>
              </a:rPr>
              <a:t>Fed. Win %      11   0     0.7408   0.0605    0.2005   0.4000       0.5538  0.8148    0.9250    0.9529</a:t>
            </a:r>
          </a:p>
          <a:p>
            <a:r>
              <a:rPr lang="en-US">
                <a:latin typeface="Calibri" pitchFamily="-72" charset="0"/>
              </a:rPr>
              <a:t>Samp. Win %  15   0      0.7427  0.0313     0.1214  0.4865       0.6863   0.7821   0.8333    0.8652</a:t>
            </a:r>
          </a:p>
          <a:p>
            <a:endParaRPr lang="en-US">
              <a:latin typeface="Calibri" pitchFamily="-7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smtClean="0"/>
              <a:t>Year End Rank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smtClean="0"/>
              <a:t>Year End Rank</a:t>
            </a:r>
            <a:r>
              <a:rPr lang="en-US" i="1" smtClean="0"/>
              <a:t/>
            </a:r>
            <a:br>
              <a:rPr lang="en-US" i="1" smtClean="0"/>
            </a:br>
            <a:r>
              <a:rPr lang="en-US" sz="2000" i="1" smtClean="0"/>
              <a:t>(minus Federer’s First Year)</a:t>
            </a:r>
            <a:endParaRPr lang="en-US" i="1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050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628</Words>
  <Application>Microsoft Office PowerPoint</Application>
  <PresentationFormat>On-screen Show (4:3)</PresentationFormat>
  <Paragraphs>82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ＭＳ Ｐゴシック</vt:lpstr>
      <vt:lpstr>Arial</vt:lpstr>
      <vt:lpstr>Cambria</vt:lpstr>
      <vt:lpstr>Office Theme</vt:lpstr>
      <vt:lpstr>Sampras v. Federer: Who is the best tennis player ever?</vt:lpstr>
      <vt:lpstr>History</vt:lpstr>
      <vt:lpstr>Graphing Their Careers:  Wins/Yr. v. Years</vt:lpstr>
      <vt:lpstr>Wins/Yr., Career </vt:lpstr>
      <vt:lpstr>Looking at career wins is helpful, but Fed isn’t finished, so… Winning % Over Career</vt:lpstr>
      <vt:lpstr>Comparing Graphs: Win % vs. Year</vt:lpstr>
      <vt:lpstr>Descriptive Statistics</vt:lpstr>
      <vt:lpstr>Year End Rank</vt:lpstr>
      <vt:lpstr>Year End Rank (minus Federer’s First Year)</vt:lpstr>
      <vt:lpstr>The Big Matches: Winning % in Grand Slam Tournies</vt:lpstr>
      <vt:lpstr>Descriptive Statistics</vt:lpstr>
      <vt:lpstr>Comparing Prime Years</vt:lpstr>
      <vt:lpstr>Dividing Up the Grand Slams: Comparing Sampras and Federer’s Wining Percentage in the Australian Open, The US Open, and Wimbledon</vt:lpstr>
      <vt:lpstr>Dividing Up the Grand Slams: Comparing Sampras and Federer’s Total Wins at the Australian Open, The US Open, and Wimbledon</vt:lpstr>
      <vt:lpstr>Dividing Up the Grand Slams: Comparing Sampras and Federer at the French Open</vt:lpstr>
      <vt:lpstr>Dividing Up the Grand Slams: Comparing Sampras and Federer at the French Open</vt:lpstr>
      <vt:lpstr>Limitations</vt:lpstr>
      <vt:lpstr>Conclusions</vt:lpstr>
      <vt:lpstr>References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Sampras v. Federer</dc:title>
  <dc:creator>Library and Information Services</dc:creator>
  <cp:lastModifiedBy>Jeremy Polster</cp:lastModifiedBy>
  <cp:revision>21</cp:revision>
  <dcterms:created xsi:type="dcterms:W3CDTF">2009-02-05T17:25:40Z</dcterms:created>
  <dcterms:modified xsi:type="dcterms:W3CDTF">2009-02-06T01:35:29Z</dcterms:modified>
</cp:coreProperties>
</file>