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73" r:id="rId4"/>
    <p:sldId id="258" r:id="rId5"/>
    <p:sldId id="262" r:id="rId6"/>
    <p:sldId id="261" r:id="rId7"/>
    <p:sldId id="259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57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9" autoAdjust="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B55F45-4992-4A17-AF75-8969083C009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D9F320-31A6-4217-99FB-0EA0C6A01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com/" TargetMode="External"/><Relationship Id="rId2" Type="http://schemas.openxmlformats.org/officeDocument/2006/relationships/hyperlink" Target="http://www.iaaf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5257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Performance Differential between Leading Men and Women </a:t>
            </a:r>
            <a:endParaRPr lang="en-US" sz="3200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6324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By: Dan </a:t>
            </a:r>
            <a:r>
              <a:rPr lang="en-US" dirty="0" err="1" smtClean="0">
                <a:solidFill>
                  <a:srgbClr val="FFFF00"/>
                </a:solidFill>
              </a:rPr>
              <a:t>Toulson</a:t>
            </a:r>
            <a:r>
              <a:rPr lang="en-US" dirty="0" smtClean="0">
                <a:solidFill>
                  <a:srgbClr val="FFFF00"/>
                </a:solidFill>
              </a:rPr>
              <a:t> and Jared </a:t>
            </a:r>
            <a:r>
              <a:rPr lang="en-US" dirty="0" err="1" smtClean="0">
                <a:solidFill>
                  <a:srgbClr val="FFFF00"/>
                </a:solidFill>
              </a:rPr>
              <a:t>Kunze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-0.04469  -0.03424  -0.02378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-0.06169  -0.05124  -0.04078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 0.00667   0.01712   0.02757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                    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-0.100    -0.050    -0.000     0.050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-0.02745  -0.01700  -0.00655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 0.04090   0.05135   0.06181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      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-0.100    -0.050    -0.000     0.050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Lower   Center    Upper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0.05790  0.06835  0.07881            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    -0.100    -0.050    -0.000     0.050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1999-2009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Source  DF        SS        MS       F      P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Factor   7  0.106104  0.015158  129.55  0.000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Error   64  0.007488  0.000117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Total   71  0.113592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 = 0.01082   R-Sq = 93.41%   R-Sq(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adj</a:t>
            </a:r>
            <a:r>
              <a:rPr lang="en-US" dirty="0" smtClean="0">
                <a:latin typeface="Courier New"/>
                <a:ea typeface="SimSun"/>
                <a:cs typeface="Arial"/>
              </a:rPr>
              <a:t>) = 92.69%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Individual 95% CIs For Mean Based on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Pooled 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StDev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Level       N     Mean    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StDev</a:t>
            </a:r>
            <a:r>
              <a:rPr lang="en-US" dirty="0" smtClean="0">
                <a:latin typeface="Courier New"/>
                <a:ea typeface="SimSun"/>
                <a:cs typeface="Arial"/>
              </a:rPr>
              <a:t>  ---+---------+---------+---------+------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M2      9  0.91016  0.01139        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200M2       9  0.89606  0.00390    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      9  0.88189  0.00804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9  0.86213  0.00674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9  0.82993  0.00683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9  0.92145  0.00786           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9  0.89018  0.00744  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9  0.80095  0.02274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---+---------+---------+---------+------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 0.805     0.840     0.875     0.910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Pooled 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StDev</a:t>
            </a:r>
            <a:r>
              <a:rPr lang="en-US" dirty="0" smtClean="0">
                <a:latin typeface="Courier New"/>
                <a:ea typeface="SimSun"/>
                <a:cs typeface="Arial"/>
              </a:rPr>
              <a:t> = 0.01082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Hsu MCB 1999-2009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Hsu's MCB (Multiple Comparisons with the Best)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Family error rate = 0.05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Critical value = 2.39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Intervals for level mean minus largest of other level means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Level          Lower    Center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M2      -0.02348  -0.01129  0.00091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200M2       -0.03759  -0.02539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      -0.05176  -0.03956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-0.07152  -0.05932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-0.10371  -0.09152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-0.00091   0.01129  0.02348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-0.04347  -0.03127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-0.13270  -0.12050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Level       ---+---------+---------+---------+------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M2                                 (--*--)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200M2                               (--*-----)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                          (--*---------)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               (--*--------------)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       (--*----------------------)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                                (--*--)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                      (--*-------)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(--*-----------------------------)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---+---------+---------+---------+------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-0.120    -0.080    -0.040     0.000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Turkey’s Comparison 1999-2009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M2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200M2       -0.03008  -0.01410   0.00187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      -0.04425  -0.02828  -0.01230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-0.06401  -0.04804  -0.03206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-0.09620  -0.08023  -0.06426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-0.00469   0.01129   0.02726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-0.03596  -0.01998  -0.00401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-0.12519  -0.10921  -0.09324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200M2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     (--*-)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                 (--*-)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-0.070     0.000     0.070     0.140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200M2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      -0.03015  -0.01417   0.00180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-0.04991  -0.03393  -0.01796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-0.08210  -0.06613  -0.05016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0.00942   0.02539   0.04136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-0.02185  -0.00588   0.01009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-0.11109  -0.09511  -0.07914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       (--*-)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                   (--*-)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-0.070     0.000     0.070     0.140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800M2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-0.03573  -0.01976  -0.00379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-0.06793  -0.05195  -0.03598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0.02359   0.03956   0.05554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-0.00768   0.00829   0.02427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-0.09691  -0.08094  -0.06497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         (--*-)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                     (--*-)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 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-0.070     0.000     0.070     0.140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HIGHJUMP2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-0.04817  -0.03219  -0.01622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0.04335   0.05932   0.07530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 0.01208   0.02805   0.04403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-0.07715  -0.06118  -0.04521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LONGJUMP2           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SHOTPUT2                         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400 M    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Pole Vault      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-0.070     0.000     0.070     0.140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LONGJUMP2 subtracted from: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SHOTPUT2     0.07554   0.09152   0.10749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400 M        0.04428   0.06025   0.07622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Pole Vault  -0.04496  -0.02898  -0.01301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SHOTPUT2                                  (-*-)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400 M                                (--*-)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Pole Vault               (-*-)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      -0.070     0.000     0.070     0.140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SHOTPUT2 subtracted from: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400 M       -0.04724  -0.03127  -0.01530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Pole Vault  -0.13647  -0.12050  -0.10453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400 M                   (--*-)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Pole Vault  (-*-)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      -0.070     0.000     0.070     0.140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400 M subtracted from: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Pole Vault  -0.10521  -0.08923  -0.07326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 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Pole Vault      (-*--)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ourier New"/>
                <a:ea typeface="SimSun"/>
                <a:cs typeface="Arial"/>
              </a:rPr>
              <a:t>                  -0.070     0.000     0.070     0.140</a:t>
            </a:r>
            <a:endParaRPr lang="en-US" sz="3600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p:\data\temp\Dan &amp; Jared\MEN VS WOMEN.MTW</a:t>
            </a:r>
          </a:p>
          <a:p>
            <a:r>
              <a:rPr lang="en-US" dirty="0" smtClean="0"/>
              <a:t>In an event of your choosing, use an appropriate hypothesis test to compare performance ratios between time periods.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2009, Women were 93% as good as men in the 100m and shot-put.</a:t>
            </a:r>
          </a:p>
          <a:p>
            <a:r>
              <a:rPr lang="en-US" dirty="0" smtClean="0"/>
              <a:t>The top male and female 100m times in 2009 were separated by 0.7seconds, but Usain Bolt has yet to run.</a:t>
            </a:r>
          </a:p>
          <a:p>
            <a:r>
              <a:rPr lang="en-US" dirty="0" smtClean="0"/>
              <a:t>So far in 2009, Valerie Vili was throwing the shot-put better than men with a performance ratio of 1.01.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Performance ratios have improved since 1951 and are likely to continue improving, although at a less rapid pace. </a:t>
            </a:r>
            <a:endParaRPr lang="en-US" dirty="0" smtClean="0"/>
          </a:p>
          <a:p>
            <a:r>
              <a:rPr lang="en-US" dirty="0" smtClean="0"/>
              <a:t>Some events are decreasing in performance ratio, which could signal that women have reached their peak performance ratio.</a:t>
            </a:r>
            <a:endParaRPr lang="en-US" dirty="0" smtClean="0"/>
          </a:p>
          <a:p>
            <a:r>
              <a:rPr lang="en-US" dirty="0" smtClean="0"/>
              <a:t>Women are </a:t>
            </a:r>
            <a:r>
              <a:rPr lang="en-US" dirty="0" smtClean="0"/>
              <a:t>improving their performance ratios </a:t>
            </a:r>
            <a:r>
              <a:rPr lang="en-US" dirty="0" smtClean="0"/>
              <a:t>at a greater </a:t>
            </a:r>
            <a:r>
              <a:rPr lang="en-US" dirty="0" smtClean="0"/>
              <a:t>rate </a:t>
            </a:r>
            <a:r>
              <a:rPr lang="en-US" dirty="0" smtClean="0"/>
              <a:t>in field events.</a:t>
            </a:r>
          </a:p>
          <a:p>
            <a:r>
              <a:rPr lang="en-US" dirty="0" smtClean="0"/>
              <a:t>6 events (100m, 200m, 800m, High Jump, Long Jump, and Shot Put) showed a statistically significant increase in the mean performance ratios between time periods.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http://www.iaaf.org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http://www.jstor.com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2743200"/>
            <a:ext cx="4989871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bg1"/>
                </a:solidFill>
              </a:rPr>
              <a:t>The Trend of Performance Differential between Leading  Men and Women Athletes, 1951-67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J.D.G. Furlong and R. </a:t>
            </a:r>
            <a:r>
              <a:rPr lang="en-US" sz="1800" dirty="0" err="1" smtClean="0">
                <a:solidFill>
                  <a:schemeClr val="bg1"/>
                </a:solidFill>
              </a:rPr>
              <a:t>Szreter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971800" y="-990600"/>
            <a:ext cx="3124200" cy="830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Using Top 20 times in each event per year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Calculated the mean performance ratio of Men Vs. Women ( Men/Women – Track , Women/Men – Field)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Analysis of Variance and Regression – ANOVA Testing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Conclusion is that Women are </a:t>
            </a:r>
            <a:r>
              <a:rPr lang="en-US" sz="2400" dirty="0" smtClean="0">
                <a:solidFill>
                  <a:schemeClr val="bg1"/>
                </a:solidFill>
              </a:rPr>
              <a:t>increasing their performance </a:t>
            </a:r>
            <a:r>
              <a:rPr lang="en-US" sz="2400" dirty="0" smtClean="0">
                <a:solidFill>
                  <a:schemeClr val="bg1"/>
                </a:solidFill>
              </a:rPr>
              <a:t>faster then Men and with a changing social setting that finds it acceptable for women to compete in sports this will continue  . However, authors were very confident that it is impossible for Women to develop better athletic tendencies than Men.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6934200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Analysis 1951-1967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0.002417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0.001877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0.001478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Shot 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0.001284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0.000738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0.000539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Overall</a:t>
                      </a:r>
                      <a:r>
                        <a:rPr lang="en-US" b="1" baseline="0" dirty="0" smtClean="0"/>
                        <a:t> Time Period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0.00142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 Analysis 1999-2008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Pole Vault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.000672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.000665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.000659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Shot 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.000552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-.000126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-.000181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-.000456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-.001281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Time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-0.00042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Testing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Investigates the relationship between a response variable and one or more predictor variables.</a:t>
            </a:r>
          </a:p>
          <a:p>
            <a:r>
              <a:rPr lang="en-US" dirty="0" smtClean="0"/>
              <a:t>Comparison of equality for two or more means, based on the null hypothesis.</a:t>
            </a:r>
          </a:p>
          <a:p>
            <a:r>
              <a:rPr lang="en-US" dirty="0" smtClean="0"/>
              <a:t>Hsu’s MCB Test – Multiple comparisons with the </a:t>
            </a:r>
            <a:r>
              <a:rPr lang="en-US" dirty="0" smtClean="0"/>
              <a:t>best mean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Turkeys test – Test of Confidence intervals to determine significant statistical difference between means.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350520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– 1951-1967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Arial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Source   DF        SS        MS       F      P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Factor    5  0.111514  0.022303  202.86  0.000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Error    96  0.010555  0.000110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Total   101  0.122068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 = 0.01049   R-Sq = 91.35%   R-Sq(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adj</a:t>
            </a:r>
            <a:r>
              <a:rPr lang="en-US" dirty="0" smtClean="0">
                <a:latin typeface="Courier New"/>
                <a:ea typeface="SimSun"/>
                <a:cs typeface="Arial"/>
              </a:rPr>
              <a:t>) = 90.90%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 Individual 95% CIs For Mean Based on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 Pooled 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StDev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Level        N     Mean    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StDev</a:t>
            </a:r>
            <a:r>
              <a:rPr lang="en-US" dirty="0" smtClean="0">
                <a:latin typeface="Courier New"/>
                <a:ea typeface="SimSun"/>
                <a:cs typeface="Arial"/>
              </a:rPr>
              <a:t>  --------+---------+---------+---------+-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M1      17  0.88259  0.01066                                 (*-)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 M1      17  0.86894  0.00603                            (-*)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     17  0.84129  0.01292                   (*-)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17  0.80706  0.00692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17  0.79006  0.00896  (*-)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17  0.85841  0.01465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 --------+---------+---------+---------+-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                      0.810     0.840     0.870     0.900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Pooled </a:t>
            </a:r>
            <a:r>
              <a:rPr lang="en-US" dirty="0" err="1" smtClean="0">
                <a:latin typeface="Courier New"/>
                <a:ea typeface="SimSun"/>
                <a:cs typeface="Arial"/>
              </a:rPr>
              <a:t>StDev</a:t>
            </a:r>
            <a:r>
              <a:rPr lang="en-US" dirty="0" smtClean="0">
                <a:latin typeface="Courier New"/>
                <a:ea typeface="SimSun"/>
                <a:cs typeface="Arial"/>
              </a:rPr>
              <a:t> = 0.01049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Hsu MCB 1951-1967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Hsu's MCB (Multiple Comparisons with the Best)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Family error rate = 0.05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Critical value = 2.26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Intervals for level mean minus largest of other level means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Level          Lower    Center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M1       0.00000   0.01365  0.02179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 M1      -0.02179  -0.01365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     -0.04944  -0.04129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-0.08367  -0.07553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-0.10067  -0.09253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-0.03232  -0.02418  0.00000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Level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M1                                   (---*-)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 M1                             (-*---)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                    (-*-----------)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     (-*---------------------)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(--*-------------------------)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                    (-*------)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---------+---------+---------+---------+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   -0.070    -0.035     0.000     0.035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Turkey’s Comparison 1951-1967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100 M1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 M1      -0.02410  -0.01365  -0.00319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     -0.05175  -0.04129  -0.03084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-0.08598  -0.07553  -0.06508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-0.10298  -0.09253  -0.08208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-0.03463  -0.02418  -0.01372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 M1 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-0.100    -0.050    -0.000     0.050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200 M1 subtracted from: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 Lower    Center     Upper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     -0.03810  -0.02765  -0.01719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</a:t>
            </a:r>
            <a:r>
              <a:rPr lang="en-US" dirty="0" smtClean="0">
                <a:latin typeface="Courier New"/>
                <a:ea typeface="SimSun"/>
                <a:cs typeface="Arial"/>
              </a:rPr>
              <a:t>JUMP1  -0.07233  -0.06188  -0.05143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-0.08933  -0.07888  -0.06843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-0.02098  -0.01053  -0.00008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 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800 M1                     (-*--)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HIGH JUMP1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LONG JUMP1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SHOTPUT1                       (-*-)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  -+---------+---------+---------+--------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/>
                <a:ea typeface="SimSun"/>
                <a:cs typeface="Arial"/>
              </a:rPr>
              <a:t>            -0.100    -0.050    -0.000     0.050</a:t>
            </a:r>
            <a:endParaRPr lang="en-US" dirty="0" smtClean="0">
              <a:latin typeface="Calibri"/>
              <a:ea typeface="SimSun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hoenix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Drago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308</TotalTime>
  <Words>507</Words>
  <Application>Microsoft Office PowerPoint</Application>
  <PresentationFormat>On-screen Show (4:3)</PresentationFormat>
  <Paragraphs>358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Slide 1</vt:lpstr>
      <vt:lpstr>The Trend of Performance Differential between Leading  Men and Women Athletes, 1951-67 J.D.G. Furlong and R. Szreter</vt:lpstr>
      <vt:lpstr>Progression</vt:lpstr>
      <vt:lpstr>Regression Analysis 1951-1967</vt:lpstr>
      <vt:lpstr>Regression Analysis 1999-2008</vt:lpstr>
      <vt:lpstr>ANOVA Testing</vt:lpstr>
      <vt:lpstr>ANOVA – 1951-1967</vt:lpstr>
      <vt:lpstr>Hsu MCB 1951-1967</vt:lpstr>
      <vt:lpstr>Turkey’s Comparison 1951-1967</vt:lpstr>
      <vt:lpstr>Continued..</vt:lpstr>
      <vt:lpstr>ANOVA 1999-2009</vt:lpstr>
      <vt:lpstr>Hsu MCB 1999-2009</vt:lpstr>
      <vt:lpstr>Turkey’s Comparison 1999-2009</vt:lpstr>
      <vt:lpstr>Continued..</vt:lpstr>
      <vt:lpstr>Continued…Again</vt:lpstr>
      <vt:lpstr>Class Activity</vt:lpstr>
      <vt:lpstr>Interesting Results</vt:lpstr>
      <vt:lpstr>Conclusion</vt:lpstr>
      <vt:lpstr>Background Information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and Information Services</dc:creator>
  <cp:lastModifiedBy>Library and Information Services</cp:lastModifiedBy>
  <cp:revision>39</cp:revision>
  <dcterms:created xsi:type="dcterms:W3CDTF">2009-04-19T23:17:59Z</dcterms:created>
  <dcterms:modified xsi:type="dcterms:W3CDTF">2009-04-22T15:41:06Z</dcterms:modified>
</cp:coreProperties>
</file>