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701EC3-2393-40A4-B138-319B8DE08F19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2A6C25-8A04-4C7E-B089-0CCDA0237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829761"/>
          </a:xfrm>
        </p:spPr>
        <p:txBody>
          <a:bodyPr/>
          <a:lstStyle/>
          <a:p>
            <a:r>
              <a:rPr lang="en-US" dirty="0" smtClean="0"/>
              <a:t>Pitching the PERFECT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611607"/>
            <a:ext cx="5943600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Nathan Davis </a:t>
            </a:r>
            <a:r>
              <a:rPr lang="en-US" dirty="0" err="1" smtClean="0"/>
              <a:t>Fedor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Joseph Martin </a:t>
            </a:r>
            <a:r>
              <a:rPr lang="en-US" dirty="0" err="1" smtClean="0"/>
              <a:t>Hultzen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Daniel Adam </a:t>
            </a:r>
            <a:r>
              <a:rPr lang="en-US" dirty="0" err="1" smtClean="0"/>
              <a:t>Gajewski</a:t>
            </a:r>
            <a:r>
              <a:rPr lang="en-US" dirty="0" smtClean="0"/>
              <a:t> Production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2286000"/>
            <a:ext cx="7772400" cy="9144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“Are you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catchin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I’m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pitchin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’? 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…27 Up, 27 Down.”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270662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19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York Yankees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27</a:t>
            </a:r>
          </a:p>
          <a:p>
            <a:pPr lvl="1"/>
            <a:r>
              <a:rPr lang="en-US" dirty="0" smtClean="0"/>
              <a:t>7 K</a:t>
            </a:r>
          </a:p>
          <a:p>
            <a:pPr lvl="1"/>
            <a:r>
              <a:rPr lang="en-US" dirty="0" smtClean="0"/>
              <a:t>97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October 8, 1956</a:t>
            </a:r>
          </a:p>
          <a:p>
            <a:endParaRPr lang="en-US" dirty="0" smtClean="0"/>
          </a:p>
          <a:p>
            <a:r>
              <a:rPr lang="en-US" dirty="0" smtClean="0"/>
              <a:t>Pitched without a windup</a:t>
            </a:r>
          </a:p>
          <a:p>
            <a:endParaRPr lang="en-US" dirty="0" smtClean="0"/>
          </a:p>
          <a:p>
            <a:r>
              <a:rPr lang="en-US" dirty="0" smtClean="0"/>
              <a:t>Defeated Brooklyn Dodgers (2-0) in Game 5 of the1956 World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 Larsen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4800"/>
            <a:ext cx="36465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Philadelphia Phillies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32</a:t>
            </a:r>
          </a:p>
          <a:p>
            <a:pPr lvl="1"/>
            <a:r>
              <a:rPr lang="en-US" dirty="0" smtClean="0"/>
              <a:t>10 K</a:t>
            </a:r>
          </a:p>
          <a:p>
            <a:pPr lvl="1"/>
            <a:r>
              <a:rPr lang="en-US" dirty="0" smtClean="0"/>
              <a:t>90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June 21, 1964</a:t>
            </a:r>
          </a:p>
          <a:p>
            <a:endParaRPr lang="en-US" dirty="0" smtClean="0"/>
          </a:p>
          <a:p>
            <a:r>
              <a:rPr lang="en-US" dirty="0" smtClean="0"/>
              <a:t>Defeated New York Mets (6-0)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Jim Bunning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"/>
            <a:ext cx="37427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Angeles Dodgers</a:t>
            </a:r>
          </a:p>
          <a:p>
            <a:pPr lvl="1"/>
            <a:r>
              <a:rPr lang="en-US" dirty="0" smtClean="0"/>
              <a:t>LHP</a:t>
            </a:r>
          </a:p>
          <a:p>
            <a:pPr lvl="1"/>
            <a:r>
              <a:rPr lang="en-US" dirty="0" smtClean="0"/>
              <a:t>29</a:t>
            </a:r>
          </a:p>
          <a:p>
            <a:pPr lvl="1"/>
            <a:r>
              <a:rPr lang="en-US" dirty="0" smtClean="0"/>
              <a:t>14 K</a:t>
            </a:r>
          </a:p>
          <a:p>
            <a:pPr lvl="1"/>
            <a:r>
              <a:rPr lang="en-US" dirty="0" smtClean="0"/>
              <a:t>113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September 9, 1965</a:t>
            </a:r>
          </a:p>
          <a:p>
            <a:endParaRPr lang="en-US" dirty="0" smtClean="0"/>
          </a:p>
          <a:p>
            <a:r>
              <a:rPr lang="en-US" dirty="0" smtClean="0"/>
              <a:t>Defeated Chicago Cubs (2-0)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Sandy Koufax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90600"/>
            <a:ext cx="4267200" cy="350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19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Oakland A’s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22</a:t>
            </a:r>
          </a:p>
          <a:p>
            <a:pPr lvl="1"/>
            <a:r>
              <a:rPr lang="en-US" dirty="0" smtClean="0"/>
              <a:t>11 K</a:t>
            </a:r>
          </a:p>
          <a:p>
            <a:pPr lvl="1"/>
            <a:r>
              <a:rPr lang="en-US" dirty="0" smtClean="0"/>
              <a:t>107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8, 1968</a:t>
            </a:r>
          </a:p>
          <a:p>
            <a:endParaRPr lang="en-US" dirty="0" smtClean="0"/>
          </a:p>
          <a:p>
            <a:r>
              <a:rPr lang="en-US" dirty="0" smtClean="0"/>
              <a:t>Defeated Minnesota Twins (4-0)</a:t>
            </a:r>
          </a:p>
          <a:p>
            <a:endParaRPr lang="en-US" dirty="0" smtClean="0"/>
          </a:p>
          <a:p>
            <a:r>
              <a:rPr lang="en-US" dirty="0" smtClean="0"/>
              <a:t>He went 3 for 4 with a double and 3 RBIs—easily the best offensive performance ever by a perfect game pitcher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James “Catfish” Hunter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143000"/>
            <a:ext cx="2743200" cy="35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Cleveland Indians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25</a:t>
            </a:r>
          </a:p>
          <a:p>
            <a:pPr lvl="1"/>
            <a:r>
              <a:rPr lang="en-US" dirty="0" smtClean="0"/>
              <a:t>11 K</a:t>
            </a:r>
          </a:p>
          <a:p>
            <a:pPr lvl="1"/>
            <a:r>
              <a:rPr lang="en-US" dirty="0" smtClean="0"/>
              <a:t>103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15, 1981</a:t>
            </a:r>
          </a:p>
          <a:p>
            <a:endParaRPr lang="en-US" dirty="0" smtClean="0"/>
          </a:p>
          <a:p>
            <a:r>
              <a:rPr lang="en-US" dirty="0" smtClean="0"/>
              <a:t>Defeated Toronto Blue Jays (3-0)</a:t>
            </a:r>
          </a:p>
          <a:p>
            <a:endParaRPr lang="en-US" dirty="0" smtClean="0"/>
          </a:p>
          <a:p>
            <a:r>
              <a:rPr lang="en-US" dirty="0" smtClean="0"/>
              <a:t>Ron </a:t>
            </a:r>
            <a:r>
              <a:rPr lang="en-US" dirty="0" err="1" smtClean="0"/>
              <a:t>Hassey</a:t>
            </a:r>
            <a:r>
              <a:rPr lang="en-US" dirty="0" smtClean="0"/>
              <a:t> caught Barker's and </a:t>
            </a:r>
            <a:r>
              <a:rPr lang="en-US" dirty="0" err="1" smtClean="0"/>
              <a:t>Martínez's</a:t>
            </a:r>
            <a:r>
              <a:rPr lang="en-US" dirty="0" smtClean="0"/>
              <a:t> perfect games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 Barker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102" y="381001"/>
            <a:ext cx="357589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California Angels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24</a:t>
            </a:r>
          </a:p>
          <a:p>
            <a:pPr lvl="1"/>
            <a:r>
              <a:rPr lang="en-US" dirty="0" smtClean="0"/>
              <a:t>10 K</a:t>
            </a:r>
          </a:p>
          <a:p>
            <a:pPr lvl="1"/>
            <a:r>
              <a:rPr lang="en-US" dirty="0" smtClean="0"/>
              <a:t>94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September 30, 1984</a:t>
            </a:r>
          </a:p>
          <a:p>
            <a:endParaRPr lang="en-US" dirty="0" smtClean="0"/>
          </a:p>
          <a:p>
            <a:r>
              <a:rPr lang="en-US" dirty="0" smtClean="0"/>
              <a:t>Defeated Texas Rangers (1-0)</a:t>
            </a:r>
          </a:p>
          <a:p>
            <a:endParaRPr lang="en-US" dirty="0" smtClean="0"/>
          </a:p>
          <a:p>
            <a:r>
              <a:rPr lang="en-US" dirty="0" smtClean="0"/>
              <a:t>Pitched on the last day of the 1984 season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 Witt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450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Cincinnati Reds</a:t>
            </a:r>
          </a:p>
          <a:p>
            <a:pPr lvl="1"/>
            <a:r>
              <a:rPr lang="en-US" dirty="0" smtClean="0"/>
              <a:t>LHP</a:t>
            </a:r>
          </a:p>
          <a:p>
            <a:pPr lvl="1"/>
            <a:r>
              <a:rPr lang="en-US" dirty="0" smtClean="0"/>
              <a:t>28</a:t>
            </a:r>
          </a:p>
          <a:p>
            <a:pPr lvl="1"/>
            <a:r>
              <a:rPr lang="en-US" dirty="0" smtClean="0"/>
              <a:t>7 K</a:t>
            </a:r>
          </a:p>
          <a:p>
            <a:pPr lvl="1"/>
            <a:r>
              <a:rPr lang="en-US" dirty="0" smtClean="0"/>
              <a:t>102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September 16, 1988</a:t>
            </a:r>
          </a:p>
          <a:p>
            <a:endParaRPr lang="en-US" dirty="0" smtClean="0"/>
          </a:p>
          <a:p>
            <a:r>
              <a:rPr lang="en-US" dirty="0" smtClean="0"/>
              <a:t>Defeated Los Angeles Dodgers (1-0)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 Browning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838200"/>
            <a:ext cx="42801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Montreal Expos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36</a:t>
            </a:r>
          </a:p>
          <a:p>
            <a:pPr lvl="1"/>
            <a:r>
              <a:rPr lang="en-US" dirty="0" smtClean="0"/>
              <a:t>5 K</a:t>
            </a:r>
          </a:p>
          <a:p>
            <a:pPr lvl="1"/>
            <a:r>
              <a:rPr lang="en-US" dirty="0" smtClean="0"/>
              <a:t>95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July 28, 1991</a:t>
            </a:r>
          </a:p>
          <a:p>
            <a:endParaRPr lang="en-US" dirty="0" smtClean="0"/>
          </a:p>
          <a:p>
            <a:r>
              <a:rPr lang="en-US" dirty="0" smtClean="0"/>
              <a:t>Defeated Los Angeles Dodgers (2-0)</a:t>
            </a:r>
          </a:p>
          <a:p>
            <a:endParaRPr lang="en-US" dirty="0" smtClean="0"/>
          </a:p>
          <a:p>
            <a:r>
              <a:rPr lang="en-US" dirty="0" smtClean="0"/>
              <a:t>Ron </a:t>
            </a:r>
            <a:r>
              <a:rPr lang="en-US" dirty="0" err="1" smtClean="0"/>
              <a:t>Hassey</a:t>
            </a:r>
            <a:r>
              <a:rPr lang="en-US" dirty="0" smtClean="0"/>
              <a:t> was also catcher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Dennis Martinez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14400"/>
            <a:ext cx="4038600" cy="34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Rangers</a:t>
            </a:r>
          </a:p>
          <a:p>
            <a:pPr lvl="1"/>
            <a:r>
              <a:rPr lang="en-US" dirty="0" smtClean="0"/>
              <a:t>LHP</a:t>
            </a:r>
          </a:p>
          <a:p>
            <a:pPr lvl="1"/>
            <a:r>
              <a:rPr lang="en-US" dirty="0" smtClean="0"/>
              <a:t>29</a:t>
            </a:r>
          </a:p>
          <a:p>
            <a:pPr lvl="1"/>
            <a:r>
              <a:rPr lang="en-US" dirty="0" smtClean="0"/>
              <a:t>8 K</a:t>
            </a:r>
          </a:p>
          <a:p>
            <a:pPr lvl="1"/>
            <a:r>
              <a:rPr lang="en-US" dirty="0" smtClean="0"/>
              <a:t>98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July 28, 1994</a:t>
            </a:r>
          </a:p>
          <a:p>
            <a:endParaRPr lang="en-US" dirty="0" smtClean="0"/>
          </a:p>
          <a:p>
            <a:r>
              <a:rPr lang="en-US" dirty="0" smtClean="0"/>
              <a:t>Defeated California Angels (4-0)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Kenny Rogers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1000"/>
            <a:ext cx="39483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00600"/>
            <a:ext cx="2506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19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York Yankees</a:t>
            </a:r>
          </a:p>
          <a:p>
            <a:pPr lvl="1"/>
            <a:r>
              <a:rPr lang="en-US" dirty="0" smtClean="0"/>
              <a:t>LHP</a:t>
            </a:r>
          </a:p>
          <a:p>
            <a:pPr lvl="1"/>
            <a:r>
              <a:rPr lang="en-US" dirty="0" smtClean="0"/>
              <a:t>34</a:t>
            </a:r>
          </a:p>
          <a:p>
            <a:pPr lvl="1"/>
            <a:r>
              <a:rPr lang="en-US" dirty="0" smtClean="0"/>
              <a:t>11 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17, 1998</a:t>
            </a:r>
          </a:p>
          <a:p>
            <a:endParaRPr lang="en-US" dirty="0" smtClean="0"/>
          </a:p>
          <a:p>
            <a:r>
              <a:rPr lang="en-US" dirty="0" smtClean="0"/>
              <a:t>Defeated Minnesota Twins (4-0)</a:t>
            </a:r>
          </a:p>
          <a:p>
            <a:endParaRPr lang="en-US" dirty="0" smtClean="0"/>
          </a:p>
          <a:p>
            <a:r>
              <a:rPr lang="en-US" dirty="0" smtClean="0"/>
              <a:t>Has claimed to have been "half-drunk" and suffering from a "raging, skull-rattling hangover" during his perfect game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Wells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"/>
            <a:ext cx="3048000" cy="379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43000"/>
            <a:ext cx="1767024" cy="22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pitcher (or combination of pitchers) pitches a victory that lasts a minimum of 9 innings</a:t>
            </a:r>
          </a:p>
          <a:p>
            <a:endParaRPr lang="en-US" dirty="0" smtClean="0"/>
          </a:p>
          <a:p>
            <a:r>
              <a:rPr lang="en-US" dirty="0" smtClean="0"/>
              <a:t>By definition it must be both a no-hitter and a shutout</a:t>
            </a:r>
          </a:p>
          <a:p>
            <a:endParaRPr lang="en-US" dirty="0" smtClean="0"/>
          </a:p>
          <a:p>
            <a:r>
              <a:rPr lang="en-US" dirty="0" smtClean="0"/>
              <a:t>Pitcher(s) cannot allow any:</a:t>
            </a:r>
          </a:p>
          <a:p>
            <a:pPr lvl="1"/>
            <a:r>
              <a:rPr lang="en-US" dirty="0" smtClean="0"/>
              <a:t>Hits</a:t>
            </a:r>
          </a:p>
          <a:p>
            <a:pPr lvl="1"/>
            <a:r>
              <a:rPr lang="en-US" dirty="0" smtClean="0"/>
              <a:t>Walks</a:t>
            </a:r>
          </a:p>
          <a:p>
            <a:pPr lvl="1"/>
            <a:r>
              <a:rPr lang="en-US" dirty="0" smtClean="0"/>
              <a:t>Hit Batsmen</a:t>
            </a:r>
          </a:p>
          <a:p>
            <a:endParaRPr lang="en-US" dirty="0" smtClean="0"/>
          </a:p>
          <a:p>
            <a:r>
              <a:rPr lang="en-US" dirty="0" smtClean="0"/>
              <a:t>Fielders cannot allow any:</a:t>
            </a:r>
          </a:p>
          <a:p>
            <a:pPr lvl="1"/>
            <a:r>
              <a:rPr lang="en-US" dirty="0" smtClean="0"/>
              <a:t>Errors</a:t>
            </a:r>
          </a:p>
          <a:p>
            <a:endParaRPr lang="en-US" dirty="0" smtClean="0"/>
          </a:p>
          <a:p>
            <a:r>
              <a:rPr lang="en-US" dirty="0" smtClean="0"/>
              <a:t>Therefore, 27 batters come to the plate (up) and 27 batters are retired (down)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 Up, 27 Down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1"/>
            <a:ext cx="2743200" cy="267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York Yankees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36</a:t>
            </a:r>
          </a:p>
          <a:p>
            <a:pPr lvl="1"/>
            <a:r>
              <a:rPr lang="en-US" dirty="0" smtClean="0"/>
              <a:t>10 K</a:t>
            </a:r>
          </a:p>
          <a:p>
            <a:pPr lvl="1"/>
            <a:r>
              <a:rPr lang="en-US" dirty="0" smtClean="0"/>
              <a:t>88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July 18, 1999</a:t>
            </a:r>
          </a:p>
          <a:p>
            <a:endParaRPr lang="en-US" dirty="0" smtClean="0"/>
          </a:p>
          <a:p>
            <a:r>
              <a:rPr lang="en-US" dirty="0" smtClean="0"/>
              <a:t>Defeated Montreal Expos (6-0)</a:t>
            </a:r>
          </a:p>
          <a:p>
            <a:endParaRPr lang="en-US" dirty="0" smtClean="0"/>
          </a:p>
          <a:p>
            <a:r>
              <a:rPr lang="en-US" dirty="0" smtClean="0"/>
              <a:t>Held on Yogi Berra Day. Don Larsen threw out the ceremonial first pitch to Berra, who had been his catcher during the 1956 World Series perfect game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Cone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2400"/>
            <a:ext cx="3048000" cy="447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Arizona Diamondbacks</a:t>
            </a:r>
          </a:p>
          <a:p>
            <a:pPr lvl="1"/>
            <a:r>
              <a:rPr lang="en-US" dirty="0" smtClean="0"/>
              <a:t>LHP</a:t>
            </a:r>
          </a:p>
          <a:p>
            <a:pPr lvl="1"/>
            <a:r>
              <a:rPr lang="en-US" dirty="0" smtClean="0"/>
              <a:t>40</a:t>
            </a:r>
          </a:p>
          <a:p>
            <a:pPr lvl="1"/>
            <a:r>
              <a:rPr lang="en-US" dirty="0" smtClean="0"/>
              <a:t>13 K</a:t>
            </a:r>
          </a:p>
          <a:p>
            <a:pPr lvl="1"/>
            <a:r>
              <a:rPr lang="en-US" dirty="0" smtClean="0"/>
              <a:t>117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18, 2004</a:t>
            </a:r>
          </a:p>
          <a:p>
            <a:endParaRPr lang="en-US" dirty="0" smtClean="0"/>
          </a:p>
          <a:p>
            <a:r>
              <a:rPr lang="en-US" dirty="0" smtClean="0"/>
              <a:t>Defeated Atlanta Braves (2-0)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Randy Johnson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2895600" cy="419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2895600"/>
            <a:ext cx="1371600" cy="9570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2004…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8755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620000" cy="990600"/>
          </a:xfrm>
        </p:spPr>
        <p:txBody>
          <a:bodyPr/>
          <a:lstStyle/>
          <a:p>
            <a:r>
              <a:rPr lang="en-US" dirty="0" smtClean="0"/>
              <a:t>Atlanta Braves Hitting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95400"/>
          <a:ext cx="9144000" cy="4242163"/>
        </p:xfrm>
        <a:graphic>
          <a:graphicData uri="http://schemas.openxmlformats.org/drawingml/2006/table">
            <a:tbl>
              <a:tblPr/>
              <a:tblGrid>
                <a:gridCol w="1809573"/>
                <a:gridCol w="927407"/>
                <a:gridCol w="2018805"/>
                <a:gridCol w="1877432"/>
                <a:gridCol w="2510783"/>
              </a:tblGrid>
              <a:tr h="468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 No Hit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 (Game)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For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Game (No Hit)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Jesse Garcia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0.216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0.784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0.481890304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Julio Franco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0.298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0.702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0.345948408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Chipper Jones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0.310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0.328509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Andrew Jones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0.259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0.741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0.406869021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Johnny Estrada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0.277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0.377933067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J.D. Drew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0.284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0.716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0.367061696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Mark DeRosa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0.279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0.374805361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Nick Green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0.240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0.76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0.438976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Mike Hampton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0.759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0.576081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Eddie Perez</a:t>
                      </a:r>
                    </a:p>
                  </a:txBody>
                  <a:tcPr marL="16463" marR="16463" marT="1646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0.253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0.747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0.747</a:t>
                      </a:r>
                    </a:p>
                  </a:txBody>
                  <a:tcPr marL="16463" marR="16463" marT="16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562600"/>
            <a:ext cx="1906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Diamondbacks Fielding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" y="1600200"/>
          <a:ext cx="9144001" cy="4267200"/>
        </p:xfrm>
        <a:graphic>
          <a:graphicData uri="http://schemas.openxmlformats.org/drawingml/2006/table">
            <a:tbl>
              <a:tblPr/>
              <a:tblGrid>
                <a:gridCol w="1557867"/>
                <a:gridCol w="848924"/>
                <a:gridCol w="1481103"/>
                <a:gridCol w="2673209"/>
                <a:gridCol w="2582898"/>
              </a:tblGrid>
              <a:tr h="4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Fld. Pct.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Plays For Game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 For Game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Chad Tracy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3B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0.939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0.939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Matt Kata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2B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0.988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0.964430272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Luis Gonzalez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LF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0.986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0.986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Shea Hillenbrand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1B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Steve Finley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CF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0.988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0.964430272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Danny Bautista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RF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0.985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0.955671625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Alex Cintron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SS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0.972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0.944784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Robby Hammock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0.996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Randy Johnson</a:t>
                      </a:r>
                    </a:p>
                  </a:txBody>
                  <a:tcPr marL="15705" marR="15705" marT="1570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0.904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705" marR="15705" marT="15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Randy Johnson Free Pass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602909" cy="4427004"/>
        </p:xfrm>
        <a:graphic>
          <a:graphicData uri="http://schemas.openxmlformats.org/drawingml/2006/table">
            <a:tbl>
              <a:tblPr/>
              <a:tblGrid>
                <a:gridCol w="5326878"/>
                <a:gridCol w="2276031"/>
              </a:tblGrid>
              <a:tr h="653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BB</a:t>
                      </a:r>
                    </a:p>
                  </a:txBody>
                  <a:tcPr marL="36319" marR="36319" marT="3631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1466</a:t>
                      </a:r>
                    </a:p>
                  </a:txBody>
                  <a:tcPr marL="36319" marR="36319" marT="3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HBP</a:t>
                      </a:r>
                    </a:p>
                  </a:txBody>
                  <a:tcPr marL="36319" marR="36319" marT="3631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36319" marR="36319" marT="3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Free Passes</a:t>
                      </a:r>
                    </a:p>
                  </a:txBody>
                  <a:tcPr marL="36319" marR="36319" marT="3631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1654</a:t>
                      </a:r>
                    </a:p>
                  </a:txBody>
                  <a:tcPr marL="36319" marR="36319" marT="3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</a:t>
                      </a:r>
                    </a:p>
                  </a:txBody>
                  <a:tcPr marL="36319" marR="36319" marT="3631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4039.3</a:t>
                      </a:r>
                    </a:p>
                  </a:txBody>
                  <a:tcPr marL="36319" marR="36319" marT="3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Free</a:t>
                      </a:r>
                      <a:r>
                        <a:rPr lang="en-US" sz="3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Passes</a:t>
                      </a:r>
                      <a:r>
                        <a:rPr lang="en-US" sz="3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/IP</a:t>
                      </a:r>
                      <a:endParaRPr lang="en-US" sz="3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319" marR="36319" marT="3631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0.409477</a:t>
                      </a:r>
                      <a:endParaRPr lang="en-US" sz="3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319" marR="36319" marT="3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Free </a:t>
                      </a:r>
                      <a:r>
                        <a:rPr lang="en-US" sz="3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Pass</a:t>
                      </a:r>
                      <a:r>
                        <a:rPr lang="en-US" sz="3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Per 9 Innings</a:t>
                      </a:r>
                      <a:endParaRPr lang="en-US" sz="3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319" marR="36319" marT="3631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0.008732</a:t>
                      </a:r>
                    </a:p>
                  </a:txBody>
                  <a:tcPr marL="36319" marR="36319" marT="3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Series of Plays for Randy Johnson’s Perfect Game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3276600" cy="4495800"/>
        </p:xfrm>
        <a:graphic>
          <a:graphicData uri="http://schemas.openxmlformats.org/drawingml/2006/table">
            <a:tbl>
              <a:tblPr/>
              <a:tblGrid>
                <a:gridCol w="777897"/>
                <a:gridCol w="1178632"/>
                <a:gridCol w="1320071"/>
              </a:tblGrid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Out #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Play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Batter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GB - 1B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Garcia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Franco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C. Jones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 - CF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A. Jones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Estrada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Drew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 - RF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DeRosa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 - SS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Green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Hampton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Garcia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 - CF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Franco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C. Jones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 - LF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A. Jones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 - RF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Estrada</a:t>
                      </a:r>
                    </a:p>
                  </a:txBody>
                  <a:tcPr marL="12986" marR="12986" marT="12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76800" y="1600200"/>
          <a:ext cx="3505199" cy="4386088"/>
        </p:xfrm>
        <a:graphic>
          <a:graphicData uri="http://schemas.openxmlformats.org/drawingml/2006/table">
            <a:tbl>
              <a:tblPr/>
              <a:tblGrid>
                <a:gridCol w="832170"/>
                <a:gridCol w="1260863"/>
                <a:gridCol w="1412166"/>
              </a:tblGrid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Out #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Play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Batter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 - RF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Drew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 - 3B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DeRosa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Green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 - SS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Hampton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Garcia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 - 2B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Franco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C. Jones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 - CF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A. Jones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Estrada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 - 2B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Drew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 - 2B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DeRosa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Green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Perez</a:t>
                      </a:r>
                    </a:p>
                  </a:txBody>
                  <a:tcPr marL="14459" marR="14459" marT="14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Perfect Game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# of MLB Games: 385,536</a:t>
            </a:r>
          </a:p>
          <a:p>
            <a:endParaRPr lang="en-US" dirty="0" smtClean="0"/>
          </a:p>
          <a:p>
            <a:r>
              <a:rPr lang="en-US" dirty="0" smtClean="0"/>
              <a:t>2 Starting pitchers in every game</a:t>
            </a:r>
          </a:p>
          <a:p>
            <a:endParaRPr lang="en-US" dirty="0" smtClean="0"/>
          </a:p>
          <a:p>
            <a:r>
              <a:rPr lang="en-US" dirty="0" smtClean="0"/>
              <a:t>771,072 Chances to throw a perfect game</a:t>
            </a:r>
          </a:p>
          <a:p>
            <a:endParaRPr lang="en-US" dirty="0" smtClean="0"/>
          </a:p>
          <a:p>
            <a:r>
              <a:rPr lang="en-US" dirty="0" smtClean="0"/>
              <a:t>Only 17 perfect games have been thrown</a:t>
            </a:r>
          </a:p>
          <a:p>
            <a:endParaRPr lang="en-US" dirty="0"/>
          </a:p>
          <a:p>
            <a:r>
              <a:rPr lang="en-US" dirty="0" smtClean="0"/>
              <a:t>Historical Probability of a perfect game = 2.20472e-05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Collected AVGs For Johnson’s Perfect Game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04999"/>
          <a:ext cx="7315200" cy="4038600"/>
        </p:xfrm>
        <a:graphic>
          <a:graphicData uri="http://schemas.openxmlformats.org/drawingml/2006/table">
            <a:tbl>
              <a:tblPr/>
              <a:tblGrid>
                <a:gridCol w="4957011"/>
                <a:gridCol w="2358189"/>
              </a:tblGrid>
              <a:tr h="1009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 Getting A Hit (Atlanta)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0.000219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Errors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(In This Set of 14 Plays)(Arizona)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0.770546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Free Pass Avg (Johnson)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0.008732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Probability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 Perfect Game Given Above AVGs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1.47264e-06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Activity: </a:t>
            </a:r>
            <a:br>
              <a:rPr lang="en-US" dirty="0" smtClean="0"/>
            </a:br>
            <a:r>
              <a:rPr lang="en-US" dirty="0" smtClean="0"/>
              <a:t>Predicting Perfect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767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Binomial Logistic Regression</a:t>
            </a:r>
          </a:p>
          <a:p>
            <a:endParaRPr lang="en-US" dirty="0" smtClean="0"/>
          </a:p>
          <a:p>
            <a:r>
              <a:rPr lang="en-US" dirty="0" smtClean="0"/>
              <a:t>Uses a set of predictor variables to predict a discrete outcome</a:t>
            </a:r>
          </a:p>
          <a:p>
            <a:endParaRPr lang="en-US" dirty="0" smtClean="0"/>
          </a:p>
          <a:p>
            <a:r>
              <a:rPr lang="en-US" dirty="0" smtClean="0"/>
              <a:t>Dependent variable can only have 2 different values</a:t>
            </a:r>
          </a:p>
          <a:p>
            <a:endParaRPr lang="en-US" dirty="0" smtClean="0"/>
          </a:p>
          <a:p>
            <a:r>
              <a:rPr lang="en-US" dirty="0" smtClean="0"/>
              <a:t>In our example, “1” if pitcher has pitched a perfect game and “0” otherwise</a:t>
            </a:r>
          </a:p>
          <a:p>
            <a:endParaRPr lang="en-US" dirty="0" smtClean="0"/>
          </a:p>
          <a:p>
            <a:r>
              <a:rPr lang="en-US" dirty="0" smtClean="0"/>
              <a:t>Estimated coefficients are interpreted as probabilities</a:t>
            </a:r>
            <a:endParaRPr lang="en-US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04800"/>
            <a:ext cx="1981200" cy="154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error that does not allow a base runner, such as a misplayed foul ball, does not spoil a perfect game</a:t>
            </a:r>
          </a:p>
          <a:p>
            <a:endParaRPr lang="en-US" dirty="0" smtClean="0"/>
          </a:p>
          <a:p>
            <a:r>
              <a:rPr lang="en-US" dirty="0" smtClean="0"/>
              <a:t>Weather-shortened </a:t>
            </a:r>
            <a:r>
              <a:rPr lang="en-US" dirty="0" smtClean="0"/>
              <a:t>games </a:t>
            </a:r>
            <a:r>
              <a:rPr lang="en-US" dirty="0" smtClean="0"/>
              <a:t>in which a team has no base runners and games in which a team reaches first base only in extra innings do not qualify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495800"/>
            <a:ext cx="2814637" cy="22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on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model is junk</a:t>
            </a:r>
          </a:p>
          <a:p>
            <a:endParaRPr lang="en-US" dirty="0" smtClean="0"/>
          </a:p>
          <a:p>
            <a:r>
              <a:rPr lang="en-US" dirty="0" smtClean="0"/>
              <a:t>Perfect games are very hard to predict</a:t>
            </a:r>
          </a:p>
          <a:p>
            <a:endParaRPr lang="en-US" dirty="0" smtClean="0"/>
          </a:p>
          <a:p>
            <a:r>
              <a:rPr lang="en-US" dirty="0" smtClean="0"/>
              <a:t>Factors left out of our model (opponents batting average, limited data set, etc…)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343400"/>
            <a:ext cx="2667000" cy="225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have been 385,536 major league games played in MLB history</a:t>
            </a:r>
          </a:p>
          <a:p>
            <a:endParaRPr lang="en-US" dirty="0" smtClean="0"/>
          </a:p>
          <a:p>
            <a:r>
              <a:rPr lang="en-US" dirty="0" smtClean="0"/>
              <a:t>There have only been 17 perfect games thrown</a:t>
            </a:r>
          </a:p>
          <a:p>
            <a:endParaRPr lang="en-US" dirty="0" smtClean="0"/>
          </a:p>
          <a:p>
            <a:r>
              <a:rPr lang="en-US" dirty="0" smtClean="0"/>
              <a:t>No pitcher has ever thrown more than one</a:t>
            </a:r>
          </a:p>
          <a:p>
            <a:endParaRPr lang="en-US" dirty="0" smtClean="0"/>
          </a:p>
          <a:p>
            <a:r>
              <a:rPr lang="en-US" dirty="0" smtClean="0"/>
              <a:t>More people have orbited the moon </a:t>
            </a:r>
            <a:r>
              <a:rPr lang="en-US" dirty="0" smtClean="0"/>
              <a:t>than </a:t>
            </a:r>
            <a:r>
              <a:rPr lang="en-US" dirty="0" smtClean="0"/>
              <a:t>have pitched a Major League Baseball perfect game.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919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Richmond (Worcester Ruby Legs)</a:t>
            </a:r>
          </a:p>
          <a:p>
            <a:pPr lvl="1"/>
            <a:r>
              <a:rPr lang="en-US" dirty="0" smtClean="0"/>
              <a:t>June 12, 1880</a:t>
            </a:r>
          </a:p>
          <a:p>
            <a:pPr lvl="2"/>
            <a:r>
              <a:rPr lang="en-US" dirty="0" smtClean="0"/>
              <a:t>LHP </a:t>
            </a:r>
          </a:p>
          <a:p>
            <a:pPr lvl="2"/>
            <a:r>
              <a:rPr lang="en-US" dirty="0" smtClean="0"/>
              <a:t>23</a:t>
            </a:r>
          </a:p>
          <a:p>
            <a:pPr lvl="2"/>
            <a:r>
              <a:rPr lang="en-US" dirty="0" smtClean="0"/>
              <a:t>5 K</a:t>
            </a:r>
          </a:p>
          <a:p>
            <a:pPr lvl="1"/>
            <a:r>
              <a:rPr lang="en-US" dirty="0" smtClean="0"/>
              <a:t>Defeated Cleveland Blues (1-0)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John Ward (Providence Grays)</a:t>
            </a:r>
          </a:p>
          <a:p>
            <a:pPr lvl="1"/>
            <a:r>
              <a:rPr lang="en-US" dirty="0" smtClean="0"/>
              <a:t>June 17, 1880</a:t>
            </a:r>
          </a:p>
          <a:p>
            <a:pPr lvl="2"/>
            <a:r>
              <a:rPr lang="en-US" dirty="0" smtClean="0"/>
              <a:t>RHP </a:t>
            </a:r>
          </a:p>
          <a:p>
            <a:pPr lvl="2"/>
            <a:r>
              <a:rPr lang="en-US" dirty="0" smtClean="0"/>
              <a:t>20</a:t>
            </a:r>
          </a:p>
          <a:p>
            <a:pPr lvl="2"/>
            <a:r>
              <a:rPr lang="en-US" dirty="0" smtClean="0"/>
              <a:t>5 K</a:t>
            </a:r>
          </a:p>
          <a:p>
            <a:pPr lvl="1"/>
            <a:r>
              <a:rPr lang="en-US" dirty="0" smtClean="0"/>
              <a:t>Defeated Buffalo </a:t>
            </a:r>
            <a:r>
              <a:rPr lang="en-US" dirty="0" err="1" smtClean="0"/>
              <a:t>Bisons</a:t>
            </a:r>
            <a:r>
              <a:rPr lang="en-US" dirty="0" smtClean="0"/>
              <a:t> (5-0)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330" y="2667000"/>
            <a:ext cx="206940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According to some accounts, Richmond hurled his historic perfect game after staying up all night following a pre-graduation dinner at Brown University, pitching in an early morning class game, and taking a train to Worcester just in time to perform his professional duties</a:t>
            </a:r>
          </a:p>
          <a:p>
            <a:endParaRPr lang="en-US" dirty="0" smtClean="0"/>
          </a:p>
          <a:p>
            <a:r>
              <a:rPr lang="en-US" dirty="0" smtClean="0"/>
              <a:t>At the age of 20 years, 105 days, Ward is the youngest pitcher ever to throw a perfect game</a:t>
            </a:r>
          </a:p>
          <a:p>
            <a:endParaRPr lang="en-US" dirty="0" smtClean="0"/>
          </a:p>
          <a:p>
            <a:r>
              <a:rPr lang="en-US" dirty="0" smtClean="0"/>
              <a:t>Games were thrown </a:t>
            </a:r>
            <a:r>
              <a:rPr lang="en-US" dirty="0" smtClean="0"/>
              <a:t>5 days apart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253345"/>
            <a:ext cx="2052637" cy="16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Boston Americans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37</a:t>
            </a:r>
          </a:p>
          <a:p>
            <a:pPr lvl="1"/>
            <a:r>
              <a:rPr lang="en-US" dirty="0" smtClean="0"/>
              <a:t>3 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5, 1904</a:t>
            </a:r>
          </a:p>
          <a:p>
            <a:endParaRPr lang="en-US" dirty="0" smtClean="0"/>
          </a:p>
          <a:p>
            <a:r>
              <a:rPr lang="en-US" dirty="0" smtClean="0"/>
              <a:t>Defeated Philadelphia A’s (3-0)</a:t>
            </a:r>
          </a:p>
          <a:p>
            <a:endParaRPr lang="en-US" dirty="0" smtClean="0"/>
          </a:p>
          <a:p>
            <a:r>
              <a:rPr lang="en-US" dirty="0" smtClean="0"/>
              <a:t>Part of a hitless innings streak (24 1/3 straight innings without a hit, still a record) and a scoreless innings streak (45 straight innings)</a:t>
            </a:r>
          </a:p>
          <a:p>
            <a:endParaRPr lang="en-US" dirty="0" smtClean="0"/>
          </a:p>
          <a:p>
            <a:r>
              <a:rPr lang="en-US" dirty="0" smtClean="0"/>
              <a:t>Pitcher after whom the Cy Young Award is named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 Young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1"/>
            <a:ext cx="2971800" cy="399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Cleveland Naps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28</a:t>
            </a:r>
          </a:p>
          <a:p>
            <a:pPr lvl="1"/>
            <a:r>
              <a:rPr lang="en-US" dirty="0" smtClean="0"/>
              <a:t>3 K</a:t>
            </a:r>
          </a:p>
          <a:p>
            <a:pPr lvl="1"/>
            <a:r>
              <a:rPr lang="en-US" dirty="0" smtClean="0"/>
              <a:t>74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October 2, 1908</a:t>
            </a:r>
          </a:p>
          <a:p>
            <a:endParaRPr lang="en-US" dirty="0" smtClean="0"/>
          </a:p>
          <a:p>
            <a:r>
              <a:rPr lang="en-US" dirty="0" smtClean="0"/>
              <a:t>Defeated Chicago White Sox (1-0)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Addie Joss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"/>
            <a:ext cx="293076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Chicago White Sox</a:t>
            </a:r>
          </a:p>
          <a:p>
            <a:pPr lvl="1"/>
            <a:r>
              <a:rPr lang="en-US" dirty="0" smtClean="0"/>
              <a:t>RHP</a:t>
            </a:r>
          </a:p>
          <a:p>
            <a:pPr lvl="1"/>
            <a:r>
              <a:rPr lang="en-US" dirty="0" smtClean="0"/>
              <a:t>26</a:t>
            </a:r>
          </a:p>
          <a:p>
            <a:pPr lvl="1"/>
            <a:r>
              <a:rPr lang="en-US" dirty="0" smtClean="0"/>
              <a:t>6 K</a:t>
            </a:r>
          </a:p>
          <a:p>
            <a:pPr lvl="1"/>
            <a:r>
              <a:rPr lang="en-US" dirty="0" smtClean="0"/>
              <a:t>90 Pitches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April 30, 1922</a:t>
            </a:r>
          </a:p>
          <a:p>
            <a:endParaRPr lang="en-US" dirty="0" smtClean="0"/>
          </a:p>
          <a:p>
            <a:r>
              <a:rPr lang="en-US" dirty="0" smtClean="0"/>
              <a:t>Defeated Detroit Tigers (2-0) who had the highest OBP (.369)</a:t>
            </a:r>
          </a:p>
          <a:p>
            <a:endParaRPr lang="en-US" dirty="0" smtClean="0"/>
          </a:p>
          <a:p>
            <a:r>
              <a:rPr lang="en-US" dirty="0" smtClean="0"/>
              <a:t>Robertson's perfect game was only his fifth appearance, and fourth start, in the big leagues. </a:t>
            </a:r>
          </a:p>
          <a:p>
            <a:endParaRPr lang="en-US" dirty="0" smtClean="0"/>
          </a:p>
          <a:p>
            <a:r>
              <a:rPr lang="en-US" dirty="0" smtClean="0"/>
              <a:t>He finished his career with the fewest wins and lowest winning percentage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Charlie Robertson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"/>
            <a:ext cx="177753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1289</Words>
  <Application>Microsoft Office PowerPoint</Application>
  <PresentationFormat>On-screen Show (4:3)</PresentationFormat>
  <Paragraphs>467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Pitching the PERFECT GAME</vt:lpstr>
      <vt:lpstr>27 Up, 27 Down</vt:lpstr>
      <vt:lpstr>Continued…</vt:lpstr>
      <vt:lpstr>History</vt:lpstr>
      <vt:lpstr>19th Century</vt:lpstr>
      <vt:lpstr>Continued…</vt:lpstr>
      <vt:lpstr>Cy Young</vt:lpstr>
      <vt:lpstr>Addie Joss</vt:lpstr>
      <vt:lpstr>Charlie Robertson</vt:lpstr>
      <vt:lpstr>Don Larsen</vt:lpstr>
      <vt:lpstr>Jim Bunning</vt:lpstr>
      <vt:lpstr>Sandy Koufax</vt:lpstr>
      <vt:lpstr>James “Catfish” Hunter</vt:lpstr>
      <vt:lpstr>Len Barker</vt:lpstr>
      <vt:lpstr>Mike Witt</vt:lpstr>
      <vt:lpstr>Tom Browning</vt:lpstr>
      <vt:lpstr>Dennis Martinez</vt:lpstr>
      <vt:lpstr>Kenny Rogers</vt:lpstr>
      <vt:lpstr>David Wells</vt:lpstr>
      <vt:lpstr>David Cone</vt:lpstr>
      <vt:lpstr>Randy Johnson</vt:lpstr>
      <vt:lpstr>A Closer Look At the 2004…</vt:lpstr>
      <vt:lpstr>Atlanta Braves Hitting</vt:lpstr>
      <vt:lpstr>Arizona Diamondbacks Fielding</vt:lpstr>
      <vt:lpstr>Randy Johnson Free Pass Stats</vt:lpstr>
      <vt:lpstr>Series of Plays for Randy Johnson’s Perfect Game</vt:lpstr>
      <vt:lpstr>Historical Perfect Game Probability</vt:lpstr>
      <vt:lpstr>Collected AVGs For Johnson’s Perfect Game</vt:lpstr>
      <vt:lpstr>Class Activity:  Predicting Perfect Games</vt:lpstr>
      <vt:lpstr>Conclusion on the Model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Pitching the PERFECT GAME</dc:title>
  <dc:creator>gajewskid</dc:creator>
  <cp:lastModifiedBy>dan</cp:lastModifiedBy>
  <cp:revision>46</cp:revision>
  <dcterms:created xsi:type="dcterms:W3CDTF">2009-03-23T02:19:22Z</dcterms:created>
  <dcterms:modified xsi:type="dcterms:W3CDTF">2009-03-23T07:04:14Z</dcterms:modified>
</cp:coreProperties>
</file>