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A971AE-26A0-4228-8759-03BA60BD161E}" type="datetimeFigureOut">
              <a:rPr lang="en-US" smtClean="0"/>
              <a:t>3/17/2009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E39568-9A8E-4F05-A62F-128677C166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ccuscore.com/articles/misc/what-the-heck-is-accuscore?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dirty="0" smtClean="0"/>
              <a:t>March madness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087902"/>
          </a:xfrm>
        </p:spPr>
        <p:txBody>
          <a:bodyPr/>
          <a:lstStyle/>
          <a:p>
            <a:r>
              <a:rPr lang="en-US" dirty="0" smtClean="0"/>
              <a:t>by: Jeremy </a:t>
            </a:r>
            <a:r>
              <a:rPr lang="en-US" dirty="0" err="1" smtClean="0"/>
              <a:t>Polster</a:t>
            </a:r>
            <a:r>
              <a:rPr lang="en-US" dirty="0" smtClean="0"/>
              <a:t>, Nate </a:t>
            </a:r>
            <a:r>
              <a:rPr lang="en-US" dirty="0" err="1" smtClean="0"/>
              <a:t>Spagnola</a:t>
            </a:r>
            <a:r>
              <a:rPr lang="en-US" dirty="0" smtClean="0"/>
              <a:t>, Justin Greenlee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5491308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Bracket 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54294"/>
            <a:ext cx="4953000" cy="650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Four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462722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Champion?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3630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43109" y="-733509"/>
            <a:ext cx="6381582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2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2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64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216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369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521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674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826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978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131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283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436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588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740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893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045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731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3883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7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4036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188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4341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4645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4493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4798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4950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5103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52578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5410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5560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5715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58674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6017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6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34400" y="838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34400" y="988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4400" y="1140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34400" y="1293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34400" y="1445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34400" y="1597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34400" y="1750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34400" y="1902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29%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34400" y="2055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34400" y="2207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34400" y="2359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34400" y="2512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34400" y="2664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34400" y="2817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34400" y="2969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34400" y="3121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5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34400" y="3731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34400" y="3883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34400" y="4036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34400" y="4188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4400" y="4341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34400" y="4645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4400" y="4493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34400" y="4798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34400" y="4950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34400" y="5103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29%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34400" y="52578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34400" y="5410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534400" y="5560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534400" y="5715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34400" y="58674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34400" y="6017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76400" y="8359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Louisville 72%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11407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Ohio St. 27 %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2600" y="14455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Utah 45 %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6400" y="23599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N. </a:t>
            </a:r>
            <a:r>
              <a:rPr lang="en-US" sz="900" dirty="0" err="1" smtClean="0">
                <a:solidFill>
                  <a:srgbClr val="0070C0"/>
                </a:solidFill>
              </a:rPr>
              <a:t>Dak</a:t>
            </a:r>
            <a:r>
              <a:rPr lang="en-US" sz="900" dirty="0" smtClean="0">
                <a:solidFill>
                  <a:srgbClr val="0070C0"/>
                </a:solidFill>
              </a:rPr>
              <a:t>. St. 21 %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76400" y="20551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W. Virginia 78 5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17526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Wake For. 54 %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52600" y="26670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Boston Col. 34 %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764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Michigan  St. 65 %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76400" y="40386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Texas AM 24 %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6400" y="3733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Uconn</a:t>
            </a:r>
            <a:r>
              <a:rPr lang="en-US" sz="900" dirty="0" smtClean="0">
                <a:solidFill>
                  <a:srgbClr val="FF0000"/>
                </a:solidFill>
              </a:rPr>
              <a:t> 75 %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43434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N. Iowa 47 % 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76400" y="4648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Miss St. 52 %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76400" y="4953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Utah St. 24 % 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76400" y="5257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Missouri 75 %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00200" y="5867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CS Northridge 40 </a:t>
            </a:r>
            <a:r>
              <a:rPr lang="en-US" sz="900" dirty="0" smtClean="0">
                <a:solidFill>
                  <a:srgbClr val="FF0000"/>
                </a:solidFill>
              </a:rPr>
              <a:t>%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76400" y="55626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Maryland 59 %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62200" y="98836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Louisville 55 %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362200" y="16002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Utah 38 %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6000" y="28194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Boston Col. 39 %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62200" y="22098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W. Virginia 60 %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2200" y="44958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Miss St. 15%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62200" y="3886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Uconn</a:t>
            </a:r>
            <a:r>
              <a:rPr lang="en-US" sz="900" dirty="0" smtClean="0">
                <a:solidFill>
                  <a:srgbClr val="FF0000"/>
                </a:solidFill>
              </a:rPr>
              <a:t> 84 %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86000" y="57150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Maryland 17 %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362200" y="51054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Missouri 82 %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95600" y="5410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Missouri 46%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95600" y="4191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Uconn</a:t>
            </a:r>
            <a:r>
              <a:rPr lang="en-US" sz="900" dirty="0" smtClean="0">
                <a:solidFill>
                  <a:srgbClr val="FF0000"/>
                </a:solidFill>
              </a:rPr>
              <a:t> 53%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19400" y="2514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W. Virginia 44%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53200" y="8359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Pittsburh</a:t>
            </a:r>
            <a:r>
              <a:rPr lang="en-US" sz="900" dirty="0" smtClean="0">
                <a:solidFill>
                  <a:srgbClr val="FF0000"/>
                </a:solidFill>
              </a:rPr>
              <a:t> 74 %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77000" y="1138536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Tennessee 25%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77000" y="1443336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Wisconsin 30 %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3200" y="235773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Villanova 48%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05600" y="2052936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UCLA 51%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5600" y="17503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Xavier 70%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77000" y="26647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Minnesota 24%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05600" y="29695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Duke 75%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05600" y="40363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Butler 24%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53200" y="3731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 75%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629400" y="43411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Illinois 44 %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29400" y="4648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Gonzaga 55 %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53200" y="49507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Ariz. St. 50%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29400" y="52555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Syracuse 49 %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05600" y="587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Oklahoma 55%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9400" y="55603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Clemson 44%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19400" y="12954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Louisville 55%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29000" y="19050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W. Virginia 41%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352800" y="48006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Uconn</a:t>
            </a:r>
            <a:r>
              <a:rPr lang="en-US" sz="900" dirty="0" smtClean="0">
                <a:solidFill>
                  <a:srgbClr val="FF0000"/>
                </a:solidFill>
              </a:rPr>
              <a:t> 58%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91000" y="2286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Uconn</a:t>
            </a:r>
            <a:r>
              <a:rPr lang="en-US" sz="900" dirty="0" smtClean="0">
                <a:solidFill>
                  <a:srgbClr val="FF0000"/>
                </a:solidFill>
              </a:rPr>
              <a:t> 60%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91000" y="43434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Duke 39%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67200" y="34290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Duke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19800" y="51031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Ariz. St. 45%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867400" y="38839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 60%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096000" y="22075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UC LA 55%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7400" y="9883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Tennessee 43%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05400" y="19027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Duke 56%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876800" y="47983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Ariz. St. 43%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096000" y="159796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Xavier 56%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334000" y="12192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Tennessee 39%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96000" y="28171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Duke 44%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562600" y="24384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Duke 60%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486400" y="41887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 68%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86400" y="54102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Ariz. St. 31%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943600" y="5715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Clemson 54%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943600" y="4495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Gonzaga 39 %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-228600" y="62484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  <a:cs typeface="Aharoni" pitchFamily="2" charset="-79"/>
              </a:rPr>
              <a:t>Simulation of NCAA Tournament by </a:t>
            </a:r>
            <a:r>
              <a:rPr lang="en-US" dirty="0" err="1" smtClean="0">
                <a:latin typeface="Arial Black" pitchFamily="34" charset="0"/>
                <a:cs typeface="Aharoni" pitchFamily="2" charset="-79"/>
              </a:rPr>
              <a:t>AccuScore</a:t>
            </a:r>
            <a:endParaRPr lang="en-US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dirty="0" smtClean="0">
                <a:latin typeface="Arial Black" pitchFamily="34" charset="0"/>
                <a:cs typeface="Aharoni" pitchFamily="2" charset="-79"/>
              </a:rPr>
              <a:t>(upsets coded in blue)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43109" y="-733509"/>
            <a:ext cx="6381582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762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12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2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4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216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369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521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674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826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978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131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283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436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588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740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893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045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731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883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7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4036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4188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4341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645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4493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4798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4950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5103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2578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5410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5560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5715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58674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6017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6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34400" y="838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92%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4400" y="988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34400" y="1140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53%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34400" y="1293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46%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4400" y="1445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34400" y="1597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34400" y="1750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34400" y="1902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29%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34400" y="2055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34400" y="2207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34400" y="2359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34400" y="2512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34400" y="2664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34400" y="2817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34400" y="2969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34400" y="3121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5</a:t>
            </a:r>
            <a:r>
              <a:rPr lang="en-US" sz="900" dirty="0" smtClean="0">
                <a:solidFill>
                  <a:srgbClr val="FF0000"/>
                </a:solidFill>
              </a:rPr>
              <a:t>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34400" y="3731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98%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34400" y="3883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34400" y="4036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34400" y="4188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34400" y="4341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34400" y="46459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4400" y="4493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34400" y="4798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4400" y="4950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70%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34400" y="5103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29%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34400" y="52578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84%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34400" y="5410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15%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34400" y="5560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34400" y="5715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33%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534400" y="58674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93%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534400" y="6017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6%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8359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Play-in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11407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Siena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52600" y="14455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Arizona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23599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N. </a:t>
            </a:r>
            <a:r>
              <a:rPr lang="en-US" sz="900" dirty="0" err="1" smtClean="0">
                <a:solidFill>
                  <a:srgbClr val="0070C0"/>
                </a:solidFill>
              </a:rPr>
              <a:t>Dak</a:t>
            </a:r>
            <a:r>
              <a:rPr lang="en-US" sz="900" dirty="0" smtClean="0">
                <a:solidFill>
                  <a:srgbClr val="0070C0"/>
                </a:solidFill>
              </a:rPr>
              <a:t>. St.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76400" y="20551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Dayton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6400" y="17526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Wake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52600" y="26670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Boston Col.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2971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Michigan  St.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76400" y="40386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BYU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76400" y="3733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Uconn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76400" y="43434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Purdue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6400" y="4648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Miss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4953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Utah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76400" y="5257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Cornell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00200" y="58674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CS Northridge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76400" y="55626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California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62200" y="98836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Siena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62200" y="16002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Wake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86000" y="28194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Michigan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362200" y="22098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</a:t>
            </a:r>
            <a:r>
              <a:rPr lang="en-US" sz="900" dirty="0" err="1" smtClean="0">
                <a:solidFill>
                  <a:srgbClr val="FF0000"/>
                </a:solidFill>
              </a:rPr>
              <a:t>Dak</a:t>
            </a:r>
            <a:r>
              <a:rPr lang="en-US" sz="900" dirty="0" smtClean="0">
                <a:solidFill>
                  <a:srgbClr val="FF0000"/>
                </a:solidFill>
              </a:rPr>
              <a:t>.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362200" y="44958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Purdue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62200" y="3886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Uconn</a:t>
            </a:r>
            <a:r>
              <a:rPr lang="en-US" sz="900" dirty="0" smtClean="0">
                <a:solidFill>
                  <a:srgbClr val="FF0000"/>
                </a:solidFill>
              </a:rPr>
              <a:t> 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86000" y="57150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California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62200" y="51054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Cornell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19400" y="5410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California (7)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895600" y="4191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Purdue (5)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19400" y="2514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Michigan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05600" y="8359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Pittsburgh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05600" y="1138536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Tennessee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629400" y="1443336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 Florida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05600" y="235773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Villanova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2052936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UCLA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05600" y="17503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Xavier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477000" y="26647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       Texas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05600" y="29695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Duke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705600" y="40363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Butler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05600" y="3731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629400" y="43411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W. </a:t>
            </a:r>
            <a:r>
              <a:rPr lang="en-US" sz="900" dirty="0" err="1" smtClean="0">
                <a:solidFill>
                  <a:srgbClr val="0070C0"/>
                </a:solidFill>
              </a:rPr>
              <a:t>Ky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705600" y="46482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Gonzaga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05600" y="49507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Ariz. St.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05600" y="52555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Syracuse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05600" y="58790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Oklahoma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29400" y="55603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Michigan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95600" y="12954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Wake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429000" y="19050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Michigan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52800" y="48006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Purdue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91000" y="2286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Purdue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91000" y="43434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91000" y="34290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96000" y="51031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Syracuse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96000" y="38839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96000" y="22075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Villanova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867400" y="9883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        Pittsburgh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029200" y="19027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Pittsburgh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029200" y="47983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96000" y="159796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Florida St.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562600" y="12192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Pittsburgh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096000" y="2817168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Texas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562600" y="24384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Texas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486400" y="41887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N. Carolina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562600" y="54102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Oklahoma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96000" y="5715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Oklahoma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96000" y="4495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Gonzaga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-228600" y="62484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  <a:cs typeface="Aharoni" pitchFamily="2" charset="-79"/>
              </a:rPr>
              <a:t>2</a:t>
            </a:r>
            <a:r>
              <a:rPr lang="en-US" baseline="30000" dirty="0" smtClean="0">
                <a:latin typeface="Arial Black" pitchFamily="34" charset="0"/>
                <a:cs typeface="Aharoni" pitchFamily="2" charset="-79"/>
              </a:rPr>
              <a:t>nd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 Simulation of NCAA Tournament by </a:t>
            </a:r>
            <a:r>
              <a:rPr lang="en-US" dirty="0" err="1" smtClean="0">
                <a:latin typeface="Arial Black" pitchFamily="34" charset="0"/>
                <a:cs typeface="Aharoni" pitchFamily="2" charset="-79"/>
              </a:rPr>
              <a:t>AccuScore</a:t>
            </a:r>
            <a:endParaRPr lang="en-US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dirty="0" smtClean="0">
                <a:latin typeface="Arial Black" pitchFamily="34" charset="0"/>
                <a:cs typeface="Aharoni" pitchFamily="2" charset="-79"/>
              </a:rPr>
              <a:t>(a bracket buster– look at the early rounds, and Purdue’s run)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315200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Difference in seeds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Prob.</a:t>
                      </a:r>
                      <a:r>
                        <a:rPr lang="en-US" sz="1200" baseline="0" dirty="0" smtClean="0"/>
                        <a:t> Of higher seed winning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.625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.75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.725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.7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.675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.65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.725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.8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.85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.9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.95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.99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.99</a:t>
                      </a:r>
                      <a:endParaRPr lang="en-US" sz="1200" dirty="0"/>
                    </a:p>
                  </a:txBody>
                  <a:tcPr/>
                </a:tc>
              </a:tr>
              <a:tr h="2779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.99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Article: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http://accuscore.com/articles/misc/what-the-heck-is-accuscore?/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Simulator: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http://sports.espn.go.com/ncb/ncaatourney09/bracketcaster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 teams; 1 play-in</a:t>
            </a:r>
          </a:p>
          <a:p>
            <a:r>
              <a:rPr lang="en-US" dirty="0" smtClean="0"/>
              <a:t>Four regions, 16 seeds in each region</a:t>
            </a:r>
          </a:p>
          <a:p>
            <a:r>
              <a:rPr lang="en-US" dirty="0" smtClean="0"/>
              <a:t>Number 1 seed is the highest seed</a:t>
            </a:r>
          </a:p>
          <a:p>
            <a:r>
              <a:rPr lang="en-US" dirty="0" smtClean="0"/>
              <a:t>6 rounds to win championship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33800"/>
            <a:ext cx="2790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9067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Variable  seed   N  </a:t>
            </a:r>
            <a:r>
              <a:rPr lang="en-US" dirty="0" err="1"/>
              <a:t>N</a:t>
            </a:r>
            <a:r>
              <a:rPr lang="en-US" dirty="0"/>
              <a:t>*      Mean   SE Mean     </a:t>
            </a:r>
            <a:r>
              <a:rPr lang="en-US" dirty="0" err="1"/>
              <a:t>StDev</a:t>
            </a:r>
            <a:r>
              <a:rPr lang="en-US" dirty="0"/>
              <a:t>       Sum   Minimum</a:t>
            </a:r>
          </a:p>
          <a:p>
            <a:r>
              <a:rPr lang="de-DE" dirty="0" err="1"/>
              <a:t>wins</a:t>
            </a:r>
            <a:r>
              <a:rPr lang="de-DE" dirty="0"/>
              <a:t>       </a:t>
            </a:r>
            <a:r>
              <a:rPr lang="de-DE" dirty="0" smtClean="0"/>
              <a:t>      1    </a:t>
            </a:r>
            <a:r>
              <a:rPr lang="de-DE" dirty="0"/>
              <a:t>20   0     </a:t>
            </a:r>
            <a:r>
              <a:rPr lang="de-DE" dirty="0" smtClean="0"/>
              <a:t>    3.550     </a:t>
            </a:r>
            <a:r>
              <a:rPr lang="de-DE" dirty="0"/>
              <a:t>0.352    </a:t>
            </a:r>
            <a:r>
              <a:rPr lang="de-DE" dirty="0" smtClean="0"/>
              <a:t>     </a:t>
            </a:r>
            <a:r>
              <a:rPr lang="de-DE" dirty="0"/>
              <a:t>1.572    </a:t>
            </a:r>
            <a:r>
              <a:rPr lang="de-DE" dirty="0" smtClean="0"/>
              <a:t>    71.000     </a:t>
            </a:r>
            <a:r>
              <a:rPr lang="de-DE" dirty="0"/>
              <a:t>1.000</a:t>
            </a:r>
          </a:p>
          <a:p>
            <a:r>
              <a:rPr lang="en-US" dirty="0"/>
              <a:t>           </a:t>
            </a:r>
            <a:r>
              <a:rPr lang="en-US" dirty="0" smtClean="0"/>
              <a:t>          2    </a:t>
            </a:r>
            <a:r>
              <a:rPr lang="en-US" dirty="0"/>
              <a:t>20   0    </a:t>
            </a:r>
            <a:r>
              <a:rPr lang="en-US" dirty="0" smtClean="0"/>
              <a:t>    </a:t>
            </a:r>
            <a:r>
              <a:rPr lang="en-US" dirty="0"/>
              <a:t>2.400     0.351    </a:t>
            </a:r>
            <a:r>
              <a:rPr lang="en-US" dirty="0" smtClean="0"/>
              <a:t>      </a:t>
            </a:r>
            <a:r>
              <a:rPr lang="en-US" dirty="0"/>
              <a:t>1.569    </a:t>
            </a:r>
            <a:r>
              <a:rPr lang="en-US" dirty="0" smtClean="0"/>
              <a:t>    48.000     </a:t>
            </a:r>
            <a:r>
              <a:rPr lang="en-US" dirty="0"/>
              <a:t>1.000</a:t>
            </a:r>
          </a:p>
          <a:p>
            <a:r>
              <a:rPr lang="en-US" dirty="0"/>
              <a:t>           </a:t>
            </a:r>
            <a:r>
              <a:rPr lang="en-US" dirty="0" smtClean="0"/>
              <a:t>          3    </a:t>
            </a:r>
            <a:r>
              <a:rPr lang="en-US" dirty="0"/>
              <a:t>20   0     </a:t>
            </a:r>
            <a:r>
              <a:rPr lang="en-US" dirty="0" smtClean="0"/>
              <a:t>   2.100     </a:t>
            </a:r>
            <a:r>
              <a:rPr lang="en-US" dirty="0"/>
              <a:t>0.332     </a:t>
            </a:r>
            <a:r>
              <a:rPr lang="en-US" dirty="0" smtClean="0"/>
              <a:t>     1.483        42.000     </a:t>
            </a:r>
            <a:r>
              <a:rPr lang="en-US" dirty="0"/>
              <a:t>0.000</a:t>
            </a:r>
          </a:p>
          <a:p>
            <a:r>
              <a:rPr lang="en-US" dirty="0"/>
              <a:t>           </a:t>
            </a:r>
            <a:r>
              <a:rPr lang="en-US" dirty="0" smtClean="0"/>
              <a:t>          4    </a:t>
            </a:r>
            <a:r>
              <a:rPr lang="en-US" dirty="0"/>
              <a:t>20   0     </a:t>
            </a:r>
            <a:r>
              <a:rPr lang="en-US" dirty="0" smtClean="0"/>
              <a:t>   1.400     </a:t>
            </a:r>
            <a:r>
              <a:rPr lang="en-US" dirty="0"/>
              <a:t>0.266     </a:t>
            </a:r>
            <a:r>
              <a:rPr lang="en-US" dirty="0" smtClean="0"/>
              <a:t>     1.188        28.000     </a:t>
            </a:r>
            <a:r>
              <a:rPr lang="en-US" dirty="0"/>
              <a:t>0.000</a:t>
            </a:r>
          </a:p>
          <a:p>
            <a:r>
              <a:rPr lang="en-US" dirty="0"/>
              <a:t>           </a:t>
            </a:r>
            <a:r>
              <a:rPr lang="en-US" dirty="0" smtClean="0"/>
              <a:t>          5    </a:t>
            </a:r>
            <a:r>
              <a:rPr lang="en-US" dirty="0"/>
              <a:t>20   0    </a:t>
            </a:r>
            <a:r>
              <a:rPr lang="en-US" dirty="0" smtClean="0"/>
              <a:t>    </a:t>
            </a:r>
            <a:r>
              <a:rPr lang="en-US" dirty="0"/>
              <a:t>1.200     0.247     </a:t>
            </a:r>
            <a:r>
              <a:rPr lang="en-US" dirty="0" smtClean="0"/>
              <a:t>     1.105        24.000     </a:t>
            </a:r>
            <a:r>
              <a:rPr lang="en-US" dirty="0"/>
              <a:t>0.000</a:t>
            </a:r>
          </a:p>
          <a:p>
            <a:r>
              <a:rPr lang="en-US" dirty="0"/>
              <a:t>           </a:t>
            </a:r>
            <a:r>
              <a:rPr lang="en-US" dirty="0" smtClean="0"/>
              <a:t>          6    </a:t>
            </a:r>
            <a:r>
              <a:rPr lang="en-US" dirty="0"/>
              <a:t>20   0   </a:t>
            </a:r>
            <a:r>
              <a:rPr lang="en-US" dirty="0" smtClean="0"/>
              <a:t>     </a:t>
            </a:r>
            <a:r>
              <a:rPr lang="en-US" dirty="0"/>
              <a:t>1.050     0.198     </a:t>
            </a:r>
            <a:r>
              <a:rPr lang="en-US" dirty="0" smtClean="0"/>
              <a:t>     0.887        21.000     </a:t>
            </a:r>
            <a:r>
              <a:rPr lang="en-US" dirty="0"/>
              <a:t>0.000</a:t>
            </a:r>
          </a:p>
          <a:p>
            <a:r>
              <a:rPr lang="en-US" dirty="0"/>
              <a:t>          </a:t>
            </a:r>
            <a:r>
              <a:rPr lang="en-US" dirty="0" smtClean="0"/>
              <a:t>           </a:t>
            </a:r>
            <a:r>
              <a:rPr lang="en-US" dirty="0"/>
              <a:t>7    20   0   </a:t>
            </a:r>
            <a:r>
              <a:rPr lang="en-US" dirty="0" smtClean="0"/>
              <a:t>     </a:t>
            </a:r>
            <a:r>
              <a:rPr lang="en-US" dirty="0"/>
              <a:t>1.150     0.209     </a:t>
            </a:r>
            <a:r>
              <a:rPr lang="en-US" dirty="0" smtClean="0"/>
              <a:t>     0.933        23.000     </a:t>
            </a:r>
            <a:r>
              <a:rPr lang="en-US" dirty="0"/>
              <a:t>0.000</a:t>
            </a:r>
          </a:p>
          <a:p>
            <a:r>
              <a:rPr lang="en-US" dirty="0"/>
              <a:t>          </a:t>
            </a:r>
            <a:r>
              <a:rPr lang="en-US" dirty="0" smtClean="0"/>
              <a:t>           </a:t>
            </a:r>
            <a:r>
              <a:rPr lang="en-US" dirty="0"/>
              <a:t>8    20   0   </a:t>
            </a:r>
            <a:r>
              <a:rPr lang="en-US" dirty="0" smtClean="0"/>
              <a:t>     </a:t>
            </a:r>
            <a:r>
              <a:rPr lang="en-US" dirty="0"/>
              <a:t>0.600     0.169     </a:t>
            </a:r>
            <a:r>
              <a:rPr lang="en-US" dirty="0" smtClean="0"/>
              <a:t>     0.754       12.000     </a:t>
            </a:r>
            <a:r>
              <a:rPr lang="en-US" dirty="0"/>
              <a:t>0.000</a:t>
            </a:r>
          </a:p>
          <a:p>
            <a:r>
              <a:rPr lang="en-US" dirty="0"/>
              <a:t>         </a:t>
            </a:r>
            <a:r>
              <a:rPr lang="en-US" dirty="0" smtClean="0"/>
              <a:t>            </a:t>
            </a:r>
            <a:r>
              <a:rPr lang="en-US" dirty="0"/>
              <a:t>9    20   0     </a:t>
            </a:r>
            <a:r>
              <a:rPr lang="en-US" dirty="0" smtClean="0"/>
              <a:t>   0.550     </a:t>
            </a:r>
            <a:r>
              <a:rPr lang="en-US" dirty="0"/>
              <a:t>0.135     </a:t>
            </a:r>
            <a:r>
              <a:rPr lang="en-US" dirty="0" smtClean="0"/>
              <a:t>     0.605       11.000     </a:t>
            </a:r>
            <a:r>
              <a:rPr lang="en-US" dirty="0"/>
              <a:t>0.000</a:t>
            </a:r>
          </a:p>
          <a:p>
            <a:r>
              <a:rPr lang="en-US" dirty="0"/>
              <a:t>          </a:t>
            </a:r>
            <a:r>
              <a:rPr lang="en-US" dirty="0" smtClean="0"/>
              <a:t>          10    </a:t>
            </a:r>
            <a:r>
              <a:rPr lang="en-US" dirty="0"/>
              <a:t>20   0     </a:t>
            </a:r>
            <a:r>
              <a:rPr lang="en-US" dirty="0" smtClean="0"/>
              <a:t>  0.450     </a:t>
            </a:r>
            <a:r>
              <a:rPr lang="en-US" dirty="0"/>
              <a:t>0.198     </a:t>
            </a:r>
            <a:r>
              <a:rPr lang="en-US" dirty="0" smtClean="0"/>
              <a:t>     0.887       9.000       </a:t>
            </a:r>
            <a:r>
              <a:rPr lang="en-US" dirty="0"/>
              <a:t>0.000</a:t>
            </a:r>
          </a:p>
          <a:p>
            <a:r>
              <a:rPr lang="en-US" dirty="0"/>
              <a:t>         </a:t>
            </a:r>
            <a:r>
              <a:rPr lang="en-US" dirty="0" smtClean="0"/>
              <a:t>           </a:t>
            </a:r>
            <a:r>
              <a:rPr lang="en-US" dirty="0"/>
              <a:t>11    20   0     </a:t>
            </a:r>
            <a:r>
              <a:rPr lang="en-US" dirty="0" smtClean="0"/>
              <a:t>  0.450     </a:t>
            </a:r>
            <a:r>
              <a:rPr lang="en-US" dirty="0"/>
              <a:t>0.211     </a:t>
            </a:r>
            <a:r>
              <a:rPr lang="en-US" dirty="0" smtClean="0"/>
              <a:t>     0.945       9.000       0.000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smtClean="0"/>
              <a:t>           </a:t>
            </a:r>
            <a:r>
              <a:rPr lang="en-US" dirty="0"/>
              <a:t>12    20   0     </a:t>
            </a:r>
            <a:r>
              <a:rPr lang="en-US" dirty="0" smtClean="0"/>
              <a:t>   0.500     </a:t>
            </a:r>
            <a:r>
              <a:rPr lang="en-US" dirty="0"/>
              <a:t>0.170     </a:t>
            </a:r>
            <a:r>
              <a:rPr lang="en-US" dirty="0" smtClean="0"/>
              <a:t>     0.761      10.000      0.000</a:t>
            </a:r>
            <a:endParaRPr lang="en-US" dirty="0"/>
          </a:p>
          <a:p>
            <a:r>
              <a:rPr lang="en-US" dirty="0"/>
              <a:t>          </a:t>
            </a:r>
            <a:r>
              <a:rPr lang="en-US" dirty="0" smtClean="0"/>
              <a:t>         13    </a:t>
            </a:r>
            <a:r>
              <a:rPr lang="en-US" dirty="0"/>
              <a:t>20   0     </a:t>
            </a:r>
            <a:r>
              <a:rPr lang="en-US" dirty="0" smtClean="0"/>
              <a:t>   0.250     </a:t>
            </a:r>
            <a:r>
              <a:rPr lang="en-US" dirty="0"/>
              <a:t>0.123     </a:t>
            </a:r>
            <a:r>
              <a:rPr lang="en-US" dirty="0" smtClean="0"/>
              <a:t>     0.550       5.000       0.000</a:t>
            </a:r>
            <a:endParaRPr lang="en-US" dirty="0"/>
          </a:p>
          <a:p>
            <a:r>
              <a:rPr lang="en-US" dirty="0"/>
              <a:t>          </a:t>
            </a:r>
            <a:r>
              <a:rPr lang="en-US" dirty="0" smtClean="0"/>
              <a:t>         14    </a:t>
            </a:r>
            <a:r>
              <a:rPr lang="en-US" dirty="0"/>
              <a:t>20   0    </a:t>
            </a:r>
            <a:r>
              <a:rPr lang="en-US" dirty="0" smtClean="0"/>
              <a:t>    0.1000    </a:t>
            </a:r>
            <a:r>
              <a:rPr lang="en-US" dirty="0"/>
              <a:t>0.0688    </a:t>
            </a:r>
            <a:r>
              <a:rPr lang="en-US" dirty="0" smtClean="0"/>
              <a:t>   0.3078    </a:t>
            </a:r>
            <a:r>
              <a:rPr lang="en-US" dirty="0"/>
              <a:t>2.0000    </a:t>
            </a:r>
            <a:r>
              <a:rPr lang="en-US" dirty="0" smtClean="0"/>
              <a:t> 0.0000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smtClean="0"/>
              <a:t>           </a:t>
            </a:r>
            <a:r>
              <a:rPr lang="en-US" dirty="0"/>
              <a:t>15    20   0  </a:t>
            </a:r>
            <a:r>
              <a:rPr lang="en-US" dirty="0" smtClean="0"/>
              <a:t>      0.000000  </a:t>
            </a:r>
            <a:r>
              <a:rPr lang="en-US" dirty="0"/>
              <a:t>0.000000  0.000000  0.000000  0.000000</a:t>
            </a:r>
          </a:p>
          <a:p>
            <a:r>
              <a:rPr lang="en-US" dirty="0"/>
              <a:t>        </a:t>
            </a:r>
            <a:r>
              <a:rPr lang="en-US" dirty="0" smtClean="0"/>
              <a:t>           </a:t>
            </a:r>
            <a:r>
              <a:rPr lang="en-US" dirty="0"/>
              <a:t>16    20   0  </a:t>
            </a:r>
            <a:r>
              <a:rPr lang="en-US" dirty="0" smtClean="0"/>
              <a:t>      0.000000  </a:t>
            </a:r>
            <a:r>
              <a:rPr lang="en-US" dirty="0"/>
              <a:t>0.000000  0.000000  0.000000  0.000000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Stem-and-leaf of wins  seed = 3    N  = 20</a:t>
            </a:r>
          </a:p>
          <a:p>
            <a:r>
              <a:rPr lang="en-US" dirty="0" smtClean="0"/>
              <a:t>Leaf Unit = 0.10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2   0  00</a:t>
            </a:r>
          </a:p>
          <a:p>
            <a:r>
              <a:rPr lang="en-US" dirty="0" smtClean="0"/>
              <a:t> 7   1  00000</a:t>
            </a:r>
          </a:p>
          <a:p>
            <a:r>
              <a:rPr lang="en-US" dirty="0" smtClean="0"/>
              <a:t>(7)  2  0000000</a:t>
            </a:r>
          </a:p>
          <a:p>
            <a:r>
              <a:rPr lang="en-US" dirty="0" smtClean="0"/>
              <a:t> 6   3  0000</a:t>
            </a:r>
          </a:p>
          <a:p>
            <a:r>
              <a:rPr lang="en-US" dirty="0" smtClean="0"/>
              <a:t> 2   4</a:t>
            </a:r>
          </a:p>
          <a:p>
            <a:r>
              <a:rPr lang="en-US" dirty="0" smtClean="0"/>
              <a:t> 2   5  0</a:t>
            </a:r>
          </a:p>
          <a:p>
            <a:r>
              <a:rPr lang="en-US" dirty="0" smtClean="0"/>
              <a:t> 1   6  0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429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Probability of &gt; 0 wins: 0.9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&gt;   1 win: 0.65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&gt; 2 wins: 0.3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&gt;  3 wins: 0.1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&gt; 4 wins: 0.1</a:t>
            </a:r>
          </a:p>
          <a:p>
            <a:r>
              <a:rPr lang="en-US" dirty="0"/>
              <a:t>	</a:t>
            </a:r>
            <a:r>
              <a:rPr lang="en-US" dirty="0" smtClean="0"/>
              <a:t>              &gt; 5 wins: 0.05</a:t>
            </a:r>
          </a:p>
          <a:p>
            <a:r>
              <a:rPr lang="en-US" dirty="0"/>
              <a:t>	 </a:t>
            </a:r>
            <a:r>
              <a:rPr lang="en-US" dirty="0" smtClean="0"/>
              <a:t>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the binomial simulation using the probability </a:t>
            </a:r>
            <a:r>
              <a:rPr lang="en-US" dirty="0" smtClean="0"/>
              <a:t>of the higher seed winning up through the round of </a:t>
            </a:r>
            <a:r>
              <a:rPr lang="en-US" dirty="0" smtClean="0"/>
              <a:t>32</a:t>
            </a:r>
          </a:p>
          <a:p>
            <a:r>
              <a:rPr lang="en-US" dirty="0" smtClean="0"/>
              <a:t>Used the probability of a #1 seed winning up through the Sweet 16</a:t>
            </a:r>
          </a:p>
          <a:p>
            <a:r>
              <a:rPr lang="en-US" dirty="0" smtClean="0"/>
              <a:t>Used the difference in seeds to determine the probability of the higher seed winning after the round of 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Bracket 1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57323"/>
            <a:ext cx="4953000" cy="63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Bracket 2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20168"/>
            <a:ext cx="4876800" cy="643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Bracket 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0494"/>
            <a:ext cx="5029200" cy="642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1054</Words>
  <Application>Microsoft Office PowerPoint</Application>
  <PresentationFormat>On-screen Show (4:3)</PresentationFormat>
  <Paragraphs>352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March madness</vt:lpstr>
      <vt:lpstr>The Tournament</vt:lpstr>
      <vt:lpstr>Summary</vt:lpstr>
      <vt:lpstr>Simulation</vt:lpstr>
      <vt:lpstr>Choosing Probability</vt:lpstr>
      <vt:lpstr>Slide 6</vt:lpstr>
      <vt:lpstr>Bracket 1</vt:lpstr>
      <vt:lpstr>Bracket 2</vt:lpstr>
      <vt:lpstr>Bracket 3</vt:lpstr>
      <vt:lpstr>Bracket 4</vt:lpstr>
      <vt:lpstr>Final Four</vt:lpstr>
      <vt:lpstr>Champion?</vt:lpstr>
      <vt:lpstr>Slide 13</vt:lpstr>
      <vt:lpstr>Slide 14</vt:lpstr>
      <vt:lpstr>Slide 15</vt:lpstr>
      <vt:lpstr>Probabilities</vt:lpstr>
      <vt:lpstr>Slide 17</vt:lpstr>
      <vt:lpstr>Sources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madness</dc:title>
  <dc:creator>spagnolan</dc:creator>
  <cp:lastModifiedBy>spagnolan</cp:lastModifiedBy>
  <cp:revision>13</cp:revision>
  <dcterms:created xsi:type="dcterms:W3CDTF">2009-03-18T03:16:12Z</dcterms:created>
  <dcterms:modified xsi:type="dcterms:W3CDTF">2009-03-18T04:07:16Z</dcterms:modified>
</cp:coreProperties>
</file>