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52"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DC4A31-36B8-4325-B41F-53A641C8E942}" type="datetimeFigureOut">
              <a:rPr lang="en-US" smtClean="0"/>
              <a:t>4/27/2009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58C571-10ED-4497-BC5E-B00F8E60EB9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58C571-10ED-4497-BC5E-B00F8E60EB94}" type="slidenum">
              <a:rPr lang="en-US" smtClean="0"/>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042E04-5587-4006-BBBE-06201D8A52E6}" type="datetimeFigureOut">
              <a:rPr lang="en-US" smtClean="0"/>
              <a:pPr/>
              <a:t>4/27/2009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09F6DA-919E-46C2-9EC7-DC7D0C7A972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042E04-5587-4006-BBBE-06201D8A52E6}" type="datetimeFigureOut">
              <a:rPr lang="en-US" smtClean="0"/>
              <a:pPr/>
              <a:t>4/27/2009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09F6DA-919E-46C2-9EC7-DC7D0C7A972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042E04-5587-4006-BBBE-06201D8A52E6}" type="datetimeFigureOut">
              <a:rPr lang="en-US" smtClean="0"/>
              <a:pPr/>
              <a:t>4/27/2009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09F6DA-919E-46C2-9EC7-DC7D0C7A972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042E04-5587-4006-BBBE-06201D8A52E6}" type="datetimeFigureOut">
              <a:rPr lang="en-US" smtClean="0"/>
              <a:pPr/>
              <a:t>4/27/2009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09F6DA-919E-46C2-9EC7-DC7D0C7A972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042E04-5587-4006-BBBE-06201D8A52E6}" type="datetimeFigureOut">
              <a:rPr lang="en-US" smtClean="0"/>
              <a:pPr/>
              <a:t>4/27/2009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09F6DA-919E-46C2-9EC7-DC7D0C7A972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042E04-5587-4006-BBBE-06201D8A52E6}" type="datetimeFigureOut">
              <a:rPr lang="en-US" smtClean="0"/>
              <a:pPr/>
              <a:t>4/27/2009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09F6DA-919E-46C2-9EC7-DC7D0C7A972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042E04-5587-4006-BBBE-06201D8A52E6}" type="datetimeFigureOut">
              <a:rPr lang="en-US" smtClean="0"/>
              <a:pPr/>
              <a:t>4/27/2009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09F6DA-919E-46C2-9EC7-DC7D0C7A972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042E04-5587-4006-BBBE-06201D8A52E6}" type="datetimeFigureOut">
              <a:rPr lang="en-US" smtClean="0"/>
              <a:pPr/>
              <a:t>4/27/2009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09F6DA-919E-46C2-9EC7-DC7D0C7A972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042E04-5587-4006-BBBE-06201D8A52E6}" type="datetimeFigureOut">
              <a:rPr lang="en-US" smtClean="0"/>
              <a:pPr/>
              <a:t>4/27/2009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09F6DA-919E-46C2-9EC7-DC7D0C7A972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042E04-5587-4006-BBBE-06201D8A52E6}" type="datetimeFigureOut">
              <a:rPr lang="en-US" smtClean="0"/>
              <a:pPr/>
              <a:t>4/27/2009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09F6DA-919E-46C2-9EC7-DC7D0C7A972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042E04-5587-4006-BBBE-06201D8A52E6}" type="datetimeFigureOut">
              <a:rPr lang="en-US" smtClean="0"/>
              <a:pPr/>
              <a:t>4/27/2009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09F6DA-919E-46C2-9EC7-DC7D0C7A972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042E04-5587-4006-BBBE-06201D8A52E6}" type="datetimeFigureOut">
              <a:rPr lang="en-US" smtClean="0"/>
              <a:pPr/>
              <a:t>4/27/2009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09F6DA-919E-46C2-9EC7-DC7D0C7A972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journals.ohiolink.edu/ejc/pdf.cgi/Benjanuvatra_N.pdf?issn=14402440&amp;issue=v05i0002&amp;article=115_cobpanfbfass"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73951" cy="6858000"/>
          </a:xfrm>
          <a:prstGeom prst="rect">
            <a:avLst/>
          </a:prstGeom>
          <a:noFill/>
          <a:ln w="9525">
            <a:noFill/>
            <a:miter lim="800000"/>
            <a:headEnd/>
            <a:tailEnd/>
          </a:ln>
          <a:effectLst/>
        </p:spPr>
      </p:pic>
      <p:sp>
        <p:nvSpPr>
          <p:cNvPr id="3" name="Subtitle 2"/>
          <p:cNvSpPr>
            <a:spLocks noGrp="1"/>
          </p:cNvSpPr>
          <p:nvPr>
            <p:ph type="subTitle" idx="1"/>
          </p:nvPr>
        </p:nvSpPr>
        <p:spPr>
          <a:xfrm>
            <a:off x="1447800" y="1981200"/>
            <a:ext cx="6400800" cy="685800"/>
          </a:xfrm>
        </p:spPr>
        <p:txBody>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effect on performance</a:t>
            </a: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 name="Subtitle 2"/>
          <p:cNvSpPr txBox="1">
            <a:spLocks/>
          </p:cNvSpPr>
          <p:nvPr/>
        </p:nvSpPr>
        <p:spPr>
          <a:xfrm>
            <a:off x="1066800" y="6172200"/>
            <a:ext cx="7010400" cy="6858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400" dirty="0" smtClean="0">
                <a:solidFill>
                  <a:schemeClr val="bg1"/>
                </a:solidFill>
              </a:rPr>
              <a:t>Luke Ivey, Aaron Manning, Riley McCracken</a:t>
            </a:r>
            <a:endParaRPr kumimoji="0" lang="en-US" sz="24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6" name="Rectangle 5"/>
          <p:cNvSpPr/>
          <p:nvPr/>
        </p:nvSpPr>
        <p:spPr>
          <a:xfrm>
            <a:off x="152400" y="1066800"/>
            <a:ext cx="8969058" cy="923330"/>
          </a:xfrm>
          <a:prstGeom prst="rect">
            <a:avLst/>
          </a:prstGeom>
          <a:noFill/>
        </p:spPr>
        <p:txBody>
          <a:bodyPr wrap="none" lIns="91440" tIns="45720" rIns="91440" bIns="45720">
            <a:spAutoFit/>
          </a:bodyPr>
          <a:lstStyle/>
          <a:p>
            <a:pPr algn="ct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Speedo Fastskin and Swimming</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050" name="Rectangle 2"/>
          <p:cNvSpPr>
            <a:spLocks noGrp="1" noChangeArrowheads="1"/>
          </p:cNvSpPr>
          <p:nvPr>
            <p:ph type="ctrTitle"/>
          </p:nvPr>
        </p:nvSpPr>
        <p:spPr>
          <a:xfrm>
            <a:off x="609600" y="457200"/>
            <a:ext cx="7772400" cy="1066800"/>
          </a:xfrm>
        </p:spPr>
        <p:txBody>
          <a:bodyPr/>
          <a:lstStyle/>
          <a:p>
            <a:r>
              <a:rPr lang="en-US" sz="3200" b="1" dirty="0">
                <a:solidFill>
                  <a:schemeClr val="bg1"/>
                </a:solidFill>
              </a:rPr>
              <a:t>Two-Sample T-Test and CI: Time AS, Time BS</a:t>
            </a:r>
          </a:p>
        </p:txBody>
      </p:sp>
      <p:sp>
        <p:nvSpPr>
          <p:cNvPr id="2052" name="Rectangle 4"/>
          <p:cNvSpPr>
            <a:spLocks noChangeArrowheads="1"/>
          </p:cNvSpPr>
          <p:nvPr/>
        </p:nvSpPr>
        <p:spPr bwMode="auto">
          <a:xfrm>
            <a:off x="457200" y="1447800"/>
            <a:ext cx="8229600" cy="2838450"/>
          </a:xfrm>
          <a:prstGeom prst="rect">
            <a:avLst/>
          </a:prstGeom>
          <a:noFill/>
          <a:ln w="9525">
            <a:noFill/>
            <a:miter lim="800000"/>
            <a:headEnd/>
            <a:tailEnd/>
          </a:ln>
          <a:effectLst/>
        </p:spPr>
        <p:txBody>
          <a:bodyPr>
            <a:spAutoFit/>
          </a:bodyPr>
          <a:lstStyle/>
          <a:p>
            <a:r>
              <a:rPr lang="en-US" dirty="0">
                <a:solidFill>
                  <a:schemeClr val="bg1"/>
                </a:solidFill>
              </a:rPr>
              <a:t>Two-sample T for Time AS </a:t>
            </a:r>
            <a:r>
              <a:rPr lang="en-US" dirty="0" err="1">
                <a:solidFill>
                  <a:schemeClr val="bg1"/>
                </a:solidFill>
              </a:rPr>
              <a:t>vs</a:t>
            </a:r>
            <a:r>
              <a:rPr lang="en-US" dirty="0">
                <a:solidFill>
                  <a:schemeClr val="bg1"/>
                </a:solidFill>
              </a:rPr>
              <a:t> Time BS</a:t>
            </a:r>
          </a:p>
          <a:p>
            <a:endParaRPr lang="en-US" dirty="0">
              <a:solidFill>
                <a:schemeClr val="bg1"/>
              </a:solidFill>
            </a:endParaRPr>
          </a:p>
          <a:p>
            <a:r>
              <a:rPr lang="en-US" dirty="0">
                <a:solidFill>
                  <a:schemeClr val="bg1"/>
                </a:solidFill>
              </a:rPr>
              <a:t>           </a:t>
            </a:r>
            <a:r>
              <a:rPr lang="en-US" dirty="0" smtClean="0">
                <a:solidFill>
                  <a:schemeClr val="bg1"/>
                </a:solidFill>
              </a:rPr>
              <a:t>	N    </a:t>
            </a:r>
            <a:r>
              <a:rPr lang="en-US" dirty="0">
                <a:solidFill>
                  <a:schemeClr val="bg1"/>
                </a:solidFill>
              </a:rPr>
              <a:t>Mean  </a:t>
            </a:r>
            <a:r>
              <a:rPr lang="en-US" dirty="0" err="1">
                <a:solidFill>
                  <a:schemeClr val="bg1"/>
                </a:solidFill>
              </a:rPr>
              <a:t>StDev</a:t>
            </a:r>
            <a:r>
              <a:rPr lang="en-US" dirty="0">
                <a:solidFill>
                  <a:schemeClr val="bg1"/>
                </a:solidFill>
              </a:rPr>
              <a:t>  SE Mean</a:t>
            </a:r>
          </a:p>
          <a:p>
            <a:r>
              <a:rPr lang="en-US" dirty="0">
                <a:solidFill>
                  <a:schemeClr val="bg1"/>
                </a:solidFill>
              </a:rPr>
              <a:t>Time AS  253  110.03   3.14     0.20</a:t>
            </a:r>
          </a:p>
          <a:p>
            <a:r>
              <a:rPr lang="en-US" dirty="0">
                <a:solidFill>
                  <a:schemeClr val="bg1"/>
                </a:solidFill>
              </a:rPr>
              <a:t>Time BS  224  112.98   5.78     0.39</a:t>
            </a:r>
          </a:p>
          <a:p>
            <a:endParaRPr lang="en-US" dirty="0">
              <a:solidFill>
                <a:schemeClr val="bg1"/>
              </a:solidFill>
            </a:endParaRPr>
          </a:p>
          <a:p>
            <a:r>
              <a:rPr lang="en-US" dirty="0">
                <a:solidFill>
                  <a:schemeClr val="bg1"/>
                </a:solidFill>
              </a:rPr>
              <a:t>Difference = mu (Time AS) - mu (Time BS)</a:t>
            </a:r>
          </a:p>
          <a:p>
            <a:r>
              <a:rPr lang="en-US" dirty="0">
                <a:solidFill>
                  <a:schemeClr val="bg1"/>
                </a:solidFill>
              </a:rPr>
              <a:t>Estimate for difference:  -2.948</a:t>
            </a:r>
          </a:p>
          <a:p>
            <a:r>
              <a:rPr lang="en-US" dirty="0">
                <a:solidFill>
                  <a:schemeClr val="bg1"/>
                </a:solidFill>
              </a:rPr>
              <a:t>95% CI for difference:  (-3.801, -2.094)</a:t>
            </a:r>
          </a:p>
          <a:p>
            <a:r>
              <a:rPr lang="en-US" dirty="0">
                <a:solidFill>
                  <a:schemeClr val="bg1"/>
                </a:solidFill>
              </a:rPr>
              <a:t>T-Test of difference = 0 (</a:t>
            </a:r>
            <a:r>
              <a:rPr lang="en-US" dirty="0" err="1">
                <a:solidFill>
                  <a:schemeClr val="bg1"/>
                </a:solidFill>
              </a:rPr>
              <a:t>vs</a:t>
            </a:r>
            <a:r>
              <a:rPr lang="en-US" dirty="0">
                <a:solidFill>
                  <a:schemeClr val="bg1"/>
                </a:solidFill>
              </a:rPr>
              <a:t> not =): T-Value = -6.79  P-Value = 0.000  DF = 334</a:t>
            </a:r>
          </a:p>
        </p:txBody>
      </p:sp>
      <p:sp>
        <p:nvSpPr>
          <p:cNvPr id="2053" name="Text Box 5"/>
          <p:cNvSpPr txBox="1">
            <a:spLocks noChangeArrowheads="1"/>
          </p:cNvSpPr>
          <p:nvPr/>
        </p:nvSpPr>
        <p:spPr bwMode="auto">
          <a:xfrm>
            <a:off x="1219200" y="5029200"/>
            <a:ext cx="7086600" cy="641350"/>
          </a:xfrm>
          <a:prstGeom prst="rect">
            <a:avLst/>
          </a:prstGeom>
          <a:noFill/>
          <a:ln w="9525">
            <a:noFill/>
            <a:miter lim="800000"/>
            <a:headEnd/>
            <a:tailEnd/>
          </a:ln>
          <a:effectLst/>
        </p:spPr>
        <p:txBody>
          <a:bodyPr>
            <a:spAutoFit/>
          </a:bodyPr>
          <a:lstStyle/>
          <a:p>
            <a:pPr>
              <a:spcBef>
                <a:spcPct val="50000"/>
              </a:spcBef>
            </a:pPr>
            <a:r>
              <a:rPr lang="en-US" b="1" dirty="0">
                <a:solidFill>
                  <a:schemeClr val="bg1"/>
                </a:solidFill>
              </a:rPr>
              <a:t>We can conclude that there is a significant difference in times before </a:t>
            </a:r>
            <a:r>
              <a:rPr lang="en-US" b="1" dirty="0" smtClean="0"/>
              <a:t>(BS) and </a:t>
            </a:r>
            <a:r>
              <a:rPr lang="en-US" b="1" dirty="0"/>
              <a:t>after </a:t>
            </a:r>
            <a:r>
              <a:rPr lang="en-US" b="1" dirty="0" smtClean="0"/>
              <a:t>(AS) the </a:t>
            </a:r>
            <a:r>
              <a:rPr lang="en-US" b="1" dirty="0"/>
              <a:t>swimsuit was in use.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9698" name="Picture 2"/>
          <p:cNvPicPr>
            <a:picLocks noGrp="1" noChangeAspect="1" noChangeArrowheads="1"/>
          </p:cNvPicPr>
          <p:nvPr>
            <p:ph idx="1"/>
          </p:nvPr>
        </p:nvPicPr>
        <p:blipFill>
          <a:blip r:embed="rId2"/>
          <a:srcRect/>
          <a:stretch>
            <a:fillRect/>
          </a:stretch>
        </p:blipFill>
        <p:spPr bwMode="auto">
          <a:xfrm>
            <a:off x="0" y="0"/>
            <a:ext cx="9144000" cy="6858001"/>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8674"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22"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lstStyle/>
          <a:p>
            <a:r>
              <a:rPr lang="en-US" dirty="0" smtClean="0">
                <a:solidFill>
                  <a:schemeClr val="tx2"/>
                </a:solidFill>
              </a:rPr>
              <a:t>Class Activity</a:t>
            </a:r>
            <a:endParaRPr lang="en-US" dirty="0">
              <a:solidFill>
                <a:schemeClr val="tx2"/>
              </a:solidFill>
            </a:endParaRPr>
          </a:p>
        </p:txBody>
      </p:sp>
      <p:sp>
        <p:nvSpPr>
          <p:cNvPr id="3" name="Content Placeholder 2"/>
          <p:cNvSpPr>
            <a:spLocks noGrp="1"/>
          </p:cNvSpPr>
          <p:nvPr>
            <p:ph idx="1"/>
          </p:nvPr>
        </p:nvSpPr>
        <p:spPr/>
        <p:txBody>
          <a:bodyPr/>
          <a:lstStyle/>
          <a:p>
            <a:r>
              <a:rPr lang="en-US" dirty="0" smtClean="0">
                <a:solidFill>
                  <a:schemeClr val="tx2"/>
                </a:solidFill>
              </a:rPr>
              <a:t>Open P:\temp\Swimming </a:t>
            </a:r>
            <a:r>
              <a:rPr lang="en-US" dirty="0" err="1" smtClean="0">
                <a:solidFill>
                  <a:schemeClr val="tx2"/>
                </a:solidFill>
              </a:rPr>
              <a:t>Powerpoint</a:t>
            </a:r>
            <a:r>
              <a:rPr lang="en-US" dirty="0" smtClean="0">
                <a:solidFill>
                  <a:schemeClr val="tx2"/>
                </a:solidFill>
              </a:rPr>
              <a:t> Riley Luke Aaron</a:t>
            </a:r>
          </a:p>
          <a:p>
            <a:r>
              <a:rPr lang="en-US" dirty="0" smtClean="0">
                <a:solidFill>
                  <a:schemeClr val="tx2"/>
                </a:solidFill>
              </a:rPr>
              <a:t>Open up Minitab worksheet “200 freestyle times”</a:t>
            </a:r>
          </a:p>
          <a:p>
            <a:r>
              <a:rPr lang="en-US" dirty="0" smtClean="0">
                <a:solidFill>
                  <a:schemeClr val="tx2"/>
                </a:solidFill>
              </a:rPr>
              <a:t>Run a 2 sample T-Test for 1992, 1996 and 1996 and 2000</a:t>
            </a:r>
          </a:p>
          <a:p>
            <a:r>
              <a:rPr lang="en-US" dirty="0" smtClean="0">
                <a:solidFill>
                  <a:schemeClr val="tx2"/>
                </a:solidFill>
              </a:rPr>
              <a:t>Surprised by the results?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solidFill>
                  <a:schemeClr val="bg1"/>
                </a:solidFill>
              </a:rPr>
              <a:t>2 sample T tests for 8 year spans</a:t>
            </a:r>
            <a:endParaRPr lang="en-US" dirty="0">
              <a:solidFill>
                <a:schemeClr val="bg1"/>
              </a:solidFill>
            </a:endParaRPr>
          </a:p>
        </p:txBody>
      </p:sp>
      <p:sp>
        <p:nvSpPr>
          <p:cNvPr id="3" name="Content Placeholder 2"/>
          <p:cNvSpPr>
            <a:spLocks noGrp="1"/>
          </p:cNvSpPr>
          <p:nvPr>
            <p:ph idx="1"/>
          </p:nvPr>
        </p:nvSpPr>
        <p:spPr>
          <a:solidFill>
            <a:schemeClr val="tx1"/>
          </a:solidFill>
        </p:spPr>
        <p:txBody>
          <a:bodyPr>
            <a:normAutofit fontScale="32500" lnSpcReduction="20000"/>
          </a:bodyPr>
          <a:lstStyle/>
          <a:p>
            <a:pPr>
              <a:buNone/>
            </a:pPr>
            <a:r>
              <a:rPr lang="en-US" b="1" dirty="0">
                <a:solidFill>
                  <a:schemeClr val="bg1"/>
                </a:solidFill>
              </a:rPr>
              <a:t>Two-Sample T-Test and CI: 2000 times, 1992 times </a:t>
            </a:r>
          </a:p>
          <a:p>
            <a:pPr>
              <a:buNone/>
            </a:pPr>
            <a:endParaRPr lang="en-US" b="1" dirty="0">
              <a:solidFill>
                <a:schemeClr val="bg1"/>
              </a:solidFill>
            </a:endParaRPr>
          </a:p>
          <a:p>
            <a:pPr>
              <a:buNone/>
            </a:pPr>
            <a:r>
              <a:rPr lang="en-US" dirty="0">
                <a:solidFill>
                  <a:schemeClr val="bg1"/>
                </a:solidFill>
              </a:rPr>
              <a:t>Two-sample T for 2000 times </a:t>
            </a:r>
            <a:r>
              <a:rPr lang="en-US" dirty="0" err="1">
                <a:solidFill>
                  <a:schemeClr val="bg1"/>
                </a:solidFill>
              </a:rPr>
              <a:t>vs</a:t>
            </a:r>
            <a:r>
              <a:rPr lang="en-US" dirty="0">
                <a:solidFill>
                  <a:schemeClr val="bg1"/>
                </a:solidFill>
              </a:rPr>
              <a:t> 1992 times</a:t>
            </a:r>
          </a:p>
          <a:p>
            <a:pPr>
              <a:buNone/>
            </a:pPr>
            <a:endParaRPr lang="en-US" dirty="0">
              <a:solidFill>
                <a:schemeClr val="bg1"/>
              </a:solidFill>
            </a:endParaRPr>
          </a:p>
          <a:p>
            <a:pPr>
              <a:buNone/>
            </a:pPr>
            <a:r>
              <a:rPr lang="en-US" dirty="0">
                <a:solidFill>
                  <a:schemeClr val="bg1"/>
                </a:solidFill>
              </a:rPr>
              <a:t>             N    Mean  </a:t>
            </a:r>
            <a:r>
              <a:rPr lang="en-US" dirty="0" err="1">
                <a:solidFill>
                  <a:schemeClr val="bg1"/>
                </a:solidFill>
              </a:rPr>
              <a:t>StDev</a:t>
            </a:r>
            <a:r>
              <a:rPr lang="en-US" dirty="0">
                <a:solidFill>
                  <a:schemeClr val="bg1"/>
                </a:solidFill>
              </a:rPr>
              <a:t>  SE Mean</a:t>
            </a:r>
          </a:p>
          <a:p>
            <a:pPr>
              <a:buNone/>
            </a:pPr>
            <a:r>
              <a:rPr lang="en-US" dirty="0">
                <a:solidFill>
                  <a:schemeClr val="bg1"/>
                </a:solidFill>
              </a:rPr>
              <a:t>2000 times  74  111.05   3.18     0.37</a:t>
            </a:r>
          </a:p>
          <a:p>
            <a:pPr>
              <a:buNone/>
            </a:pPr>
            <a:r>
              <a:rPr lang="en-US" dirty="0">
                <a:solidFill>
                  <a:schemeClr val="bg1"/>
                </a:solidFill>
              </a:rPr>
              <a:t>1992 times  70  113.20   5.56     0.66</a:t>
            </a:r>
          </a:p>
          <a:p>
            <a:pPr>
              <a:buNone/>
            </a:pPr>
            <a:endParaRPr lang="en-US" dirty="0">
              <a:solidFill>
                <a:schemeClr val="bg1"/>
              </a:solidFill>
            </a:endParaRPr>
          </a:p>
          <a:p>
            <a:pPr>
              <a:buNone/>
            </a:pPr>
            <a:endParaRPr lang="en-US" dirty="0">
              <a:solidFill>
                <a:schemeClr val="bg1"/>
              </a:solidFill>
            </a:endParaRPr>
          </a:p>
          <a:p>
            <a:pPr>
              <a:buNone/>
            </a:pPr>
            <a:r>
              <a:rPr lang="en-US" dirty="0">
                <a:solidFill>
                  <a:schemeClr val="bg1"/>
                </a:solidFill>
              </a:rPr>
              <a:t>Difference = mu (2000 times) - mu (1992 times)</a:t>
            </a:r>
          </a:p>
          <a:p>
            <a:pPr>
              <a:buNone/>
            </a:pPr>
            <a:r>
              <a:rPr lang="en-US" dirty="0">
                <a:solidFill>
                  <a:schemeClr val="bg1"/>
                </a:solidFill>
              </a:rPr>
              <a:t>Estimate for difference:  -2.156</a:t>
            </a:r>
          </a:p>
          <a:p>
            <a:pPr>
              <a:buNone/>
            </a:pPr>
            <a:r>
              <a:rPr lang="it-IT" dirty="0">
                <a:solidFill>
                  <a:schemeClr val="bg1"/>
                </a:solidFill>
              </a:rPr>
              <a:t>95% </a:t>
            </a:r>
            <a:r>
              <a:rPr lang="it-IT" dirty="0" err="1">
                <a:solidFill>
                  <a:schemeClr val="bg1"/>
                </a:solidFill>
              </a:rPr>
              <a:t>CI</a:t>
            </a:r>
            <a:r>
              <a:rPr lang="it-IT" dirty="0">
                <a:solidFill>
                  <a:schemeClr val="bg1"/>
                </a:solidFill>
              </a:rPr>
              <a:t> </a:t>
            </a:r>
            <a:r>
              <a:rPr lang="it-IT" dirty="0" err="1">
                <a:solidFill>
                  <a:schemeClr val="bg1"/>
                </a:solidFill>
              </a:rPr>
              <a:t>for</a:t>
            </a:r>
            <a:r>
              <a:rPr lang="it-IT" dirty="0">
                <a:solidFill>
                  <a:schemeClr val="bg1"/>
                </a:solidFill>
              </a:rPr>
              <a:t> </a:t>
            </a:r>
            <a:r>
              <a:rPr lang="it-IT" dirty="0" err="1">
                <a:solidFill>
                  <a:schemeClr val="bg1"/>
                </a:solidFill>
              </a:rPr>
              <a:t>difference</a:t>
            </a:r>
            <a:r>
              <a:rPr lang="it-IT" dirty="0">
                <a:solidFill>
                  <a:schemeClr val="bg1"/>
                </a:solidFill>
              </a:rPr>
              <a:t>:  (-3.664, -0.648)</a:t>
            </a:r>
          </a:p>
          <a:p>
            <a:pPr>
              <a:buNone/>
            </a:pPr>
            <a:r>
              <a:rPr lang="en-US" dirty="0">
                <a:solidFill>
                  <a:schemeClr val="bg1"/>
                </a:solidFill>
              </a:rPr>
              <a:t>T-Test of difference = 0 (</a:t>
            </a:r>
            <a:r>
              <a:rPr lang="en-US" dirty="0" err="1">
                <a:solidFill>
                  <a:schemeClr val="bg1"/>
                </a:solidFill>
              </a:rPr>
              <a:t>vs</a:t>
            </a:r>
            <a:r>
              <a:rPr lang="en-US" dirty="0">
                <a:solidFill>
                  <a:schemeClr val="bg1"/>
                </a:solidFill>
              </a:rPr>
              <a:t> not =): T-Value = -2.83  P-Value = 0.006  DF = 108</a:t>
            </a:r>
          </a:p>
          <a:p>
            <a:pPr>
              <a:buNone/>
            </a:pPr>
            <a:endParaRPr lang="en-US" dirty="0">
              <a:solidFill>
                <a:schemeClr val="bg1"/>
              </a:solidFill>
            </a:endParaRPr>
          </a:p>
          <a:p>
            <a:pPr>
              <a:buNone/>
            </a:pPr>
            <a:r>
              <a:rPr lang="en-US" dirty="0">
                <a:solidFill>
                  <a:schemeClr val="bg1"/>
                </a:solidFill>
              </a:rPr>
              <a:t> </a:t>
            </a:r>
          </a:p>
          <a:p>
            <a:pPr>
              <a:buNone/>
            </a:pPr>
            <a:r>
              <a:rPr lang="en-US" b="1" dirty="0">
                <a:solidFill>
                  <a:schemeClr val="bg1"/>
                </a:solidFill>
              </a:rPr>
              <a:t>Two-Sample T-Test and CI: 2008 times, 2000 times </a:t>
            </a:r>
          </a:p>
          <a:p>
            <a:pPr>
              <a:buNone/>
            </a:pPr>
            <a:endParaRPr lang="en-US" b="1" dirty="0">
              <a:solidFill>
                <a:schemeClr val="bg1"/>
              </a:solidFill>
            </a:endParaRPr>
          </a:p>
          <a:p>
            <a:pPr>
              <a:buNone/>
            </a:pPr>
            <a:r>
              <a:rPr lang="en-US" dirty="0">
                <a:solidFill>
                  <a:schemeClr val="bg1"/>
                </a:solidFill>
              </a:rPr>
              <a:t>Two-sample T for 2008 times </a:t>
            </a:r>
            <a:r>
              <a:rPr lang="en-US" dirty="0" err="1">
                <a:solidFill>
                  <a:schemeClr val="bg1"/>
                </a:solidFill>
              </a:rPr>
              <a:t>vs</a:t>
            </a:r>
            <a:r>
              <a:rPr lang="en-US" dirty="0">
                <a:solidFill>
                  <a:schemeClr val="bg1"/>
                </a:solidFill>
              </a:rPr>
              <a:t> 2000 times</a:t>
            </a:r>
          </a:p>
          <a:p>
            <a:pPr>
              <a:buNone/>
            </a:pPr>
            <a:endParaRPr lang="en-US" dirty="0">
              <a:solidFill>
                <a:schemeClr val="bg1"/>
              </a:solidFill>
            </a:endParaRPr>
          </a:p>
          <a:p>
            <a:pPr>
              <a:buNone/>
            </a:pPr>
            <a:r>
              <a:rPr lang="en-US" dirty="0">
                <a:solidFill>
                  <a:schemeClr val="bg1"/>
                </a:solidFill>
              </a:rPr>
              <a:t>             N    Mean  </a:t>
            </a:r>
            <a:r>
              <a:rPr lang="en-US" dirty="0" err="1">
                <a:solidFill>
                  <a:schemeClr val="bg1"/>
                </a:solidFill>
              </a:rPr>
              <a:t>StDev</a:t>
            </a:r>
            <a:r>
              <a:rPr lang="en-US" dirty="0">
                <a:solidFill>
                  <a:schemeClr val="bg1"/>
                </a:solidFill>
              </a:rPr>
              <a:t>  SE Mean</a:t>
            </a:r>
          </a:p>
          <a:p>
            <a:pPr>
              <a:buNone/>
            </a:pPr>
            <a:r>
              <a:rPr lang="en-US" dirty="0">
                <a:solidFill>
                  <a:schemeClr val="bg1"/>
                </a:solidFill>
              </a:rPr>
              <a:t>2008 times  80  108.68   2.90     0.32</a:t>
            </a:r>
          </a:p>
          <a:p>
            <a:pPr>
              <a:buNone/>
            </a:pPr>
            <a:r>
              <a:rPr lang="en-US" dirty="0">
                <a:solidFill>
                  <a:schemeClr val="bg1"/>
                </a:solidFill>
              </a:rPr>
              <a:t>2000 times  74  111.05   3.18     0.37</a:t>
            </a:r>
          </a:p>
          <a:p>
            <a:pPr>
              <a:buNone/>
            </a:pPr>
            <a:endParaRPr lang="en-US" dirty="0">
              <a:solidFill>
                <a:schemeClr val="bg1"/>
              </a:solidFill>
            </a:endParaRPr>
          </a:p>
          <a:p>
            <a:pPr>
              <a:buNone/>
            </a:pPr>
            <a:endParaRPr lang="en-US" dirty="0">
              <a:solidFill>
                <a:schemeClr val="bg1"/>
              </a:solidFill>
            </a:endParaRPr>
          </a:p>
          <a:p>
            <a:pPr>
              <a:buNone/>
            </a:pPr>
            <a:r>
              <a:rPr lang="en-US" dirty="0">
                <a:solidFill>
                  <a:schemeClr val="bg1"/>
                </a:solidFill>
              </a:rPr>
              <a:t>Difference = mu (2008 times) - mu (2000 times)</a:t>
            </a:r>
          </a:p>
          <a:p>
            <a:pPr>
              <a:buNone/>
            </a:pPr>
            <a:r>
              <a:rPr lang="en-US" dirty="0">
                <a:solidFill>
                  <a:schemeClr val="bg1"/>
                </a:solidFill>
              </a:rPr>
              <a:t>Estimate for difference:  -2.362</a:t>
            </a:r>
          </a:p>
          <a:p>
            <a:pPr>
              <a:buNone/>
            </a:pPr>
            <a:r>
              <a:rPr lang="it-IT" dirty="0">
                <a:solidFill>
                  <a:schemeClr val="bg1"/>
                </a:solidFill>
              </a:rPr>
              <a:t>95% </a:t>
            </a:r>
            <a:r>
              <a:rPr lang="it-IT" dirty="0" err="1">
                <a:solidFill>
                  <a:schemeClr val="bg1"/>
                </a:solidFill>
              </a:rPr>
              <a:t>CI</a:t>
            </a:r>
            <a:r>
              <a:rPr lang="it-IT" dirty="0">
                <a:solidFill>
                  <a:schemeClr val="bg1"/>
                </a:solidFill>
              </a:rPr>
              <a:t> </a:t>
            </a:r>
            <a:r>
              <a:rPr lang="it-IT" dirty="0" err="1">
                <a:solidFill>
                  <a:schemeClr val="bg1"/>
                </a:solidFill>
              </a:rPr>
              <a:t>for</a:t>
            </a:r>
            <a:r>
              <a:rPr lang="it-IT" dirty="0">
                <a:solidFill>
                  <a:schemeClr val="bg1"/>
                </a:solidFill>
              </a:rPr>
              <a:t> </a:t>
            </a:r>
            <a:r>
              <a:rPr lang="it-IT" dirty="0" err="1">
                <a:solidFill>
                  <a:schemeClr val="bg1"/>
                </a:solidFill>
              </a:rPr>
              <a:t>difference</a:t>
            </a:r>
            <a:r>
              <a:rPr lang="it-IT" dirty="0">
                <a:solidFill>
                  <a:schemeClr val="bg1"/>
                </a:solidFill>
              </a:rPr>
              <a:t>:  (-3.334, -1.391)</a:t>
            </a:r>
          </a:p>
          <a:p>
            <a:pPr>
              <a:buNone/>
            </a:pPr>
            <a:r>
              <a:rPr lang="en-US" dirty="0">
                <a:solidFill>
                  <a:schemeClr val="bg1"/>
                </a:solidFill>
              </a:rPr>
              <a:t>T-Test of difference = 0 (</a:t>
            </a:r>
            <a:r>
              <a:rPr lang="en-US" dirty="0" err="1">
                <a:solidFill>
                  <a:schemeClr val="bg1"/>
                </a:solidFill>
              </a:rPr>
              <a:t>vs</a:t>
            </a:r>
            <a:r>
              <a:rPr lang="en-US" dirty="0">
                <a:solidFill>
                  <a:schemeClr val="bg1"/>
                </a:solidFill>
              </a:rPr>
              <a:t> not =): T-Value = -4.80  P-Value = 0.000  DF = 147</a:t>
            </a:r>
          </a:p>
          <a:p>
            <a:endParaRPr lang="en-US" dirty="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Conclusions</a:t>
            </a:r>
            <a:endParaRPr lang="en-US" dirty="0">
              <a:solidFill>
                <a:schemeClr val="tx2"/>
              </a:solidFill>
            </a:endParaRPr>
          </a:p>
        </p:txBody>
      </p:sp>
      <p:sp>
        <p:nvSpPr>
          <p:cNvPr id="3" name="Content Placeholder 2"/>
          <p:cNvSpPr>
            <a:spLocks noGrp="1"/>
          </p:cNvSpPr>
          <p:nvPr>
            <p:ph idx="1"/>
          </p:nvPr>
        </p:nvSpPr>
        <p:spPr/>
        <p:txBody>
          <a:bodyPr>
            <a:normAutofit lnSpcReduction="10000"/>
          </a:bodyPr>
          <a:lstStyle/>
          <a:p>
            <a:r>
              <a:rPr lang="en-US" sz="1800" dirty="0" smtClean="0">
                <a:solidFill>
                  <a:schemeClr val="tx2"/>
                </a:solidFill>
              </a:rPr>
              <a:t>No real conclusive evidence that the </a:t>
            </a:r>
            <a:r>
              <a:rPr lang="en-US" sz="1800" dirty="0" err="1" smtClean="0">
                <a:solidFill>
                  <a:schemeClr val="tx2"/>
                </a:solidFill>
              </a:rPr>
              <a:t>Fastskin</a:t>
            </a:r>
            <a:r>
              <a:rPr lang="en-US" sz="1800" dirty="0" smtClean="0">
                <a:solidFill>
                  <a:schemeClr val="tx2"/>
                </a:solidFill>
              </a:rPr>
              <a:t> suit is causing times to drop more quickly than usual</a:t>
            </a:r>
          </a:p>
          <a:p>
            <a:r>
              <a:rPr lang="en-US" sz="1800" dirty="0" smtClean="0">
                <a:solidFill>
                  <a:schemeClr val="tx2"/>
                </a:solidFill>
              </a:rPr>
              <a:t>Conflicting data between the world record time drops since </a:t>
            </a:r>
            <a:r>
              <a:rPr lang="en-US" sz="1800" dirty="0" err="1" smtClean="0">
                <a:solidFill>
                  <a:schemeClr val="tx2"/>
                </a:solidFill>
              </a:rPr>
              <a:t>Fastskin</a:t>
            </a:r>
            <a:r>
              <a:rPr lang="en-US" sz="1800" dirty="0" smtClean="0">
                <a:solidFill>
                  <a:schemeClr val="tx2"/>
                </a:solidFill>
              </a:rPr>
              <a:t> introduction and 200 meter freestyle times overall</a:t>
            </a:r>
          </a:p>
          <a:p>
            <a:r>
              <a:rPr lang="en-US" sz="1800" dirty="0" smtClean="0">
                <a:solidFill>
                  <a:schemeClr val="tx2"/>
                </a:solidFill>
              </a:rPr>
              <a:t>Speedo introduced the </a:t>
            </a:r>
            <a:r>
              <a:rPr lang="en-US" sz="1800" dirty="0" err="1" smtClean="0">
                <a:solidFill>
                  <a:schemeClr val="tx2"/>
                </a:solidFill>
              </a:rPr>
              <a:t>Aquablade</a:t>
            </a:r>
            <a:r>
              <a:rPr lang="en-US" sz="1800" dirty="0" smtClean="0">
                <a:solidFill>
                  <a:schemeClr val="tx2"/>
                </a:solidFill>
              </a:rPr>
              <a:t> swimsuit in 1996, the precursor to the </a:t>
            </a:r>
            <a:r>
              <a:rPr lang="en-US" sz="1800" dirty="0" err="1" smtClean="0">
                <a:solidFill>
                  <a:schemeClr val="tx2"/>
                </a:solidFill>
              </a:rPr>
              <a:t>Fastskin</a:t>
            </a:r>
            <a:r>
              <a:rPr lang="en-US" sz="1800" dirty="0" smtClean="0">
                <a:solidFill>
                  <a:schemeClr val="tx2"/>
                </a:solidFill>
              </a:rPr>
              <a:t>. Could that explain the sudden drop in times from 1992 to 1996 that we didn’t see from 1996 to 2000? </a:t>
            </a:r>
          </a:p>
          <a:p>
            <a:r>
              <a:rPr lang="en-US" sz="1800" dirty="0" smtClean="0">
                <a:solidFill>
                  <a:schemeClr val="tx2"/>
                </a:solidFill>
              </a:rPr>
              <a:t>The quality of swimmers at each games could be of varying quality, thus explaining the 200 freestyle mean times actually increasing from one Olympic to the next</a:t>
            </a:r>
          </a:p>
          <a:p>
            <a:r>
              <a:rPr lang="en-US" sz="1800" dirty="0" smtClean="0">
                <a:solidFill>
                  <a:schemeClr val="tx2"/>
                </a:solidFill>
              </a:rPr>
              <a:t>More questions raised by our research than real answers, however while the </a:t>
            </a:r>
            <a:r>
              <a:rPr lang="en-US" sz="1800" dirty="0" err="1" smtClean="0">
                <a:solidFill>
                  <a:schemeClr val="tx2"/>
                </a:solidFill>
              </a:rPr>
              <a:t>Fastskin</a:t>
            </a:r>
            <a:r>
              <a:rPr lang="en-US" sz="1800" dirty="0" smtClean="0">
                <a:solidFill>
                  <a:schemeClr val="tx2"/>
                </a:solidFill>
              </a:rPr>
              <a:t> </a:t>
            </a:r>
            <a:r>
              <a:rPr lang="en-US" sz="1800" dirty="0" smtClean="0">
                <a:solidFill>
                  <a:schemeClr val="tx2"/>
                </a:solidFill>
              </a:rPr>
              <a:t>suits and the LZR Racer suit may not be the driving force behind the supposed sudden drop in swimming times, there is no denying that they reduce drag and thus provide some advantage to the wearer</a:t>
            </a:r>
          </a:p>
          <a:p>
            <a:r>
              <a:rPr lang="en-US" sz="1800" dirty="0" smtClean="0">
                <a:solidFill>
                  <a:schemeClr val="tx2"/>
                </a:solidFill>
              </a:rPr>
              <a:t>In highly competitive events like World Championships and Olympics, nearly every competitor will be wearing some form of </a:t>
            </a:r>
            <a:r>
              <a:rPr lang="en-US" sz="1800" dirty="0" err="1" smtClean="0">
                <a:solidFill>
                  <a:schemeClr val="tx2"/>
                </a:solidFill>
              </a:rPr>
              <a:t>Fastskin</a:t>
            </a:r>
            <a:r>
              <a:rPr lang="en-US" sz="1800" dirty="0" smtClean="0">
                <a:solidFill>
                  <a:schemeClr val="tx2"/>
                </a:solidFill>
              </a:rPr>
              <a:t> </a:t>
            </a:r>
            <a:r>
              <a:rPr lang="en-US" sz="1800" dirty="0" smtClean="0">
                <a:solidFill>
                  <a:schemeClr val="tx2"/>
                </a:solidFill>
              </a:rPr>
              <a:t>or its competitors, making the performance advantage nearly universal and thus no longer a true advantage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Ideas/Homework</a:t>
            </a:r>
            <a:endParaRPr lang="en-US" dirty="0">
              <a:solidFill>
                <a:schemeClr val="tx2"/>
              </a:solidFill>
            </a:endParaRPr>
          </a:p>
        </p:txBody>
      </p:sp>
      <p:sp>
        <p:nvSpPr>
          <p:cNvPr id="3" name="Content Placeholder 2"/>
          <p:cNvSpPr>
            <a:spLocks noGrp="1"/>
          </p:cNvSpPr>
          <p:nvPr>
            <p:ph idx="1"/>
          </p:nvPr>
        </p:nvSpPr>
        <p:spPr/>
        <p:txBody>
          <a:bodyPr>
            <a:normAutofit lnSpcReduction="10000"/>
          </a:bodyPr>
          <a:lstStyle/>
          <a:p>
            <a:r>
              <a:rPr lang="en-US" sz="1800" dirty="0" smtClean="0"/>
              <a:t>Would be interesting to track a swimmers drop in times before and after wearing the suit, and then compare it to their average reduction in time over their swimming career</a:t>
            </a:r>
          </a:p>
          <a:p>
            <a:r>
              <a:rPr lang="en-US" sz="1800" dirty="0" smtClean="0"/>
              <a:t>More data used when evaluating / more advanced statistical techniques used when examining data</a:t>
            </a:r>
          </a:p>
          <a:p>
            <a:r>
              <a:rPr lang="en-US" sz="1800" dirty="0" smtClean="0"/>
              <a:t>How do the professionals feel about it? Is the entire uproar somewhat un-warranted, seeing as the suits have been approved and everyone can use them?</a:t>
            </a:r>
          </a:p>
          <a:p>
            <a:r>
              <a:rPr lang="en-US" sz="1800" dirty="0" smtClean="0"/>
              <a:t>Is it even possible to reach a conclusion on this issue, once you consider differences and changes in training, nutrition, participants, venue and time span?</a:t>
            </a:r>
          </a:p>
          <a:p>
            <a:endParaRPr lang="en-US" sz="1800" dirty="0" smtClean="0"/>
          </a:p>
          <a:p>
            <a:endParaRPr lang="en-US" sz="1800" dirty="0" smtClean="0"/>
          </a:p>
          <a:p>
            <a:r>
              <a:rPr lang="en-US" sz="1800" b="1" u="sng" dirty="0" smtClean="0"/>
              <a:t>Homework: </a:t>
            </a:r>
            <a:r>
              <a:rPr lang="en-US" sz="1800" b="1" dirty="0" smtClean="0"/>
              <a:t>Write a few sentences about your interpretation of our work. Is the </a:t>
            </a:r>
            <a:r>
              <a:rPr lang="en-US" sz="1800" b="1" dirty="0" err="1" smtClean="0"/>
              <a:t>Fastskin</a:t>
            </a:r>
            <a:r>
              <a:rPr lang="en-US" sz="1800" b="1" dirty="0" smtClean="0"/>
              <a:t> really making a difference? Cite data from our </a:t>
            </a:r>
            <a:r>
              <a:rPr lang="en-US" sz="1800" b="1" dirty="0" err="1" smtClean="0"/>
              <a:t>Powerpoint</a:t>
            </a:r>
            <a:r>
              <a:rPr lang="en-US" sz="1800" b="1" dirty="0" smtClean="0"/>
              <a:t> or from our Minitab work, which is found in the P drive, temp folder under “Swimming </a:t>
            </a:r>
            <a:r>
              <a:rPr lang="en-US" sz="1800" b="1" dirty="0" err="1" smtClean="0"/>
              <a:t>Powerpoint</a:t>
            </a:r>
            <a:r>
              <a:rPr lang="en-US" sz="1800" b="1" dirty="0" smtClean="0"/>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a:srcRect/>
          <a:stretch>
            <a:fillRect/>
          </a:stretch>
        </p:blipFill>
        <p:spPr bwMode="auto">
          <a:xfrm>
            <a:off x="0" y="0"/>
            <a:ext cx="9144000" cy="6857999"/>
          </a:xfrm>
          <a:prstGeom prst="rect">
            <a:avLst/>
          </a:prstGeom>
          <a:noFill/>
          <a:ln w="9525">
            <a:noFill/>
            <a:miter lim="800000"/>
            <a:headEnd/>
            <a:tailEnd/>
          </a:ln>
          <a:effectLst/>
        </p:spPr>
      </p:pic>
      <p:sp>
        <p:nvSpPr>
          <p:cNvPr id="3" name="Content Placeholder 2"/>
          <p:cNvSpPr>
            <a:spLocks noGrp="1"/>
          </p:cNvSpPr>
          <p:nvPr>
            <p:ph idx="1"/>
          </p:nvPr>
        </p:nvSpPr>
        <p:spPr/>
        <p:txBody>
          <a:bodyPr>
            <a:normAutofit/>
          </a:bodyPr>
          <a:lstStyle/>
          <a:p>
            <a:r>
              <a:rPr lang="en-US" sz="2400" dirty="0" smtClean="0">
                <a:solidFill>
                  <a:schemeClr val="bg1"/>
                </a:solidFill>
              </a:rPr>
              <a:t>In 1999, Speedo introduced the Fastskin line of swimsuits, designed to reduce drag during swimming</a:t>
            </a:r>
          </a:p>
          <a:p>
            <a:r>
              <a:rPr lang="en-US" sz="2400" dirty="0" smtClean="0">
                <a:solidFill>
                  <a:schemeClr val="bg1"/>
                </a:solidFill>
              </a:rPr>
              <a:t>On February 18</a:t>
            </a:r>
            <a:r>
              <a:rPr lang="en-US" sz="2400" baseline="30000" dirty="0" smtClean="0">
                <a:solidFill>
                  <a:schemeClr val="bg1"/>
                </a:solidFill>
              </a:rPr>
              <a:t>th</a:t>
            </a:r>
            <a:r>
              <a:rPr lang="en-US" sz="2400" dirty="0" smtClean="0">
                <a:solidFill>
                  <a:schemeClr val="bg1"/>
                </a:solidFill>
              </a:rPr>
              <a:t>, 2008 Speedo introduced the LZR Racer Fastskin suit</a:t>
            </a:r>
          </a:p>
          <a:p>
            <a:r>
              <a:rPr lang="en-US" sz="2400" dirty="0" smtClean="0">
                <a:solidFill>
                  <a:schemeClr val="bg1"/>
                </a:solidFill>
              </a:rPr>
              <a:t>In the 2008 Summer Olympics in Beijing, 94% of swimming races were won by competitors in LZR Racer suits.</a:t>
            </a:r>
          </a:p>
          <a:p>
            <a:r>
              <a:rPr lang="en-US" sz="2400" dirty="0" smtClean="0">
                <a:solidFill>
                  <a:schemeClr val="bg1"/>
                </a:solidFill>
              </a:rPr>
              <a:t>23 out of the 25 world records broken at the 2008 Olympics were broken in the LZR Racer suit</a:t>
            </a:r>
          </a:p>
          <a:p>
            <a:r>
              <a:rPr lang="en-US" sz="2400" dirty="0">
                <a:solidFill>
                  <a:schemeClr val="bg1"/>
                </a:solidFill>
              </a:rPr>
              <a:t>O</a:t>
            </a:r>
            <a:r>
              <a:rPr lang="en-US" sz="2400" dirty="0" smtClean="0">
                <a:solidFill>
                  <a:schemeClr val="bg1"/>
                </a:solidFill>
              </a:rPr>
              <a:t>ne of the coaches of Japan's Olympic swim team said "If swimmers don’t wear the LZR Racer, they won’t be able to compete in the Beijing Olympics.“ </a:t>
            </a:r>
          </a:p>
          <a:p>
            <a:endParaRPr lang="en-US" sz="2400" dirty="0" smtClean="0">
              <a:solidFill>
                <a:schemeClr val="tx2"/>
              </a:solidFill>
            </a:endParaRPr>
          </a:p>
          <a:p>
            <a:endParaRPr lang="en-US" dirty="0">
              <a:solidFill>
                <a:schemeClr val="tx2"/>
              </a:solidFill>
            </a:endParaRPr>
          </a:p>
        </p:txBody>
      </p:sp>
      <p:sp>
        <p:nvSpPr>
          <p:cNvPr id="2" name="Title 1"/>
          <p:cNvSpPr>
            <a:spLocks noGrp="1"/>
          </p:cNvSpPr>
          <p:nvPr>
            <p:ph type="title"/>
          </p:nvPr>
        </p:nvSpPr>
        <p:spPr>
          <a:xfrm>
            <a:off x="457200" y="228600"/>
            <a:ext cx="8229600" cy="1143000"/>
          </a:xfrm>
        </p:spPr>
        <p:txBody>
          <a:bodyPr/>
          <a:lstStyle/>
          <a:p>
            <a:r>
              <a:rPr lang="en-US" dirty="0" smtClean="0">
                <a:solidFill>
                  <a:schemeClr val="bg1"/>
                </a:solidFill>
              </a:rPr>
              <a:t>Topic Background </a:t>
            </a:r>
            <a:endParaRPr lang="en-US"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srcRect/>
          <a:stretch>
            <a:fillRect/>
          </a:stretch>
        </p:blipFill>
        <p:spPr bwMode="auto">
          <a:xfrm>
            <a:off x="0" y="0"/>
            <a:ext cx="9144000" cy="6857999"/>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solidFill>
                  <a:schemeClr val="bg1"/>
                </a:solidFill>
              </a:rPr>
              <a:t>Background (cont.)</a:t>
            </a:r>
            <a:endParaRPr lang="en-US" dirty="0">
              <a:solidFill>
                <a:schemeClr val="bg1"/>
              </a:solidFill>
            </a:endParaRPr>
          </a:p>
        </p:txBody>
      </p:sp>
      <p:sp>
        <p:nvSpPr>
          <p:cNvPr id="3" name="Content Placeholder 2"/>
          <p:cNvSpPr>
            <a:spLocks noGrp="1"/>
          </p:cNvSpPr>
          <p:nvPr>
            <p:ph idx="1"/>
          </p:nvPr>
        </p:nvSpPr>
        <p:spPr/>
        <p:txBody>
          <a:bodyPr>
            <a:normAutofit lnSpcReduction="10000"/>
          </a:bodyPr>
          <a:lstStyle/>
          <a:p>
            <a:r>
              <a:rPr lang="en-US" sz="2400" dirty="0" smtClean="0">
                <a:solidFill>
                  <a:schemeClr val="bg1"/>
                </a:solidFill>
              </a:rPr>
              <a:t> The idea behind the Fastskin</a:t>
            </a:r>
            <a:r>
              <a:rPr lang="en-US" sz="2400" dirty="0">
                <a:solidFill>
                  <a:schemeClr val="bg1"/>
                </a:solidFill>
              </a:rPr>
              <a:t> </a:t>
            </a:r>
            <a:r>
              <a:rPr lang="en-US" sz="2400" dirty="0" smtClean="0">
                <a:solidFill>
                  <a:schemeClr val="bg1"/>
                </a:solidFill>
              </a:rPr>
              <a:t>line of suits is to reduce drag during swimming by emulating the skin of a shark, using v-shaped ridges to reduce the friction produced as water passes over the body</a:t>
            </a:r>
          </a:p>
          <a:p>
            <a:r>
              <a:rPr lang="en-US" sz="2400" dirty="0" smtClean="0">
                <a:solidFill>
                  <a:schemeClr val="bg1"/>
                </a:solidFill>
              </a:rPr>
              <a:t>The suit also is form fitting and compresses the muscles, while still allowing for full range of motion during swimming</a:t>
            </a:r>
          </a:p>
          <a:p>
            <a:r>
              <a:rPr lang="en-US" sz="2400" dirty="0" smtClean="0">
                <a:solidFill>
                  <a:schemeClr val="bg1"/>
                </a:solidFill>
                <a:hlinkClick r:id="rId3"/>
              </a:rPr>
              <a:t>http://journals.ohiolink.edu/ejc/pdf.cgi/Benjanuvatra_N.pdf?issn=14402440&amp;issue=v05i0002&amp;article=115_cobpanfbfass</a:t>
            </a:r>
            <a:endParaRPr lang="en-US" sz="2400" dirty="0">
              <a:solidFill>
                <a:schemeClr val="bg1"/>
              </a:solidFill>
            </a:endParaRPr>
          </a:p>
          <a:p>
            <a:pPr lvl="1"/>
            <a:r>
              <a:rPr lang="en-US" sz="1600" dirty="0" smtClean="0">
                <a:solidFill>
                  <a:schemeClr val="bg1"/>
                </a:solidFill>
              </a:rPr>
              <a:t>A 2002 study  </a:t>
            </a:r>
            <a:r>
              <a:rPr lang="en-US" sz="1600" b="1" dirty="0" smtClean="0">
                <a:solidFill>
                  <a:schemeClr val="bg1"/>
                </a:solidFill>
              </a:rPr>
              <a:t>“Comparison of buoyancy, passive and net active drag forces between Fastskin™ and standard swimsuits “ </a:t>
            </a:r>
            <a:r>
              <a:rPr lang="en-US" sz="1600" dirty="0" smtClean="0">
                <a:solidFill>
                  <a:schemeClr val="bg1"/>
                </a:solidFill>
              </a:rPr>
              <a:t>found that Fastskin suits significantly reduce drag </a:t>
            </a:r>
            <a:endParaRPr lang="en-US" sz="1600" dirty="0">
              <a:solidFill>
                <a:schemeClr val="bg1"/>
              </a:solidFill>
            </a:endParaRPr>
          </a:p>
          <a:p>
            <a:r>
              <a:rPr lang="en-US" sz="2400" dirty="0" smtClean="0">
                <a:solidFill>
                  <a:schemeClr val="bg1"/>
                </a:solidFill>
              </a:rPr>
              <a:t>We decided to see if there has been a significant reduction in swimming  times since the introduction of the </a:t>
            </a:r>
            <a:r>
              <a:rPr lang="en-US" sz="2400" dirty="0" err="1" smtClean="0">
                <a:solidFill>
                  <a:schemeClr val="bg1"/>
                </a:solidFill>
              </a:rPr>
              <a:t>Fastskin</a:t>
            </a:r>
            <a:r>
              <a:rPr lang="en-US" sz="2400" dirty="0" smtClean="0">
                <a:solidFill>
                  <a:schemeClr val="bg1"/>
                </a:solidFill>
              </a:rPr>
              <a:t> suit, compared to before the introduction of the suit</a:t>
            </a:r>
          </a:p>
          <a:p>
            <a:pPr>
              <a:buNone/>
            </a:pPr>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Autofit/>
          </a:bodyPr>
          <a:lstStyle/>
          <a:p>
            <a:r>
              <a:rPr lang="en-US" dirty="0" smtClean="0">
                <a:solidFill>
                  <a:schemeClr val="tx2"/>
                </a:solidFill>
              </a:rPr>
              <a:t>Study/Results</a:t>
            </a:r>
            <a:endParaRPr lang="en-US" dirty="0"/>
          </a:p>
        </p:txBody>
      </p:sp>
      <p:sp>
        <p:nvSpPr>
          <p:cNvPr id="4" name="Title 1"/>
          <p:cNvSpPr>
            <a:spLocks noGrp="1"/>
          </p:cNvSpPr>
          <p:nvPr>
            <p:ph idx="1"/>
          </p:nvPr>
        </p:nvSpPr>
        <p:spPr/>
        <p:txBody>
          <a:bodyPr/>
          <a:lstStyle/>
          <a:p>
            <a:r>
              <a:rPr lang="en-US" sz="2400" dirty="0" smtClean="0">
                <a:solidFill>
                  <a:schemeClr val="tx2"/>
                </a:solidFill>
              </a:rPr>
              <a:t>Test subjects were lowered into water and dragged along by a winch at pre-set speeds</a:t>
            </a:r>
          </a:p>
          <a:p>
            <a:r>
              <a:rPr lang="en-US" sz="2400" dirty="0" smtClean="0">
                <a:solidFill>
                  <a:schemeClr val="tx2"/>
                </a:solidFill>
              </a:rPr>
              <a:t>They were monitored by video camera for correct form and posture while performing a streamline and a kick in both regular and Fastskin suits</a:t>
            </a:r>
          </a:p>
          <a:p>
            <a:r>
              <a:rPr lang="en-US" sz="2400" dirty="0" smtClean="0">
                <a:solidFill>
                  <a:schemeClr val="tx2"/>
                </a:solidFill>
              </a:rPr>
              <a:t>Study used paired sample T-Tests to compare weights of swimmers and ANOVA testing to compare the drag for different velocities and suit material</a:t>
            </a:r>
          </a:p>
          <a:p>
            <a:r>
              <a:rPr lang="en-US" sz="2400" dirty="0" smtClean="0">
                <a:solidFill>
                  <a:schemeClr val="tx2"/>
                </a:solidFill>
              </a:rPr>
              <a:t>Results showed that the Fastskin did not increase buoyancy, but significantly lowered </a:t>
            </a:r>
            <a:r>
              <a:rPr lang="en-US" sz="2400" smtClean="0">
                <a:solidFill>
                  <a:schemeClr val="tx2"/>
                </a:solidFill>
              </a:rPr>
              <a:t>water drag by up to 7%</a:t>
            </a:r>
            <a:endParaRPr lang="en-US" sz="2400" dirty="0" smtClean="0">
              <a:solidFill>
                <a:schemeClr val="tx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Study/Results</a:t>
            </a:r>
            <a:endParaRPr lang="en-US" dirty="0">
              <a:solidFill>
                <a:schemeClr val="tx2"/>
              </a:solidFill>
            </a:endParaRPr>
          </a:p>
        </p:txBody>
      </p:sp>
      <p:pic>
        <p:nvPicPr>
          <p:cNvPr id="2050" name="Picture 2"/>
          <p:cNvPicPr>
            <a:picLocks noGrp="1" noChangeAspect="1" noChangeArrowheads="1"/>
          </p:cNvPicPr>
          <p:nvPr>
            <p:ph idx="1"/>
          </p:nvPr>
        </p:nvPicPr>
        <p:blipFill>
          <a:blip r:embed="rId2"/>
          <a:srcRect/>
          <a:stretch>
            <a:fillRect/>
          </a:stretch>
        </p:blipFill>
        <p:spPr bwMode="auto">
          <a:xfrm>
            <a:off x="990600" y="1295400"/>
            <a:ext cx="7239000" cy="5315687"/>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6019800" y="2057400"/>
            <a:ext cx="2757373" cy="4657725"/>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solidFill>
                  <a:schemeClr val="tx2"/>
                </a:solidFill>
              </a:rPr>
              <a:t>Study/Results</a:t>
            </a:r>
            <a:endParaRPr lang="en-US" dirty="0">
              <a:solidFill>
                <a:schemeClr val="tx2"/>
              </a:solidFill>
            </a:endParaRPr>
          </a:p>
        </p:txBody>
      </p:sp>
      <p:sp>
        <p:nvSpPr>
          <p:cNvPr id="3" name="Content Placeholder 2"/>
          <p:cNvSpPr>
            <a:spLocks noGrp="1"/>
          </p:cNvSpPr>
          <p:nvPr>
            <p:ph idx="1"/>
          </p:nvPr>
        </p:nvSpPr>
        <p:spPr>
          <a:xfrm>
            <a:off x="457200" y="1600201"/>
            <a:ext cx="8229600" cy="2438400"/>
          </a:xfrm>
        </p:spPr>
        <p:txBody>
          <a:bodyPr>
            <a:normAutofit/>
          </a:bodyPr>
          <a:lstStyle/>
          <a:p>
            <a:pPr>
              <a:buNone/>
            </a:pPr>
            <a:r>
              <a:rPr lang="en-US" sz="1800" b="1" i="1" dirty="0" smtClean="0">
                <a:solidFill>
                  <a:schemeClr val="tx2"/>
                </a:solidFill>
              </a:rPr>
              <a:t>Condition                Normal    Fastskin  Difference  Difference %</a:t>
            </a:r>
            <a:endParaRPr lang="en-US" sz="1800" b="1" i="1" dirty="0">
              <a:solidFill>
                <a:schemeClr val="tx2"/>
              </a:solidFill>
            </a:endParaRPr>
          </a:p>
          <a:p>
            <a:pPr>
              <a:buNone/>
            </a:pPr>
            <a:r>
              <a:rPr lang="en-US" sz="2000" b="1" dirty="0" smtClean="0">
                <a:solidFill>
                  <a:schemeClr val="tx2"/>
                </a:solidFill>
              </a:rPr>
              <a:t>Surface </a:t>
            </a:r>
            <a:r>
              <a:rPr lang="en-US" sz="2000" b="1" dirty="0">
                <a:solidFill>
                  <a:schemeClr val="tx2"/>
                </a:solidFill>
              </a:rPr>
              <a:t>(gliding) </a:t>
            </a:r>
            <a:r>
              <a:rPr lang="en-US" sz="2000" b="1" dirty="0" smtClean="0">
                <a:solidFill>
                  <a:schemeClr val="tx2"/>
                </a:solidFill>
              </a:rPr>
              <a:t>	347.9 	328.6 	19.3 	5.5</a:t>
            </a:r>
            <a:endParaRPr lang="en-US" sz="2000" b="1" dirty="0">
              <a:solidFill>
                <a:schemeClr val="tx2"/>
              </a:solidFill>
            </a:endParaRPr>
          </a:p>
          <a:p>
            <a:pPr>
              <a:buNone/>
            </a:pPr>
            <a:r>
              <a:rPr lang="en-US" sz="2000" b="1" dirty="0">
                <a:solidFill>
                  <a:schemeClr val="tx2"/>
                </a:solidFill>
              </a:rPr>
              <a:t>Surface(kicking) </a:t>
            </a:r>
            <a:r>
              <a:rPr lang="en-US" sz="2000" b="1" dirty="0" smtClean="0">
                <a:solidFill>
                  <a:schemeClr val="tx2"/>
                </a:solidFill>
              </a:rPr>
              <a:t>	306.4 	290.2 	16.2 	5.3</a:t>
            </a:r>
            <a:endParaRPr lang="en-US" sz="2000" b="1" dirty="0">
              <a:solidFill>
                <a:schemeClr val="tx2"/>
              </a:solidFill>
            </a:endParaRPr>
          </a:p>
          <a:p>
            <a:pPr>
              <a:buNone/>
            </a:pPr>
            <a:r>
              <a:rPr lang="en-US" sz="2000" b="1" dirty="0">
                <a:solidFill>
                  <a:schemeClr val="tx2"/>
                </a:solidFill>
              </a:rPr>
              <a:t>Depth (gliding) </a:t>
            </a:r>
            <a:r>
              <a:rPr lang="en-US" sz="2000" b="1" dirty="0" smtClean="0">
                <a:solidFill>
                  <a:schemeClr val="tx2"/>
                </a:solidFill>
              </a:rPr>
              <a:t>	296.9 	266.7 	30.2 	10.2</a:t>
            </a:r>
            <a:endParaRPr lang="en-US" sz="2000" b="1" dirty="0">
              <a:solidFill>
                <a:schemeClr val="tx2"/>
              </a:solidFill>
            </a:endParaRPr>
          </a:p>
          <a:p>
            <a:pPr>
              <a:buNone/>
            </a:pPr>
            <a:r>
              <a:rPr lang="en-US" sz="2000" b="1" dirty="0">
                <a:solidFill>
                  <a:schemeClr val="tx2"/>
                </a:solidFill>
              </a:rPr>
              <a:t>Depth (</a:t>
            </a:r>
            <a:r>
              <a:rPr lang="en-US" sz="2000" b="1" dirty="0" smtClean="0">
                <a:solidFill>
                  <a:schemeClr val="tx2"/>
                </a:solidFill>
              </a:rPr>
              <a:t>kicking)	 </a:t>
            </a:r>
            <a:r>
              <a:rPr lang="en-US" sz="2000" b="1" dirty="0">
                <a:solidFill>
                  <a:schemeClr val="tx2"/>
                </a:solidFill>
              </a:rPr>
              <a:t>282.1 </a:t>
            </a:r>
            <a:r>
              <a:rPr lang="en-US" sz="2000" b="1" dirty="0" smtClean="0">
                <a:solidFill>
                  <a:schemeClr val="tx2"/>
                </a:solidFill>
              </a:rPr>
              <a:t>	268,6 	13.5 	4.8</a:t>
            </a:r>
            <a:endParaRPr lang="en-US" sz="2000" b="1" dirty="0">
              <a:solidFill>
                <a:schemeClr val="tx2"/>
              </a:solidFill>
            </a:endParaRPr>
          </a:p>
          <a:p>
            <a:pPr>
              <a:buNone/>
            </a:pPr>
            <a:r>
              <a:rPr lang="en-US" sz="2000" b="1" dirty="0">
                <a:solidFill>
                  <a:schemeClr val="tx2"/>
                </a:solidFill>
              </a:rPr>
              <a:t>Overall </a:t>
            </a:r>
            <a:r>
              <a:rPr lang="en-US" sz="2000" b="1" dirty="0" smtClean="0">
                <a:solidFill>
                  <a:schemeClr val="tx2"/>
                </a:solidFill>
              </a:rPr>
              <a:t>		1233.3 	1154.1 	79.2 	6.4</a:t>
            </a:r>
          </a:p>
          <a:p>
            <a:pPr>
              <a:buNone/>
            </a:pPr>
            <a:endParaRPr lang="en-US" sz="2000" b="1" dirty="0">
              <a:solidFill>
                <a:schemeClr val="tx2"/>
              </a:solidFill>
              <a:effectLst>
                <a:outerShdw blurRad="38100" dist="38100" dir="2700000" algn="tl">
                  <a:srgbClr val="000000">
                    <a:alpha val="43137"/>
                  </a:srgbClr>
                </a:outerShdw>
              </a:effectLst>
            </a:endParaRPr>
          </a:p>
        </p:txBody>
      </p:sp>
      <p:pic>
        <p:nvPicPr>
          <p:cNvPr id="3074" name="Picture 2"/>
          <p:cNvPicPr>
            <a:picLocks noChangeAspect="1" noChangeArrowheads="1"/>
          </p:cNvPicPr>
          <p:nvPr/>
        </p:nvPicPr>
        <p:blipFill>
          <a:blip r:embed="rId3"/>
          <a:srcRect/>
          <a:stretch>
            <a:fillRect/>
          </a:stretch>
        </p:blipFill>
        <p:spPr bwMode="auto">
          <a:xfrm>
            <a:off x="2247900" y="3838575"/>
            <a:ext cx="2857500" cy="3019425"/>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Our hypothesis</a:t>
            </a:r>
            <a:endParaRPr lang="en-US" dirty="0">
              <a:solidFill>
                <a:schemeClr val="tx2"/>
              </a:solidFill>
            </a:endParaRPr>
          </a:p>
        </p:txBody>
      </p:sp>
      <p:sp>
        <p:nvSpPr>
          <p:cNvPr id="3" name="Content Placeholder 2"/>
          <p:cNvSpPr>
            <a:spLocks noGrp="1"/>
          </p:cNvSpPr>
          <p:nvPr>
            <p:ph idx="1"/>
          </p:nvPr>
        </p:nvSpPr>
        <p:spPr/>
        <p:txBody>
          <a:bodyPr>
            <a:normAutofit fontScale="92500"/>
          </a:bodyPr>
          <a:lstStyle/>
          <a:p>
            <a:r>
              <a:rPr lang="en-US" sz="2400" dirty="0" smtClean="0">
                <a:solidFill>
                  <a:schemeClr val="tx2"/>
                </a:solidFill>
              </a:rPr>
              <a:t>We believe that there will be a significant reduction in the speed of swimmers since the introduction of the </a:t>
            </a:r>
            <a:r>
              <a:rPr lang="en-US" sz="2400" dirty="0" err="1" smtClean="0">
                <a:solidFill>
                  <a:schemeClr val="tx2"/>
                </a:solidFill>
              </a:rPr>
              <a:t>Fastskin</a:t>
            </a:r>
            <a:r>
              <a:rPr lang="en-US" sz="2400" dirty="0">
                <a:solidFill>
                  <a:schemeClr val="tx2"/>
                </a:solidFill>
              </a:rPr>
              <a:t> </a:t>
            </a:r>
            <a:r>
              <a:rPr lang="en-US" sz="2400" dirty="0" smtClean="0">
                <a:solidFill>
                  <a:schemeClr val="tx2"/>
                </a:solidFill>
              </a:rPr>
              <a:t>suit, and we believe the suit has something to do with it</a:t>
            </a:r>
            <a:endParaRPr lang="en-US" sz="2400" dirty="0" smtClean="0">
              <a:solidFill>
                <a:schemeClr val="tx2"/>
              </a:solidFill>
            </a:endParaRPr>
          </a:p>
          <a:p>
            <a:r>
              <a:rPr lang="en-US" sz="2400" dirty="0" smtClean="0">
                <a:solidFill>
                  <a:schemeClr val="tx2"/>
                </a:solidFill>
              </a:rPr>
              <a:t>We decided to look at 200m freestyle times from 1976 – 1996 Olympic games, and then from 2000 – 2008 Olympics, which took place after the Fastskin had begun to be used competitively. </a:t>
            </a:r>
          </a:p>
          <a:p>
            <a:r>
              <a:rPr lang="en-US" sz="2400" dirty="0" smtClean="0">
                <a:solidFill>
                  <a:schemeClr val="tx2"/>
                </a:solidFill>
              </a:rPr>
              <a:t>We also examined 200m world record times from 1967 to 2008, in order to determine if record times have dropped at a faster rate since Fastskin suits came along.</a:t>
            </a:r>
          </a:p>
          <a:p>
            <a:r>
              <a:rPr lang="en-US" sz="2400" dirty="0" smtClean="0">
                <a:solidFill>
                  <a:schemeClr val="tx2"/>
                </a:solidFill>
              </a:rPr>
              <a:t>We chose the 200m freestyle since we felt that it was the shortest race where using a Fastskin suit would create a suitable drop in time to warrant study</a:t>
            </a:r>
            <a:endParaRPr lang="en-US" sz="2400" dirty="0">
              <a:solidFill>
                <a:schemeClr val="tx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rPr>
              <a:t>200 Meter Freestyle: Olympic Times</a:t>
            </a:r>
            <a:endParaRPr lang="en-US" dirty="0">
              <a:solidFill>
                <a:schemeClr val="tx2"/>
              </a:solidFill>
            </a:endParaRPr>
          </a:p>
        </p:txBody>
      </p:sp>
      <p:sp>
        <p:nvSpPr>
          <p:cNvPr id="3" name="Content Placeholder 2"/>
          <p:cNvSpPr>
            <a:spLocks noGrp="1"/>
          </p:cNvSpPr>
          <p:nvPr>
            <p:ph idx="1"/>
          </p:nvPr>
        </p:nvSpPr>
        <p:spPr/>
        <p:txBody>
          <a:bodyPr>
            <a:normAutofit/>
          </a:bodyPr>
          <a:lstStyle/>
          <a:p>
            <a:pPr>
              <a:buNone/>
            </a:pPr>
            <a:r>
              <a:rPr lang="en-US" sz="1200" b="1" dirty="0" smtClean="0"/>
              <a:t>1976 Mean</a:t>
            </a:r>
            <a:r>
              <a:rPr lang="en-US" sz="1200" dirty="0" smtClean="0"/>
              <a:t>	1980 Mean	1984 Mean	1988 Mean	1992 Mean	</a:t>
            </a:r>
            <a:r>
              <a:rPr lang="en-US" sz="1200" b="1" dirty="0" smtClean="0"/>
              <a:t>1996 Mean	2000 Mean</a:t>
            </a:r>
            <a:r>
              <a:rPr lang="en-US" sz="1200" dirty="0" smtClean="0"/>
              <a:t>	2004 Mean	</a:t>
            </a:r>
            <a:r>
              <a:rPr lang="en-US" sz="1200" b="1" dirty="0" smtClean="0"/>
              <a:t>2008 Mean</a:t>
            </a:r>
          </a:p>
          <a:p>
            <a:pPr>
              <a:buNone/>
            </a:pPr>
            <a:r>
              <a:rPr lang="en-US" sz="1200" b="1" dirty="0" smtClean="0"/>
              <a:t>111.376</a:t>
            </a:r>
            <a:r>
              <a:rPr lang="en-US" sz="1200" dirty="0" smtClean="0"/>
              <a:t>	112.502	117.391	109.713	113.201	</a:t>
            </a:r>
            <a:r>
              <a:rPr lang="en-US" sz="1200" b="1" dirty="0" smtClean="0"/>
              <a:t>110.428	111.046</a:t>
            </a:r>
            <a:r>
              <a:rPr lang="en-US" sz="1200" dirty="0" smtClean="0"/>
              <a:t>	110.364	</a:t>
            </a:r>
            <a:r>
              <a:rPr lang="en-US" sz="1200" b="1" dirty="0" smtClean="0"/>
              <a:t>108.683</a:t>
            </a:r>
          </a:p>
          <a:p>
            <a:pPr>
              <a:buNone/>
            </a:pPr>
            <a:endParaRPr lang="en-US" sz="1200" dirty="0" smtClean="0"/>
          </a:p>
          <a:p>
            <a:pPr>
              <a:buNone/>
            </a:pPr>
            <a:endParaRPr lang="en-US" sz="1200" dirty="0" smtClean="0"/>
          </a:p>
          <a:p>
            <a:pPr>
              <a:buNone/>
            </a:pPr>
            <a:r>
              <a:rPr lang="en-US" sz="1050" b="1" dirty="0" smtClean="0"/>
              <a:t>Descriptive Statistics: 2000 times </a:t>
            </a:r>
          </a:p>
          <a:p>
            <a:pPr>
              <a:buNone/>
            </a:pPr>
            <a:endParaRPr lang="en-US" sz="1050" b="1" dirty="0" smtClean="0"/>
          </a:p>
          <a:p>
            <a:pPr>
              <a:buNone/>
            </a:pPr>
            <a:r>
              <a:rPr lang="en-US" sz="1050" dirty="0" smtClean="0"/>
              <a:t>Variable     N  </a:t>
            </a:r>
            <a:r>
              <a:rPr lang="en-US" sz="1050" dirty="0" err="1" smtClean="0"/>
              <a:t>N</a:t>
            </a:r>
            <a:r>
              <a:rPr lang="en-US" sz="1050" dirty="0" smtClean="0"/>
              <a:t>*    Mean  SE Mean  </a:t>
            </a:r>
            <a:r>
              <a:rPr lang="en-US" sz="1050" dirty="0" err="1" smtClean="0"/>
              <a:t>StDev</a:t>
            </a:r>
            <a:r>
              <a:rPr lang="en-US" sz="1050" dirty="0" smtClean="0"/>
              <a:t>  Minimum      Q1  Median      Q3</a:t>
            </a:r>
          </a:p>
          <a:p>
            <a:pPr>
              <a:buNone/>
            </a:pPr>
            <a:r>
              <a:rPr lang="en-US" sz="1050" dirty="0" smtClean="0"/>
              <a:t>2000 times  74   0  111.05    0.370   3.18   </a:t>
            </a:r>
            <a:r>
              <a:rPr lang="en-US" sz="1050" dirty="0" smtClean="0"/>
              <a:t>    105.35     108.77  110.16      113.78</a:t>
            </a:r>
            <a:endParaRPr lang="en-US" sz="1050" dirty="0" smtClean="0"/>
          </a:p>
          <a:p>
            <a:pPr>
              <a:buNone/>
            </a:pPr>
            <a:endParaRPr lang="en-US" sz="1050" dirty="0" smtClean="0"/>
          </a:p>
          <a:p>
            <a:pPr>
              <a:buNone/>
            </a:pPr>
            <a:r>
              <a:rPr lang="en-US" sz="1050" dirty="0" smtClean="0"/>
              <a:t>Variable    Maximum</a:t>
            </a:r>
          </a:p>
          <a:p>
            <a:pPr>
              <a:buNone/>
            </a:pPr>
            <a:r>
              <a:rPr lang="en-US" sz="1050" dirty="0" smtClean="0"/>
              <a:t>2000 times   119.31</a:t>
            </a:r>
          </a:p>
          <a:p>
            <a:pPr>
              <a:buNone/>
            </a:pPr>
            <a:endParaRPr lang="en-US" sz="1100" b="1" dirty="0" smtClean="0"/>
          </a:p>
          <a:p>
            <a:pPr>
              <a:buNone/>
            </a:pPr>
            <a:r>
              <a:rPr lang="en-US" sz="1100" b="1" dirty="0" smtClean="0"/>
              <a:t>Descriptive </a:t>
            </a:r>
            <a:r>
              <a:rPr lang="en-US" sz="1100" b="1" dirty="0" smtClean="0"/>
              <a:t>Statistics: 1996 times </a:t>
            </a:r>
          </a:p>
          <a:p>
            <a:pPr>
              <a:buNone/>
            </a:pPr>
            <a:endParaRPr lang="en-US" sz="1100" b="1" dirty="0" smtClean="0"/>
          </a:p>
          <a:p>
            <a:pPr>
              <a:buNone/>
            </a:pPr>
            <a:r>
              <a:rPr lang="en-US" sz="1100" dirty="0" smtClean="0"/>
              <a:t>Variable   </a:t>
            </a:r>
            <a:r>
              <a:rPr lang="en-US" sz="1100" dirty="0" smtClean="0"/>
              <a:t> </a:t>
            </a:r>
            <a:r>
              <a:rPr lang="en-US" sz="1100" dirty="0" smtClean="0"/>
              <a:t>N  </a:t>
            </a:r>
            <a:r>
              <a:rPr lang="en-US" sz="1100" dirty="0" err="1" smtClean="0"/>
              <a:t>N</a:t>
            </a:r>
            <a:r>
              <a:rPr lang="en-US" sz="1100" dirty="0" smtClean="0"/>
              <a:t>*    Mean  SE Mean  </a:t>
            </a:r>
            <a:r>
              <a:rPr lang="en-US" sz="1100" dirty="0" err="1" smtClean="0"/>
              <a:t>StDev</a:t>
            </a:r>
            <a:r>
              <a:rPr lang="en-US" sz="1100" dirty="0" smtClean="0"/>
              <a:t>  Minimum      Q1  Median      Q3</a:t>
            </a:r>
          </a:p>
          <a:p>
            <a:pPr>
              <a:buNone/>
            </a:pPr>
            <a:r>
              <a:rPr lang="en-US" sz="1100" dirty="0" smtClean="0"/>
              <a:t>1996 times  30   0  110.54    0.338   1.85   </a:t>
            </a:r>
            <a:r>
              <a:rPr lang="en-US" sz="1100" dirty="0" smtClean="0"/>
              <a:t>     107.63  </a:t>
            </a:r>
            <a:r>
              <a:rPr lang="en-US" sz="1100" dirty="0" smtClean="0"/>
              <a:t>108.74  110.54  112.02</a:t>
            </a:r>
          </a:p>
          <a:p>
            <a:pPr>
              <a:buNone/>
            </a:pPr>
            <a:endParaRPr lang="en-US" sz="1100" dirty="0" smtClean="0"/>
          </a:p>
          <a:p>
            <a:pPr>
              <a:buNone/>
            </a:pPr>
            <a:r>
              <a:rPr lang="en-US" sz="1100" dirty="0" smtClean="0"/>
              <a:t>Variable    Maximum</a:t>
            </a:r>
          </a:p>
          <a:p>
            <a:pPr>
              <a:buNone/>
            </a:pPr>
            <a:r>
              <a:rPr lang="en-US" sz="1100" dirty="0" smtClean="0"/>
              <a:t>1996 times   113.84</a:t>
            </a:r>
          </a:p>
          <a:p>
            <a:pPr>
              <a:buNone/>
            </a:pPr>
            <a:endParaRPr lang="en-US" dirty="0"/>
          </a:p>
        </p:txBody>
      </p:sp>
      <p:pic>
        <p:nvPicPr>
          <p:cNvPr id="8" name="Picture 2"/>
          <p:cNvPicPr>
            <a:picLocks noChangeAspect="1" noChangeArrowheads="1"/>
          </p:cNvPicPr>
          <p:nvPr/>
        </p:nvPicPr>
        <p:blipFill>
          <a:blip r:embed="rId3" cstate="print"/>
          <a:srcRect/>
          <a:stretch>
            <a:fillRect/>
          </a:stretch>
        </p:blipFill>
        <p:spPr bwMode="auto">
          <a:xfrm>
            <a:off x="5638800" y="5105400"/>
            <a:ext cx="2971800" cy="1441323"/>
          </a:xfrm>
          <a:prstGeom prst="rect">
            <a:avLst/>
          </a:prstGeom>
          <a:noFill/>
          <a:ln w="9525">
            <a:noFill/>
            <a:miter lim="800000"/>
            <a:headEnd/>
            <a:tailEnd/>
          </a:ln>
          <a:effectLst/>
        </p:spPr>
      </p:pic>
      <p:pic>
        <p:nvPicPr>
          <p:cNvPr id="10" name="Picture 3"/>
          <p:cNvPicPr>
            <a:picLocks noChangeAspect="1" noChangeArrowheads="1"/>
          </p:cNvPicPr>
          <p:nvPr/>
        </p:nvPicPr>
        <p:blipFill>
          <a:blip r:embed="rId4"/>
          <a:srcRect/>
          <a:stretch>
            <a:fillRect/>
          </a:stretch>
        </p:blipFill>
        <p:spPr bwMode="auto">
          <a:xfrm>
            <a:off x="6096000" y="2133600"/>
            <a:ext cx="2095500" cy="28575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fontScale="90000"/>
          </a:bodyPr>
          <a:lstStyle/>
          <a:p>
            <a:r>
              <a:rPr lang="en-US" sz="4000" b="1" dirty="0"/>
              <a:t>Descriptive Statistics: Time AS, Time BS</a:t>
            </a:r>
          </a:p>
        </p:txBody>
      </p:sp>
      <p:sp>
        <p:nvSpPr>
          <p:cNvPr id="3078" name="Rectangle 6"/>
          <p:cNvSpPr>
            <a:spLocks noChangeArrowheads="1"/>
          </p:cNvSpPr>
          <p:nvPr/>
        </p:nvSpPr>
        <p:spPr bwMode="auto">
          <a:xfrm>
            <a:off x="685800" y="2286000"/>
            <a:ext cx="7696200" cy="2701925"/>
          </a:xfrm>
          <a:prstGeom prst="rect">
            <a:avLst/>
          </a:prstGeom>
          <a:noFill/>
          <a:ln w="9525">
            <a:noFill/>
            <a:miter lim="800000"/>
            <a:headEnd/>
            <a:tailEnd/>
          </a:ln>
          <a:effectLst/>
        </p:spPr>
        <p:txBody>
          <a:bodyPr>
            <a:spAutoFit/>
          </a:bodyPr>
          <a:lstStyle/>
          <a:p>
            <a:r>
              <a:rPr lang="en-US" dirty="0"/>
              <a:t>Variable    N  </a:t>
            </a:r>
            <a:r>
              <a:rPr lang="en-US" dirty="0" err="1"/>
              <a:t>N</a:t>
            </a:r>
            <a:r>
              <a:rPr lang="en-US" dirty="0"/>
              <a:t>*    Mean  SE Mean  </a:t>
            </a:r>
            <a:r>
              <a:rPr lang="en-US" dirty="0" err="1"/>
              <a:t>StDev</a:t>
            </a:r>
            <a:r>
              <a:rPr lang="en-US" dirty="0"/>
              <a:t>  Minimum      Q1  Median      Q3</a:t>
            </a:r>
          </a:p>
          <a:p>
            <a:r>
              <a:rPr lang="en-US" dirty="0"/>
              <a:t>Time AS   253   0  110.03    0.198   3.14   102.96  107.72  109.49  112.16</a:t>
            </a:r>
          </a:p>
          <a:p>
            <a:r>
              <a:rPr lang="en-US" dirty="0"/>
              <a:t>Time BS   224   0  112.98    0.386   5.78   106.70  109.34  111.19  114.03</a:t>
            </a:r>
          </a:p>
          <a:p>
            <a:endParaRPr lang="en-US" dirty="0"/>
          </a:p>
          <a:p>
            <a:r>
              <a:rPr lang="en-US" dirty="0"/>
              <a:t>Variable    Maximum</a:t>
            </a:r>
          </a:p>
          <a:p>
            <a:r>
              <a:rPr lang="en-US" dirty="0"/>
              <a:t>Time AS    119.47</a:t>
            </a:r>
          </a:p>
          <a:p>
            <a:r>
              <a:rPr lang="en-US" dirty="0"/>
              <a:t>Time BS    145.43</a:t>
            </a:r>
          </a:p>
          <a:p>
            <a:pPr>
              <a:spcBef>
                <a:spcPct val="50000"/>
              </a:spcBef>
            </a:pPr>
            <a:endParaRPr lang="en-US" dirty="0">
              <a:latin typeface="Courier New" pitchFamily="49" charset="0"/>
            </a:endParaRPr>
          </a:p>
        </p:txBody>
      </p:sp>
      <p:sp>
        <p:nvSpPr>
          <p:cNvPr id="3079" name="Text Box 7"/>
          <p:cNvSpPr txBox="1">
            <a:spLocks noChangeArrowheads="1"/>
          </p:cNvSpPr>
          <p:nvPr/>
        </p:nvSpPr>
        <p:spPr bwMode="auto">
          <a:xfrm>
            <a:off x="1524000" y="5257800"/>
            <a:ext cx="6477000" cy="915988"/>
          </a:xfrm>
          <a:prstGeom prst="rect">
            <a:avLst/>
          </a:prstGeom>
          <a:noFill/>
          <a:ln w="9525">
            <a:noFill/>
            <a:miter lim="800000"/>
            <a:headEnd/>
            <a:tailEnd/>
          </a:ln>
          <a:effectLst/>
        </p:spPr>
        <p:txBody>
          <a:bodyPr>
            <a:spAutoFit/>
          </a:bodyPr>
          <a:lstStyle/>
          <a:p>
            <a:pPr>
              <a:spcBef>
                <a:spcPct val="50000"/>
              </a:spcBef>
            </a:pPr>
            <a:r>
              <a:rPr lang="en-US"/>
              <a:t>Since the suit has been put into use in the Olympics, there has been an average decrease of 1.95 seconds in swimming times.</a:t>
            </a:r>
          </a:p>
        </p:txBody>
      </p:sp>
      <p:graphicFrame>
        <p:nvGraphicFramePr>
          <p:cNvPr id="4098" name="Object 2"/>
          <p:cNvGraphicFramePr>
            <a:graphicFrameLocks noChangeAspect="1"/>
          </p:cNvGraphicFramePr>
          <p:nvPr/>
        </p:nvGraphicFramePr>
        <p:xfrm>
          <a:off x="0" y="0"/>
          <a:ext cx="9144000" cy="6858000"/>
        </p:xfrm>
        <a:graphic>
          <a:graphicData uri="http://schemas.openxmlformats.org/presentationml/2006/ole">
            <p:oleObj spid="_x0000_s1026" name="Graph" r:id="rId3" imgW="5486400" imgH="3657600" progId="MtbGraph.Document.15">
              <p:embed/>
            </p:oleObj>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TotalTime>
  <Words>1151</Words>
  <Application>Microsoft Office PowerPoint</Application>
  <PresentationFormat>On-screen Show (4:3)</PresentationFormat>
  <Paragraphs>124</Paragraphs>
  <Slides>17</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Office Theme</vt:lpstr>
      <vt:lpstr>Graph</vt:lpstr>
      <vt:lpstr>Slide 1</vt:lpstr>
      <vt:lpstr>Topic Background </vt:lpstr>
      <vt:lpstr>Background (cont.)</vt:lpstr>
      <vt:lpstr>Study/Results</vt:lpstr>
      <vt:lpstr>Study/Results</vt:lpstr>
      <vt:lpstr>Study/Results</vt:lpstr>
      <vt:lpstr>Our hypothesis</vt:lpstr>
      <vt:lpstr>200 Meter Freestyle: Olympic Times</vt:lpstr>
      <vt:lpstr>Descriptive Statistics: Time AS, Time BS</vt:lpstr>
      <vt:lpstr>Two-Sample T-Test and CI: Time AS, Time BS</vt:lpstr>
      <vt:lpstr>Slide 11</vt:lpstr>
      <vt:lpstr>Slide 12</vt:lpstr>
      <vt:lpstr>Slide 13</vt:lpstr>
      <vt:lpstr>Class Activity</vt:lpstr>
      <vt:lpstr>2 sample T tests for 8 year spans</vt:lpstr>
      <vt:lpstr>Conclusions</vt:lpstr>
      <vt:lpstr>Ideas/Homework</vt:lpstr>
    </vt:vector>
  </TitlesOfParts>
  <Company>Kenyon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iveyl</dc:creator>
  <cp:lastModifiedBy>Library and Information Services</cp:lastModifiedBy>
  <cp:revision>12</cp:revision>
  <dcterms:created xsi:type="dcterms:W3CDTF">2009-04-27T02:40:47Z</dcterms:created>
  <dcterms:modified xsi:type="dcterms:W3CDTF">2009-04-27T16:45:20Z</dcterms:modified>
</cp:coreProperties>
</file>