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9"/>
  </p:handoutMasterIdLst>
  <p:sldIdLst>
    <p:sldId id="256" r:id="rId2"/>
    <p:sldId id="263" r:id="rId3"/>
    <p:sldId id="264" r:id="rId4"/>
    <p:sldId id="269" r:id="rId5"/>
    <p:sldId id="270" r:id="rId6"/>
    <p:sldId id="271" r:id="rId7"/>
    <p:sldId id="261" r:id="rId8"/>
    <p:sldId id="257" r:id="rId9"/>
    <p:sldId id="266" r:id="rId10"/>
    <p:sldId id="268" r:id="rId11"/>
    <p:sldId id="267" r:id="rId12"/>
    <p:sldId id="260" r:id="rId13"/>
    <p:sldId id="274" r:id="rId14"/>
    <p:sldId id="258" r:id="rId15"/>
    <p:sldId id="262" r:id="rId16"/>
    <p:sldId id="272" r:id="rId17"/>
    <p:sldId id="273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19" autoAdjust="0"/>
    <p:restoredTop sz="94709" autoAdjust="0"/>
  </p:normalViewPr>
  <p:slideViewPr>
    <p:cSldViewPr>
      <p:cViewPr varScale="1">
        <p:scale>
          <a:sx n="70" d="100"/>
          <a:sy n="70" d="100"/>
        </p:scale>
        <p:origin x="-522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5A84DF-1ACF-4EB1-BE17-22A0817A9AEA}" type="datetimeFigureOut">
              <a:rPr lang="en-US" smtClean="0"/>
              <a:t>2/3/2009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7A7B787-7334-4453-94F8-FD8CDBD09FFF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7FA-8204-4B31-BCDA-0756F69415EF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1BE-24EB-49E2-B149-9BB4E6731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7FA-8204-4B31-BCDA-0756F69415EF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1BE-24EB-49E2-B149-9BB4E6731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7FA-8204-4B31-BCDA-0756F69415EF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1BE-24EB-49E2-B149-9BB4E6731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7FA-8204-4B31-BCDA-0756F69415EF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1BE-24EB-49E2-B149-9BB4E6731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7FA-8204-4B31-BCDA-0756F69415EF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1BE-24EB-49E2-B149-9BB4E6731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7FA-8204-4B31-BCDA-0756F69415EF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1BE-24EB-49E2-B149-9BB4E6731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7FA-8204-4B31-BCDA-0756F69415EF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1BE-24EB-49E2-B149-9BB4E6731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7FA-8204-4B31-BCDA-0756F69415EF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1BE-24EB-49E2-B149-9BB4E6731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7FA-8204-4B31-BCDA-0756F69415EF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1BE-24EB-49E2-B149-9BB4E6731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7FA-8204-4B31-BCDA-0756F69415EF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1BE-24EB-49E2-B149-9BB4E6731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4477FA-8204-4B31-BCDA-0756F69415EF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762C1BE-24EB-49E2-B149-9BB4E6731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tx1">
                <a:alpha val="0"/>
              </a:schemeClr>
            </a:gs>
            <a:gs pos="7001">
              <a:srgbClr val="E6E6E6"/>
            </a:gs>
            <a:gs pos="32001">
              <a:srgbClr val="7D8496"/>
            </a:gs>
            <a:gs pos="47000">
              <a:srgbClr val="E6E6E6"/>
            </a:gs>
            <a:gs pos="85001">
              <a:srgbClr val="7D8496"/>
            </a:gs>
            <a:gs pos="100000">
              <a:srgbClr val="E6E6E6"/>
            </a:gs>
          </a:gsLst>
          <a:lin ang="27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4477FA-8204-4B31-BCDA-0756F69415EF}" type="datetimeFigureOut">
              <a:rPr lang="en-US" smtClean="0"/>
              <a:pPr/>
              <a:t>2/3/2009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62C1BE-24EB-49E2-B149-9BB4E6731CF5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m/" TargetMode="External"/><Relationship Id="rId2" Type="http://schemas.openxmlformats.org/officeDocument/2006/relationships/hyperlink" Target="http://www.skysports.co.uk/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skysports.com/" TargetMode="External"/><Relationship Id="rId4" Type="http://schemas.openxmlformats.org/officeDocument/2006/relationships/hyperlink" Target="http://www.starting11.com/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Steven-Gerrard-Liverpool-Everton-FA-Cup-Fourt_1838054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0" y="4114800"/>
            <a:ext cx="9144000" cy="762000"/>
          </a:xfrm>
        </p:spPr>
        <p:txBody>
          <a:bodyPr>
            <a:normAutofit fontScale="90000"/>
          </a:bodyPr>
          <a:lstStyle/>
          <a:p>
            <a:r>
              <a:rPr lang="en-US" b="1" dirty="0" smtClean="0">
                <a:solidFill>
                  <a:srgbClr val="FFC000"/>
                </a:solidFill>
              </a:rPr>
              <a:t>English Premier League </a:t>
            </a:r>
            <a:r>
              <a:rPr lang="en-US" b="1" dirty="0" smtClean="0">
                <a:solidFill>
                  <a:srgbClr val="FFC000"/>
                </a:solidFill>
              </a:rPr>
              <a:t>08/09</a:t>
            </a:r>
            <a:br>
              <a:rPr lang="en-US" b="1" dirty="0" smtClean="0">
                <a:solidFill>
                  <a:srgbClr val="FFC000"/>
                </a:solidFill>
              </a:rPr>
            </a:br>
            <a:r>
              <a:rPr lang="en-US" b="1" smtClean="0">
                <a:solidFill>
                  <a:srgbClr val="FFC000"/>
                </a:solidFill>
              </a:rPr>
              <a:t>Comparing Midfielders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6096000"/>
            <a:ext cx="5486400" cy="762000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Dan Toulson &amp; Aaron Manning</a:t>
            </a:r>
            <a:endParaRPr lang="en-US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125" name="Picture 5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614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Descriptive Statistics - Tackles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1371600"/>
            <a:ext cx="92964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b="1" dirty="0" smtClean="0"/>
              <a:t>Descriptive Statistics: </a:t>
            </a:r>
            <a:r>
              <a:rPr lang="en-US" b="1" dirty="0" smtClean="0"/>
              <a:t> TS%</a:t>
            </a:r>
            <a:endParaRPr lang="en-US" b="1" dirty="0" smtClean="0"/>
          </a:p>
          <a:p>
            <a:pPr algn="ctr"/>
            <a:endParaRPr lang="en-US" b="1" dirty="0" smtClean="0"/>
          </a:p>
          <a:p>
            <a:pPr algn="ctr"/>
            <a:r>
              <a:rPr lang="en-US" dirty="0" smtClean="0"/>
              <a:t>Variable   N  </a:t>
            </a:r>
            <a:r>
              <a:rPr lang="en-US" dirty="0" err="1" smtClean="0"/>
              <a:t>N</a:t>
            </a:r>
            <a:r>
              <a:rPr lang="en-US" dirty="0" smtClean="0"/>
              <a:t>*     Mean  SE Mean    </a:t>
            </a:r>
            <a:r>
              <a:rPr lang="en-US" dirty="0" err="1" smtClean="0"/>
              <a:t>StDev</a:t>
            </a:r>
            <a:r>
              <a:rPr lang="en-US" dirty="0" smtClean="0"/>
              <a:t>  Minimum       Q1   Median       Q3</a:t>
            </a:r>
          </a:p>
          <a:p>
            <a:pPr algn="ctr"/>
            <a:r>
              <a:rPr lang="en-US" dirty="0" smtClean="0"/>
              <a:t>TS</a:t>
            </a:r>
            <a:r>
              <a:rPr lang="en-US" dirty="0" smtClean="0"/>
              <a:t>%       40   0   0.7043   0.0209   0.1322   0.3784   0.6348   0.7475   0.7967</a:t>
            </a:r>
          </a:p>
          <a:p>
            <a:pPr algn="ctr"/>
            <a:endParaRPr lang="en-US" dirty="0" smtClean="0"/>
          </a:p>
          <a:p>
            <a:pPr algn="ctr"/>
            <a:r>
              <a:rPr lang="en-US" dirty="0" smtClean="0"/>
              <a:t>Variable  Maximum</a:t>
            </a:r>
          </a:p>
          <a:p>
            <a:pPr algn="ctr"/>
            <a:r>
              <a:rPr lang="en-US" dirty="0" smtClean="0"/>
              <a:t>TS</a:t>
            </a:r>
            <a:r>
              <a:rPr lang="en-US" dirty="0" smtClean="0"/>
              <a:t>%        0.9000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8" name="Rectangle 7"/>
          <p:cNvSpPr/>
          <p:nvPr/>
        </p:nvSpPr>
        <p:spPr>
          <a:xfrm>
            <a:off x="0" y="3352799"/>
            <a:ext cx="89916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en-US" b="1" dirty="0" smtClean="0"/>
          </a:p>
          <a:p>
            <a:pPr algn="ctr"/>
            <a:r>
              <a:rPr lang="en-US" b="1" dirty="0" smtClean="0"/>
              <a:t>Variable  </a:t>
            </a:r>
            <a:r>
              <a:rPr lang="en-US" b="1" dirty="0" smtClean="0"/>
              <a:t>PLAYERS   </a:t>
            </a:r>
            <a:r>
              <a:rPr lang="en-US" b="1" dirty="0" smtClean="0"/>
              <a:t>N  </a:t>
            </a:r>
            <a:r>
              <a:rPr lang="en-US" b="1" dirty="0" err="1" smtClean="0"/>
              <a:t>N</a:t>
            </a:r>
            <a:r>
              <a:rPr lang="en-US" b="1" dirty="0" smtClean="0"/>
              <a:t>*  </a:t>
            </a:r>
            <a:r>
              <a:rPr lang="en-US" b="1" dirty="0" smtClean="0"/>
              <a:t>Mean  </a:t>
            </a:r>
            <a:r>
              <a:rPr lang="en-US" b="1" dirty="0" smtClean="0"/>
              <a:t>  </a:t>
            </a:r>
            <a:r>
              <a:rPr lang="en-US" b="1" dirty="0" err="1" smtClean="0"/>
              <a:t>Mean</a:t>
            </a:r>
            <a:r>
              <a:rPr lang="en-US" b="1" dirty="0" smtClean="0"/>
              <a:t>  </a:t>
            </a:r>
            <a:r>
              <a:rPr lang="en-US" b="1" dirty="0" err="1" smtClean="0"/>
              <a:t>StDev</a:t>
            </a:r>
            <a:r>
              <a:rPr lang="en-US" b="1" dirty="0" smtClean="0"/>
              <a:t>  Minimum  Q1   </a:t>
            </a:r>
            <a:r>
              <a:rPr lang="en-US" b="1" dirty="0" smtClean="0"/>
              <a:t>Media                                    </a:t>
            </a:r>
            <a:r>
              <a:rPr lang="de-DE" b="1" dirty="0" smtClean="0"/>
              <a:t>Darren </a:t>
            </a:r>
            <a:r>
              <a:rPr lang="de-DE" b="1" dirty="0" smtClean="0"/>
              <a:t>Fletcher    </a:t>
            </a:r>
            <a:r>
              <a:rPr lang="de-DE" b="1" dirty="0" smtClean="0"/>
              <a:t> 1   0     0.90000     </a:t>
            </a:r>
            <a:r>
              <a:rPr lang="de-DE" b="1" dirty="0" smtClean="0"/>
              <a:t>*      *  0.90000   *  0.90000</a:t>
            </a:r>
          </a:p>
          <a:p>
            <a:pPr algn="ctr"/>
            <a:r>
              <a:rPr lang="en-US" b="1" dirty="0" smtClean="0"/>
              <a:t>         </a:t>
            </a:r>
          </a:p>
          <a:p>
            <a:pPr algn="ctr"/>
            <a:r>
              <a:rPr lang="en-US" b="1" dirty="0" smtClean="0"/>
              <a:t>         </a:t>
            </a:r>
            <a:r>
              <a:rPr lang="en-US" b="1" dirty="0" smtClean="0"/>
              <a:t>Q3  Maximum </a:t>
            </a:r>
            <a:r>
              <a:rPr lang="en-US" b="1" dirty="0" smtClean="0"/>
              <a:t>*  0.90000</a:t>
            </a:r>
          </a:p>
          <a:p>
            <a:r>
              <a:rPr lang="en-US" dirty="0" smtClean="0"/>
              <a:t>         </a:t>
            </a:r>
          </a:p>
          <a:p>
            <a:r>
              <a:rPr lang="en-US" dirty="0" smtClean="0"/>
              <a:t>        </a:t>
            </a:r>
          </a:p>
          <a:p>
            <a:r>
              <a:rPr lang="en-US" dirty="0" smtClean="0"/>
              <a:t>       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153400" cy="4724399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Top </a:t>
            </a:r>
            <a:r>
              <a:rPr lang="en-US" dirty="0" smtClean="0"/>
              <a:t>3 Left Midfielders </a:t>
            </a:r>
            <a:r>
              <a:rPr lang="en-US" dirty="0" smtClean="0"/>
              <a:t>come from the so-called richest clubs – Chelsea, Manchester City </a:t>
            </a:r>
            <a:r>
              <a:rPr lang="en-US" dirty="0" smtClean="0"/>
              <a:t>and </a:t>
            </a:r>
            <a:r>
              <a:rPr lang="en-US" dirty="0" smtClean="0"/>
              <a:t>A</a:t>
            </a:r>
            <a:r>
              <a:rPr lang="en-US" dirty="0" smtClean="0"/>
              <a:t>rsenal</a:t>
            </a:r>
            <a:r>
              <a:rPr lang="en-US" dirty="0" smtClean="0"/>
              <a:t>. </a:t>
            </a:r>
            <a:r>
              <a:rPr lang="en-US" dirty="0" smtClean="0"/>
              <a:t>Do the best players only perform because they have the </a:t>
            </a:r>
            <a:r>
              <a:rPr lang="en-US" dirty="0" smtClean="0"/>
              <a:t>have the best players around </a:t>
            </a:r>
            <a:r>
              <a:rPr lang="en-US" dirty="0" smtClean="0"/>
              <a:t>them?</a:t>
            </a:r>
          </a:p>
          <a:p>
            <a:r>
              <a:rPr lang="en-US" dirty="0" smtClean="0"/>
              <a:t>Some players also played in other competitions (i.e. FA cup, Carling Cup, Champions League, and UEFA Cup) which causes more fatigue and injuries which could affect their </a:t>
            </a:r>
            <a:r>
              <a:rPr lang="en-US" dirty="0" smtClean="0"/>
              <a:t>stats.</a:t>
            </a: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pic>
        <p:nvPicPr>
          <p:cNvPr id="307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More In-depth analysis is needed with such a broad subject.</a:t>
            </a:r>
          </a:p>
          <a:p>
            <a:r>
              <a:rPr lang="en-US" dirty="0" smtClean="0"/>
              <a:t>Numerous factors contribute to every performance, i.e. how can creativity be statistically rated?</a:t>
            </a:r>
          </a:p>
          <a:p>
            <a:r>
              <a:rPr lang="en-US" dirty="0" smtClean="0"/>
              <a:t>T</a:t>
            </a:r>
            <a:r>
              <a:rPr lang="en-US" dirty="0" smtClean="0"/>
              <a:t>eam performance, such as possession, time in opposition half etc has great influence  on even the best players e.g. Robbie Keane – left Liverpool yesterday.</a:t>
            </a:r>
          </a:p>
          <a:p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Pictures : </a:t>
            </a:r>
          </a:p>
          <a:p>
            <a:pPr>
              <a:buNone/>
            </a:pPr>
            <a:r>
              <a:rPr lang="en-US" dirty="0" smtClean="0">
                <a:hlinkClick r:id="rId2"/>
              </a:rPr>
              <a:t>http://www.skysports.co.uk</a:t>
            </a:r>
            <a:r>
              <a:rPr lang="en-US" dirty="0" smtClean="0"/>
              <a:t> </a:t>
            </a:r>
          </a:p>
          <a:p>
            <a:pPr>
              <a:buNone/>
            </a:pPr>
            <a:r>
              <a:rPr lang="en-US" dirty="0" smtClean="0">
                <a:hlinkClick r:id="rId3"/>
              </a:rPr>
              <a:t>http://www.google.com</a:t>
            </a:r>
            <a:endParaRPr lang="en-US" dirty="0" smtClean="0"/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Statistics:</a:t>
            </a:r>
          </a:p>
          <a:p>
            <a:pPr>
              <a:buNone/>
            </a:pPr>
            <a:r>
              <a:rPr lang="en-US" dirty="0" smtClean="0">
                <a:hlinkClick r:id="rId4"/>
              </a:rPr>
              <a:t>http://www.starting11.com</a:t>
            </a:r>
            <a:endParaRPr lang="en-US" dirty="0" smtClean="0"/>
          </a:p>
          <a:p>
            <a:pPr>
              <a:buNone/>
            </a:pPr>
            <a:r>
              <a:rPr lang="en-US" dirty="0" smtClean="0">
                <a:hlinkClick r:id="rId5"/>
              </a:rPr>
              <a:t>http://www.skysports.com</a:t>
            </a:r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Basic</a:t>
            </a:r>
            <a:r>
              <a:rPr lang="en-US" dirty="0" smtClean="0"/>
              <a:t> </a:t>
            </a:r>
            <a:r>
              <a:rPr lang="en-US" dirty="0" smtClean="0"/>
              <a:t>Football Knowledge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810000"/>
          </a:xfrm>
        </p:spPr>
        <p:txBody>
          <a:bodyPr/>
          <a:lstStyle/>
          <a:p>
            <a:pPr algn="ctr"/>
            <a:r>
              <a:rPr lang="en-US" dirty="0" smtClean="0"/>
              <a:t>Statistics from Week 1 through 20 of Current English Premier League Season</a:t>
            </a:r>
          </a:p>
          <a:p>
            <a:pPr algn="ctr"/>
            <a:r>
              <a:rPr lang="en-US" dirty="0" smtClean="0"/>
              <a:t>Most frequent starters from each club</a:t>
            </a:r>
          </a:p>
          <a:p>
            <a:pPr algn="ctr"/>
            <a:r>
              <a:rPr lang="en-US" dirty="0" smtClean="0"/>
              <a:t>Basic Formation 4-4-2</a:t>
            </a:r>
          </a:p>
          <a:p>
            <a:pPr algn="ctr"/>
            <a:r>
              <a:rPr lang="en-US" dirty="0" smtClean="0"/>
              <a:t>Normally 4 midfielders per team</a:t>
            </a:r>
          </a:p>
          <a:p>
            <a:pPr lvl="1" algn="ctr"/>
            <a:r>
              <a:rPr lang="en-US" dirty="0" smtClean="0"/>
              <a:t>Left and Right / Two Central</a:t>
            </a:r>
          </a:p>
          <a:p>
            <a:pPr lvl="1">
              <a:buNone/>
            </a:pPr>
            <a:endParaRPr lang="en-US" dirty="0"/>
          </a:p>
          <a:p>
            <a:pPr lvl="1"/>
            <a:endParaRPr lang="en-US" dirty="0" smtClean="0"/>
          </a:p>
          <a:p>
            <a:pPr lvl="1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makes a good Winger?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143000"/>
            <a:ext cx="2514600" cy="2590800"/>
          </a:xfrm>
        </p:spPr>
        <p:txBody>
          <a:bodyPr/>
          <a:lstStyle/>
          <a:p>
            <a:r>
              <a:rPr lang="en-US" dirty="0" smtClean="0"/>
              <a:t>Passing </a:t>
            </a:r>
          </a:p>
          <a:p>
            <a:r>
              <a:rPr lang="en-US" dirty="0" smtClean="0"/>
              <a:t>Crossing</a:t>
            </a:r>
          </a:p>
          <a:p>
            <a:r>
              <a:rPr lang="en-US" dirty="0" smtClean="0"/>
              <a:t>Goals</a:t>
            </a:r>
          </a:p>
          <a:p>
            <a:r>
              <a:rPr lang="en-US" dirty="0" smtClean="0"/>
              <a:t>Assists</a:t>
            </a:r>
          </a:p>
        </p:txBody>
      </p:sp>
      <p:sp>
        <p:nvSpPr>
          <p:cNvPr id="4" name="Right Arrow 3"/>
          <p:cNvSpPr/>
          <p:nvPr/>
        </p:nvSpPr>
        <p:spPr>
          <a:xfrm rot="5400000">
            <a:off x="609600" y="3733800"/>
            <a:ext cx="990600" cy="533400"/>
          </a:xfrm>
          <a:prstGeom prst="rightArrow">
            <a:avLst>
              <a:gd name="adj1" fmla="val 50000"/>
              <a:gd name="adj2" fmla="val 50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228600" y="4495800"/>
            <a:ext cx="213360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/>
              <a:t>Ranked from 1 through 20 on each individual skill then added to give an overall ranking</a:t>
            </a:r>
            <a:endParaRPr lang="en-US" sz="2000" dirty="0"/>
          </a:p>
        </p:txBody>
      </p:sp>
      <p:pic>
        <p:nvPicPr>
          <p:cNvPr id="7" name="Picture 6" descr="113MikelArteta_468x247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34000" y="4648200"/>
            <a:ext cx="3528260" cy="1862137"/>
          </a:xfrm>
          <a:prstGeom prst="rect">
            <a:avLst/>
          </a:prstGeom>
        </p:spPr>
      </p:pic>
      <p:pic>
        <p:nvPicPr>
          <p:cNvPr id="8" name="Picture 7" descr="user13282_pic435_1215890290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867400" y="1524000"/>
            <a:ext cx="2819400" cy="281940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2971800" y="5334000"/>
            <a:ext cx="22098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Mikel Arteta – Right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3200400" y="1828800"/>
            <a:ext cx="2362200" cy="380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Florent Malouda – Left</a:t>
            </a:r>
            <a:endParaRPr lang="en-US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029" name="Picture 5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2051" name="Picture 3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Midfielder Rankings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1219200" y="1219200"/>
            <a:ext cx="6781800" cy="5287963"/>
          </a:xfrm>
        </p:spPr>
        <p:txBody>
          <a:bodyPr>
            <a:noAutofit/>
          </a:bodyPr>
          <a:lstStyle/>
          <a:p>
            <a:pPr algn="ctr"/>
            <a:r>
              <a:rPr lang="en-US" sz="1400" b="1" dirty="0" smtClean="0"/>
              <a:t>Player	                       Goals           Crossing        Assists      </a:t>
            </a:r>
            <a:r>
              <a:rPr lang="en-US" sz="1400" b="1" dirty="0" smtClean="0"/>
              <a:t> </a:t>
            </a:r>
            <a:r>
              <a:rPr lang="en-US" sz="1400" b="1" dirty="0" smtClean="0"/>
              <a:t>Passing           Overall</a:t>
            </a:r>
          </a:p>
          <a:p>
            <a:pPr algn="ctr"/>
            <a:r>
              <a:rPr lang="en-US" sz="1400" dirty="0" smtClean="0"/>
              <a:t>Samir Nasri	20	7	9	20	56</a:t>
            </a:r>
          </a:p>
          <a:p>
            <a:pPr algn="ctr"/>
            <a:r>
              <a:rPr lang="en-US" sz="1400" dirty="0" smtClean="0"/>
              <a:t>Ashley Young	16	2	16	4	38</a:t>
            </a:r>
          </a:p>
          <a:p>
            <a:pPr algn="ctr"/>
            <a:r>
              <a:rPr lang="en-US" sz="1400" dirty="0" smtClean="0"/>
              <a:t>Pedersen	1	10	18	1	30</a:t>
            </a:r>
          </a:p>
          <a:p>
            <a:pPr algn="ctr"/>
            <a:r>
              <a:rPr lang="en-US" sz="1400" dirty="0" smtClean="0"/>
              <a:t>Matthew Taylor	13	14	5	2	34</a:t>
            </a:r>
          </a:p>
          <a:p>
            <a:pPr algn="ctr"/>
            <a:r>
              <a:rPr lang="en-US" sz="1400" dirty="0" smtClean="0"/>
              <a:t>Florent Malouda	8	20	20	18	66</a:t>
            </a:r>
          </a:p>
          <a:p>
            <a:pPr algn="ctr"/>
            <a:r>
              <a:rPr lang="en-US" sz="1400" dirty="0" smtClean="0"/>
              <a:t>Leon Osman	15	5	14	8	42</a:t>
            </a:r>
          </a:p>
          <a:p>
            <a:pPr algn="ctr"/>
            <a:r>
              <a:rPr lang="en-US" sz="1400" dirty="0" smtClean="0"/>
              <a:t>Zoltan Gera	9	6	1	12	28</a:t>
            </a:r>
          </a:p>
          <a:p>
            <a:pPr algn="ctr"/>
            <a:r>
              <a:rPr lang="en-US" sz="1400" dirty="0" smtClean="0"/>
              <a:t>Marcio Geovanni	14	4	2	15	35</a:t>
            </a:r>
          </a:p>
          <a:p>
            <a:pPr algn="ctr"/>
            <a:r>
              <a:rPr lang="en-US" sz="1400" dirty="0" smtClean="0"/>
              <a:t>Albert Riera	12	9	11	9	41</a:t>
            </a:r>
          </a:p>
          <a:p>
            <a:pPr algn="ctr"/>
            <a:r>
              <a:rPr lang="en-US" sz="1400" dirty="0" smtClean="0"/>
              <a:t>Stephan Ireland	19	16	17	10	62</a:t>
            </a:r>
          </a:p>
          <a:p>
            <a:pPr algn="ctr"/>
            <a:r>
              <a:rPr lang="en-US" sz="1400" dirty="0" smtClean="0"/>
              <a:t>Stewart Downing	2	15	10	13	40</a:t>
            </a:r>
          </a:p>
          <a:p>
            <a:pPr algn="ctr"/>
            <a:r>
              <a:rPr lang="en-US" sz="1400" dirty="0" smtClean="0"/>
              <a:t>Anderson	3	12	3	19	37</a:t>
            </a:r>
          </a:p>
          <a:p>
            <a:pPr algn="ctr"/>
            <a:r>
              <a:rPr lang="en-US" sz="1400" dirty="0" smtClean="0"/>
              <a:t>Damien Duff	18	13	6	17	54</a:t>
            </a:r>
          </a:p>
          <a:p>
            <a:pPr algn="ctr"/>
            <a:r>
              <a:rPr lang="en-US" sz="1400" dirty="0" smtClean="0"/>
              <a:t>Armand Traore	4	3	4	16	27</a:t>
            </a:r>
          </a:p>
          <a:p>
            <a:pPr algn="ctr"/>
            <a:r>
              <a:rPr lang="en-US" sz="1400" dirty="0" smtClean="0"/>
              <a:t>Rory Delap	17	1	13	3	34</a:t>
            </a:r>
          </a:p>
          <a:p>
            <a:pPr algn="ctr"/>
            <a:r>
              <a:rPr lang="en-US" sz="1400" dirty="0" smtClean="0"/>
              <a:t>Andy Reid	10	11	15	6	42</a:t>
            </a:r>
          </a:p>
          <a:p>
            <a:pPr algn="ctr"/>
            <a:r>
              <a:rPr lang="en-US" sz="1400" dirty="0" smtClean="0"/>
              <a:t>David Bently	7	18	8	14	47</a:t>
            </a:r>
          </a:p>
          <a:p>
            <a:pPr algn="ctr"/>
            <a:r>
              <a:rPr lang="en-US" sz="1400" dirty="0" smtClean="0"/>
              <a:t>Chris Brunt	11	17	7	7	42</a:t>
            </a:r>
          </a:p>
          <a:p>
            <a:pPr algn="ctr"/>
            <a:r>
              <a:rPr lang="en-US" sz="1400" dirty="0" smtClean="0"/>
              <a:t>Luis Boa Morte	5	8	19	11	43</a:t>
            </a:r>
          </a:p>
          <a:p>
            <a:pPr algn="ctr"/>
            <a:r>
              <a:rPr lang="en-US" sz="1400" dirty="0" smtClean="0"/>
              <a:t>Oliver Kapo	6	19	12	5	42</a:t>
            </a:r>
          </a:p>
          <a:p>
            <a:endParaRPr lang="en-US" sz="1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Left Midfielder’s Overall</a:t>
            </a:r>
            <a:endParaRPr 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762000" y="1524000"/>
            <a:ext cx="7467600" cy="49783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Makes a good Central Midfielder?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2362200"/>
            <a:ext cx="3124200" cy="685800"/>
          </a:xfrm>
        </p:spPr>
        <p:txBody>
          <a:bodyPr/>
          <a:lstStyle/>
          <a:p>
            <a:pPr lvl="1">
              <a:buNone/>
            </a:pPr>
            <a:r>
              <a:rPr lang="en-US" dirty="0" smtClean="0"/>
              <a:t>Jermaine Jenas</a:t>
            </a:r>
            <a:endParaRPr lang="en-US" dirty="0"/>
          </a:p>
        </p:txBody>
      </p:sp>
      <p:pic>
        <p:nvPicPr>
          <p:cNvPr id="4" name="Picture 3" descr="ArsenalCarling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5257800" y="4343400"/>
            <a:ext cx="3467100" cy="2311400"/>
          </a:xfrm>
          <a:prstGeom prst="rect">
            <a:avLst/>
          </a:prstGeom>
        </p:spPr>
      </p:pic>
      <p:pic>
        <p:nvPicPr>
          <p:cNvPr id="5" name="Picture 4" descr="JermaineJenasL_468x37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257800" y="1600200"/>
            <a:ext cx="3457432" cy="251794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0" y="2819400"/>
            <a:ext cx="2362200" cy="235756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 dirty="0" smtClean="0">
                <a:latin typeface="+mj-lt"/>
                <a:cs typeface="Arial" pitchFamily="34" charset="0"/>
              </a:rPr>
              <a:t>Passing 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 b="1" dirty="0" smtClean="0">
                <a:latin typeface="+mj-lt"/>
                <a:cs typeface="Arial" pitchFamily="34" charset="0"/>
              </a:rPr>
              <a:t>Tackles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 dirty="0" smtClean="0">
                <a:latin typeface="+mj-lt"/>
                <a:cs typeface="Arial" pitchFamily="34" charset="0"/>
              </a:rPr>
              <a:t>Goals</a:t>
            </a:r>
          </a:p>
          <a:p>
            <a:pPr marL="342900" indent="-342900">
              <a:spcBef>
                <a:spcPct val="20000"/>
              </a:spcBef>
              <a:buFont typeface="Arial" charset="0"/>
              <a:buChar char="•"/>
            </a:pPr>
            <a:r>
              <a:rPr lang="en-US" sz="3200" dirty="0" smtClean="0">
                <a:latin typeface="+mj-lt"/>
                <a:cs typeface="Arial" pitchFamily="34" charset="0"/>
              </a:rPr>
              <a:t>Assists</a:t>
            </a:r>
            <a:endParaRPr lang="en-US" sz="3200" dirty="0">
              <a:latin typeface="+mj-lt"/>
              <a:cs typeface="Arial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590800" y="5181600"/>
            <a:ext cx="220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smtClean="0"/>
              <a:t>Denilson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115</TotalTime>
  <Words>311</Words>
  <Application>Microsoft Office PowerPoint</Application>
  <PresentationFormat>On-screen Show (4:3)</PresentationFormat>
  <Paragraphs>77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English Premier League 08/09 Comparing Midfielders</vt:lpstr>
      <vt:lpstr>Basic Football Knowledge</vt:lpstr>
      <vt:lpstr>What makes a good Winger?</vt:lpstr>
      <vt:lpstr>Slide 4</vt:lpstr>
      <vt:lpstr>Slide 5</vt:lpstr>
      <vt:lpstr>Slide 6</vt:lpstr>
      <vt:lpstr>Left Midfielder Rankings</vt:lpstr>
      <vt:lpstr>Left Midfielder’s Overall</vt:lpstr>
      <vt:lpstr>What Makes a good Central Midfielder?</vt:lpstr>
      <vt:lpstr>Slide 10</vt:lpstr>
      <vt:lpstr>Slide 11</vt:lpstr>
      <vt:lpstr>Slide 12</vt:lpstr>
      <vt:lpstr>Descriptive Statistics - Tackles</vt:lpstr>
      <vt:lpstr>Problems</vt:lpstr>
      <vt:lpstr>Slide 15</vt:lpstr>
      <vt:lpstr>Conclusion</vt:lpstr>
      <vt:lpstr>Sources</vt:lpstr>
    </vt:vector>
  </TitlesOfParts>
  <Company>Kenyon College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toulsond</dc:creator>
  <cp:lastModifiedBy>Library and Information Services</cp:lastModifiedBy>
  <cp:revision>31</cp:revision>
  <dcterms:created xsi:type="dcterms:W3CDTF">2009-02-02T20:02:07Z</dcterms:created>
  <dcterms:modified xsi:type="dcterms:W3CDTF">2009-02-03T22:09:11Z</dcterms:modified>
</cp:coreProperties>
</file>