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3" r:id="rId9"/>
    <p:sldId id="272" r:id="rId10"/>
    <p:sldId id="264" r:id="rId11"/>
    <p:sldId id="263" r:id="rId12"/>
    <p:sldId id="262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27FB-48FB-4804-96B3-7C57A7531B90}" type="datetimeFigureOut">
              <a:rPr lang="en-US" smtClean="0"/>
              <a:pPr/>
              <a:t>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B608-2A17-4364-B1AD-C5237FC9F7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hirtsdesignsandmore.com/Hockey_Player_2.Z02863.gif" TargetMode="External"/><Relationship Id="rId2" Type="http://schemas.openxmlformats.org/officeDocument/2006/relationships/hyperlink" Target="http://www.justsportsazonline.com/images/NHL_3078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icehockey.about.com/cs/rules/a/04_rule_change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>
            <a:noAutofit/>
          </a:bodyPr>
          <a:lstStyle/>
          <a:p>
            <a:r>
              <a:rPr lang="en-US" sz="5600" dirty="0" smtClean="0"/>
              <a:t>Performance Statistics in the NHL</a:t>
            </a:r>
            <a:endParaRPr lang="en-US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752600"/>
          </a:xfrm>
        </p:spPr>
        <p:txBody>
          <a:bodyPr/>
          <a:lstStyle/>
          <a:p>
            <a:r>
              <a:rPr lang="en-US" dirty="0" smtClean="0"/>
              <a:t>Dustin Schneider</a:t>
            </a:r>
          </a:p>
          <a:p>
            <a:r>
              <a:rPr lang="en-US" dirty="0" smtClean="0"/>
              <a:t>Lawrence </a:t>
            </a:r>
            <a:r>
              <a:rPr lang="en-US" dirty="0" err="1" smtClean="0"/>
              <a:t>Mulcahy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133600"/>
            <a:ext cx="2971800" cy="337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502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 descr="http://www.tshirtsdesignsandmore.com/Hockey_Player_2.Z0286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33400"/>
            <a:ext cx="3581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505200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915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2004-2005 Lockout had an immediate effect on the game.</a:t>
            </a:r>
          </a:p>
          <a:p>
            <a:r>
              <a:rPr lang="en-US" dirty="0" smtClean="0"/>
              <a:t>The effect has become less drastic since the season following the lockout</a:t>
            </a:r>
          </a:p>
          <a:p>
            <a:r>
              <a:rPr lang="en-US" dirty="0" smtClean="0"/>
              <a:t>Alone, no statistic appeared to be a good predictor of wins (or losses)</a:t>
            </a:r>
          </a:p>
          <a:p>
            <a:r>
              <a:rPr lang="en-US" dirty="0" smtClean="0"/>
              <a:t>This suggests that multiple linear regression may want to be considered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Pictures from: </a:t>
            </a:r>
            <a:r>
              <a:rPr lang="en-US" sz="2400" dirty="0" smtClean="0">
                <a:hlinkClick r:id="rId2"/>
              </a:rPr>
              <a:t>http://www.justsportsazonline.com/images/NHL_3078.gif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http://www.tshirtsdesignsandmore.com/Hockey_Player_2.Z02863.gif</a:t>
            </a:r>
            <a:endParaRPr lang="en-US" sz="2400" dirty="0" smtClean="0"/>
          </a:p>
          <a:p>
            <a:r>
              <a:rPr lang="en-US" sz="2400" dirty="0" smtClean="0"/>
              <a:t>Lockout information from: </a:t>
            </a:r>
            <a:r>
              <a:rPr lang="en-US" sz="2400" dirty="0" smtClean="0">
                <a:hlinkClick r:id="rId4"/>
              </a:rPr>
              <a:t>http://proicehockey.about.com/cs/rules/a/04_rule_changes.htm</a:t>
            </a:r>
            <a:endParaRPr lang="en-US" sz="2400" dirty="0" smtClean="0"/>
          </a:p>
          <a:p>
            <a:r>
              <a:rPr lang="en-US" sz="2400" dirty="0" smtClean="0"/>
              <a:t>Team data found on NHL.com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Occurred in the 2004-2005 when the NHL and NHLPA failed to reach an agreement on a new Collective Bargaining Agreement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 smtClean="0"/>
              <a:t>major </a:t>
            </a:r>
            <a:r>
              <a:rPr lang="en-US" dirty="0" smtClean="0"/>
              <a:t>changes </a:t>
            </a:r>
            <a:r>
              <a:rPr lang="en-US" dirty="0" smtClean="0"/>
              <a:t>were introduced in the 2005-2006 season.</a:t>
            </a:r>
          </a:p>
          <a:p>
            <a:pPr lvl="1"/>
            <a:r>
              <a:rPr lang="en-US" dirty="0" smtClean="0"/>
              <a:t>Stricter enforcement of Penalties </a:t>
            </a:r>
          </a:p>
          <a:p>
            <a:pPr lvl="1"/>
            <a:r>
              <a:rPr lang="en-US" dirty="0" smtClean="0"/>
              <a:t>Ties are decided in a shootout</a:t>
            </a:r>
          </a:p>
          <a:p>
            <a:pPr lvl="1"/>
            <a:r>
              <a:rPr lang="en-US" dirty="0" smtClean="0"/>
              <a:t>Two-line passing was legalized</a:t>
            </a:r>
          </a:p>
          <a:p>
            <a:pPr lvl="1"/>
            <a:r>
              <a:rPr lang="en-US" dirty="0" smtClean="0"/>
              <a:t>Decrease in goaltender equipment size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Box Plot of Power Play Opportunities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62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1153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44958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6300" y="3733800"/>
            <a:ext cx="445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6300" y="457200"/>
            <a:ext cx="445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57600"/>
            <a:ext cx="44958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429000"/>
            <a:ext cx="5143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Variable       LO    Mean   </a:t>
            </a:r>
            <a:r>
              <a:rPr lang="en-US" dirty="0" err="1" smtClean="0"/>
              <a:t>StDev</a:t>
            </a:r>
            <a:r>
              <a:rPr lang="en-US" dirty="0" smtClean="0"/>
              <a:t>  Minimum      Q1  Median       Q3  Maximum</a:t>
            </a:r>
          </a:p>
          <a:p>
            <a:pPr>
              <a:buNone/>
            </a:pPr>
            <a:r>
              <a:rPr lang="pl-PL" dirty="0" smtClean="0"/>
              <a:t>W              </a:t>
            </a:r>
            <a:r>
              <a:rPr lang="en-US" dirty="0" smtClean="0"/>
              <a:t>	</a:t>
            </a:r>
            <a:r>
              <a:rPr lang="pl-PL" dirty="0" smtClean="0"/>
              <a:t>0   35.711   7.911   19.000  28.750  36.000   42.000   52.000</a:t>
            </a:r>
          </a:p>
          <a:p>
            <a:pPr>
              <a:buNone/>
            </a:pPr>
            <a:r>
              <a:rPr lang="en-US" dirty="0" smtClean="0"/>
              <a:t>               	1   41.000   7.654   21.000  35.750  42.000   46.250   58.000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n-NO" dirty="0" smtClean="0"/>
              <a:t>G/G            	0   2.6140  0.3028   2.0000  2.3775  2.6000   2.8550   3.2800</a:t>
            </a:r>
          </a:p>
          <a:p>
            <a:pPr>
              <a:buNone/>
            </a:pPr>
            <a:r>
              <a:rPr lang="en-US" dirty="0" smtClean="0"/>
              <a:t>               	1   2.8747  0.3235   2.3000  2.6275  2.8850   3.0725   3.8000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b-NO" dirty="0" smtClean="0"/>
              <a:t>GA/G           	0   2.6141  0.3456   2.0000  2.3400  2.5600   2.8275   3.7000</a:t>
            </a:r>
          </a:p>
          <a:p>
            <a:pPr>
              <a:buNone/>
            </a:pPr>
            <a:r>
              <a:rPr lang="en-US" dirty="0" smtClean="0"/>
              <a:t>               	1   2.8741  0.3649   2.1800  2.5775  2.8850   3.1275   3.7800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PP%            	0   16.179   2.562   10.600  14.200  15.950   17.925   23.800</a:t>
            </a:r>
          </a:p>
          <a:p>
            <a:pPr>
              <a:buNone/>
            </a:pPr>
            <a:r>
              <a:rPr lang="en-US" dirty="0" smtClean="0"/>
              <a:t>               	1   17.638   2.388   11.800  16.500  17.850   18.800   24.100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S/G          	  0   28.002   1.818   23.700  26.900  28.050   29.400   32.100</a:t>
            </a:r>
          </a:p>
          <a:p>
            <a:pPr>
              <a:buNone/>
            </a:pPr>
            <a:r>
              <a:rPr lang="en-US" dirty="0" smtClean="0"/>
              <a:t>             	  1   29.540   1.919   25.800  28.275  29.400   30.850   34.400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fr-FR" dirty="0" smtClean="0"/>
              <a:t>SA/G         	  0   27.999   2.635   22.500  25.975  28.000   29.425   35.500</a:t>
            </a:r>
          </a:p>
          <a:p>
            <a:pPr>
              <a:buNone/>
            </a:pPr>
            <a:r>
              <a:rPr lang="en-US" dirty="0" smtClean="0"/>
              <a:t>            	   1   29.544   2.355   23.500  28.350  29.550   30.825   35.100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Shot Accuracy    0   9.3403  0.9364   7.0748  8.7163  9.4071   9.9629  11.1029</a:t>
            </a:r>
          </a:p>
          <a:p>
            <a:pPr>
              <a:buNone/>
            </a:pPr>
            <a:r>
              <a:rPr lang="en-US" dirty="0" smtClean="0"/>
              <a:t>               	    1   9.7358  0.9368   7.7441  9.0066  9.6823  10.4343  12.3051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76581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5725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138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Performance Statistics in the NHL</vt:lpstr>
      <vt:lpstr>The Lockout</vt:lpstr>
      <vt:lpstr>Box Plot of Power Play Opportunities</vt:lpstr>
      <vt:lpstr>Slide 4</vt:lpstr>
      <vt:lpstr>Slide 5</vt:lpstr>
      <vt:lpstr>Slide 6</vt:lpstr>
      <vt:lpstr>Descriptive Statistics</vt:lpstr>
      <vt:lpstr>Slide 8</vt:lpstr>
      <vt:lpstr>Slide 9</vt:lpstr>
      <vt:lpstr>Slide 10</vt:lpstr>
      <vt:lpstr>Slide 11</vt:lpstr>
      <vt:lpstr>Slide 12</vt:lpstr>
      <vt:lpstr>Final Thoughts</vt:lpstr>
      <vt:lpstr>References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Statistics in the NHL</dc:title>
  <dc:creator>schneiderd</dc:creator>
  <cp:lastModifiedBy>     </cp:lastModifiedBy>
  <cp:revision>11</cp:revision>
  <dcterms:created xsi:type="dcterms:W3CDTF">2009-01-29T01:49:10Z</dcterms:created>
  <dcterms:modified xsi:type="dcterms:W3CDTF">2009-01-30T15:41:25Z</dcterms:modified>
</cp:coreProperties>
</file>