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152AE9-51DD-429E-A740-D5A07E0601C7}"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52AE9-51DD-429E-A740-D5A07E0601C7}"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52AE9-51DD-429E-A740-D5A07E0601C7}"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52AE9-51DD-429E-A740-D5A07E0601C7}"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52AE9-51DD-429E-A740-D5A07E0601C7}" type="datetimeFigureOut">
              <a:rPr lang="en-US" smtClean="0"/>
              <a:pPr/>
              <a:t>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152AE9-51DD-429E-A740-D5A07E0601C7}" type="datetimeFigureOut">
              <a:rPr lang="en-US" smtClean="0"/>
              <a:pPr/>
              <a:t>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152AE9-51DD-429E-A740-D5A07E0601C7}" type="datetimeFigureOut">
              <a:rPr lang="en-US" smtClean="0"/>
              <a:pPr/>
              <a:t>1/28/2009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52AE9-51DD-429E-A740-D5A07E0601C7}" type="datetimeFigureOut">
              <a:rPr lang="en-US" smtClean="0"/>
              <a:pPr/>
              <a:t>1/28/2009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52AE9-51DD-429E-A740-D5A07E0601C7}" type="datetimeFigureOut">
              <a:rPr lang="en-US" smtClean="0"/>
              <a:pPr/>
              <a:t>1/28/2009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52AE9-51DD-429E-A740-D5A07E0601C7}" type="datetimeFigureOut">
              <a:rPr lang="en-US" smtClean="0"/>
              <a:pPr/>
              <a:t>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52AE9-51DD-429E-A740-D5A07E0601C7}" type="datetimeFigureOut">
              <a:rPr lang="en-US" smtClean="0"/>
              <a:pPr/>
              <a:t>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6576E-7CE3-4511-9E2A-EE9AE45286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52AE9-51DD-429E-A740-D5A07E0601C7}" type="datetimeFigureOut">
              <a:rPr lang="en-US" smtClean="0"/>
              <a:pPr/>
              <a:t>1/28/2009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6576E-7CE3-4511-9E2A-EE9AE45286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rmAutofit/>
          </a:bodyPr>
          <a:lstStyle/>
          <a:p>
            <a:r>
              <a:rPr lang="en-US" sz="6000" dirty="0" smtClean="0">
                <a:latin typeface="Chiller" pitchFamily="82" charset="0"/>
              </a:rPr>
              <a:t>Defense Wins Championships</a:t>
            </a:r>
            <a:endParaRPr lang="en-US" sz="6000" dirty="0">
              <a:latin typeface="Chiller" pitchFamily="82" charset="0"/>
            </a:endParaRPr>
          </a:p>
        </p:txBody>
      </p:sp>
      <p:sp>
        <p:nvSpPr>
          <p:cNvPr id="3" name="Subtitle 2"/>
          <p:cNvSpPr>
            <a:spLocks noGrp="1"/>
          </p:cNvSpPr>
          <p:nvPr>
            <p:ph type="subTitle" idx="1"/>
          </p:nvPr>
        </p:nvSpPr>
        <p:spPr>
          <a:xfrm>
            <a:off x="1219200" y="1752600"/>
            <a:ext cx="6400800" cy="1752600"/>
          </a:xfrm>
        </p:spPr>
        <p:txBody>
          <a:bodyPr/>
          <a:lstStyle/>
          <a:p>
            <a:r>
              <a:rPr lang="en-US" dirty="0" smtClean="0"/>
              <a:t>Luke Ivey, Daniel Levine, Riley McCracken</a:t>
            </a:r>
            <a:endParaRPr lang="en-US" dirty="0"/>
          </a:p>
        </p:txBody>
      </p:sp>
      <p:pic>
        <p:nvPicPr>
          <p:cNvPr id="1026" name="Picture 2"/>
          <p:cNvPicPr>
            <a:picLocks noChangeAspect="1" noChangeArrowheads="1"/>
          </p:cNvPicPr>
          <p:nvPr/>
        </p:nvPicPr>
        <p:blipFill>
          <a:blip r:embed="rId2"/>
          <a:srcRect/>
          <a:stretch>
            <a:fillRect/>
          </a:stretch>
        </p:blipFill>
        <p:spPr bwMode="auto">
          <a:xfrm>
            <a:off x="1600200" y="2743200"/>
            <a:ext cx="5495925" cy="39208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vs</a:t>
            </a:r>
            <a:r>
              <a:rPr lang="en-US" dirty="0" smtClean="0"/>
              <a:t> Defense</a:t>
            </a:r>
            <a:endParaRPr lang="en-US" dirty="0"/>
          </a:p>
        </p:txBody>
      </p:sp>
      <p:pic>
        <p:nvPicPr>
          <p:cNvPr id="8194" name="Picture 2"/>
          <p:cNvPicPr>
            <a:picLocks noChangeAspect="1" noChangeArrowheads="1"/>
          </p:cNvPicPr>
          <p:nvPr/>
        </p:nvPicPr>
        <p:blipFill>
          <a:blip r:embed="rId2"/>
          <a:srcRect/>
          <a:stretch>
            <a:fillRect/>
          </a:stretch>
        </p:blipFill>
        <p:spPr bwMode="auto">
          <a:xfrm>
            <a:off x="685800" y="1473200"/>
            <a:ext cx="8077200" cy="538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‘09</a:t>
            </a:r>
            <a:endParaRPr lang="en-US" dirty="0"/>
          </a:p>
        </p:txBody>
      </p:sp>
      <p:sp>
        <p:nvSpPr>
          <p:cNvPr id="4" name="Text Placeholder 3"/>
          <p:cNvSpPr>
            <a:spLocks noGrp="1"/>
          </p:cNvSpPr>
          <p:nvPr>
            <p:ph type="body" idx="1"/>
          </p:nvPr>
        </p:nvSpPr>
        <p:spPr/>
        <p:txBody>
          <a:bodyPr/>
          <a:lstStyle/>
          <a:p>
            <a:r>
              <a:rPr lang="en-US" dirty="0" smtClean="0"/>
              <a:t>Pittsburgh Steelers</a:t>
            </a:r>
            <a:endParaRPr lang="en-US" dirty="0"/>
          </a:p>
        </p:txBody>
      </p:sp>
      <p:sp>
        <p:nvSpPr>
          <p:cNvPr id="5" name="Content Placeholder 4"/>
          <p:cNvSpPr>
            <a:spLocks noGrp="1"/>
          </p:cNvSpPr>
          <p:nvPr>
            <p:ph sz="half" idx="2"/>
          </p:nvPr>
        </p:nvSpPr>
        <p:spPr/>
        <p:txBody>
          <a:bodyPr/>
          <a:lstStyle/>
          <a:p>
            <a:r>
              <a:rPr lang="en-US" dirty="0" smtClean="0"/>
              <a:t>Points Allowed: 13.9 (1</a:t>
            </a:r>
            <a:r>
              <a:rPr lang="en-US" baseline="30000" dirty="0" smtClean="0"/>
              <a:t>st</a:t>
            </a:r>
            <a:r>
              <a:rPr lang="en-US" dirty="0" smtClean="0"/>
              <a:t>)</a:t>
            </a:r>
          </a:p>
          <a:p>
            <a:r>
              <a:rPr lang="en-US" dirty="0" smtClean="0"/>
              <a:t>Yards Allowed: 237.2 (1</a:t>
            </a:r>
            <a:r>
              <a:rPr lang="en-US" baseline="30000" dirty="0" smtClean="0"/>
              <a:t>st</a:t>
            </a:r>
            <a:r>
              <a:rPr lang="en-US" dirty="0" smtClean="0"/>
              <a:t>)</a:t>
            </a:r>
          </a:p>
          <a:p>
            <a:r>
              <a:rPr lang="en-US" dirty="0" smtClean="0"/>
              <a:t>Pass Yards </a:t>
            </a:r>
            <a:r>
              <a:rPr lang="en-US" dirty="0" err="1" smtClean="0"/>
              <a:t>Alwd</a:t>
            </a:r>
            <a:r>
              <a:rPr lang="en-US" dirty="0" smtClean="0"/>
              <a:t>: 156.9 (1</a:t>
            </a:r>
            <a:r>
              <a:rPr lang="en-US" baseline="30000" dirty="0" smtClean="0"/>
              <a:t>st</a:t>
            </a:r>
            <a:r>
              <a:rPr lang="en-US" dirty="0" smtClean="0"/>
              <a:t>)</a:t>
            </a:r>
          </a:p>
          <a:p>
            <a:r>
              <a:rPr lang="en-US" dirty="0" smtClean="0"/>
              <a:t>Rush Yards </a:t>
            </a:r>
            <a:r>
              <a:rPr lang="en-US" dirty="0" err="1" smtClean="0"/>
              <a:t>Alwd</a:t>
            </a:r>
            <a:r>
              <a:rPr lang="en-US" dirty="0" smtClean="0"/>
              <a:t>: 80.2 (2</a:t>
            </a:r>
            <a:r>
              <a:rPr lang="en-US" baseline="30000" dirty="0" smtClean="0"/>
              <a:t>nd</a:t>
            </a:r>
            <a:r>
              <a:rPr lang="en-US" dirty="0" smtClean="0"/>
              <a:t>)</a:t>
            </a:r>
            <a:endParaRPr lang="en-US" dirty="0"/>
          </a:p>
        </p:txBody>
      </p:sp>
      <p:sp>
        <p:nvSpPr>
          <p:cNvPr id="6" name="Text Placeholder 5"/>
          <p:cNvSpPr>
            <a:spLocks noGrp="1"/>
          </p:cNvSpPr>
          <p:nvPr>
            <p:ph type="body" sz="quarter" idx="3"/>
          </p:nvPr>
        </p:nvSpPr>
        <p:spPr/>
        <p:txBody>
          <a:bodyPr/>
          <a:lstStyle/>
          <a:p>
            <a:r>
              <a:rPr lang="en-US" dirty="0" smtClean="0"/>
              <a:t>Arizona Cardinals</a:t>
            </a:r>
            <a:endParaRPr lang="en-US" dirty="0"/>
          </a:p>
        </p:txBody>
      </p:sp>
      <p:sp>
        <p:nvSpPr>
          <p:cNvPr id="7" name="Content Placeholder 6"/>
          <p:cNvSpPr>
            <a:spLocks noGrp="1"/>
          </p:cNvSpPr>
          <p:nvPr>
            <p:ph sz="quarter" idx="4"/>
          </p:nvPr>
        </p:nvSpPr>
        <p:spPr/>
        <p:txBody>
          <a:bodyPr/>
          <a:lstStyle/>
          <a:p>
            <a:r>
              <a:rPr lang="en-US" dirty="0" smtClean="0"/>
              <a:t>PA: 26.6 (28</a:t>
            </a:r>
            <a:r>
              <a:rPr lang="en-US" baseline="30000" dirty="0" smtClean="0"/>
              <a:t>th</a:t>
            </a:r>
            <a:r>
              <a:rPr lang="en-US" dirty="0" smtClean="0"/>
              <a:t>)</a:t>
            </a:r>
          </a:p>
          <a:p>
            <a:r>
              <a:rPr lang="en-US" dirty="0" smtClean="0"/>
              <a:t>YA: 331.5 (19</a:t>
            </a:r>
            <a:r>
              <a:rPr lang="en-US" baseline="30000" dirty="0" smtClean="0"/>
              <a:t>th</a:t>
            </a:r>
            <a:r>
              <a:rPr lang="en-US" dirty="0" smtClean="0"/>
              <a:t>)</a:t>
            </a:r>
          </a:p>
          <a:p>
            <a:r>
              <a:rPr lang="en-US" dirty="0" smtClean="0"/>
              <a:t>PYA: 221.2 (22</a:t>
            </a:r>
            <a:r>
              <a:rPr lang="en-US" baseline="30000" dirty="0" smtClean="0"/>
              <a:t>nd</a:t>
            </a:r>
            <a:r>
              <a:rPr lang="en-US" dirty="0" smtClean="0"/>
              <a:t>)</a:t>
            </a:r>
          </a:p>
          <a:p>
            <a:r>
              <a:rPr lang="en-US" dirty="0" smtClean="0"/>
              <a:t>RYA: 110.2 (16</a:t>
            </a:r>
            <a:r>
              <a:rPr lang="en-US" baseline="30000" dirty="0" smtClean="0"/>
              <a:t>th</a:t>
            </a:r>
            <a:r>
              <a:rPr lang="en-US" dirty="0" smtClean="0"/>
              <a:t>)</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676400" y="4114800"/>
            <a:ext cx="1295400" cy="23187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Year NFL Offense Stats vs. Super Bowl Champion Defensive Averages</a:t>
            </a:r>
            <a:endParaRPr lang="en-US" dirty="0"/>
          </a:p>
        </p:txBody>
      </p:sp>
      <p:sp>
        <p:nvSpPr>
          <p:cNvPr id="4" name="Rectangle 3"/>
          <p:cNvSpPr/>
          <p:nvPr/>
        </p:nvSpPr>
        <p:spPr>
          <a:xfrm>
            <a:off x="1981200" y="1752600"/>
            <a:ext cx="4572000" cy="2031325"/>
          </a:xfrm>
          <a:prstGeom prst="rect">
            <a:avLst/>
          </a:prstGeom>
        </p:spPr>
        <p:txBody>
          <a:bodyPr>
            <a:spAutoFit/>
          </a:bodyPr>
          <a:lstStyle/>
          <a:p>
            <a:r>
              <a:rPr lang="en-US" dirty="0" smtClean="0"/>
              <a:t>Year	Avg. 	Avg.	Avg.	Avg.</a:t>
            </a:r>
          </a:p>
          <a:p>
            <a:r>
              <a:rPr lang="en-US" dirty="0" smtClean="0"/>
              <a:t>	Pts	Yards	Air	Ground</a:t>
            </a:r>
            <a:endParaRPr lang="en-US" dirty="0"/>
          </a:p>
          <a:p>
            <a:r>
              <a:rPr lang="en-US" dirty="0" smtClean="0"/>
              <a:t>2007	21.7	325.2	214.3	110.9</a:t>
            </a:r>
          </a:p>
          <a:p>
            <a:r>
              <a:rPr lang="en-US" dirty="0" smtClean="0"/>
              <a:t>2005	20.6	315.9	203.5	112.5</a:t>
            </a:r>
          </a:p>
          <a:p>
            <a:r>
              <a:rPr lang="en-US" dirty="0" smtClean="0"/>
              <a:t>2003	20.8	318.3	200.4	117.9</a:t>
            </a:r>
          </a:p>
          <a:p>
            <a:r>
              <a:rPr lang="en-US" dirty="0" smtClean="0"/>
              <a:t>2001	20.2	317.6	205.8	111.8</a:t>
            </a:r>
          </a:p>
          <a:p>
            <a:r>
              <a:rPr lang="en-US" dirty="0" smtClean="0"/>
              <a:t>1999	20.8	318.8	212.3	106.5</a:t>
            </a:r>
            <a:endParaRPr lang="en-US" dirty="0"/>
          </a:p>
        </p:txBody>
      </p:sp>
      <p:sp>
        <p:nvSpPr>
          <p:cNvPr id="5" name="Rectangle 4"/>
          <p:cNvSpPr/>
          <p:nvPr/>
        </p:nvSpPr>
        <p:spPr>
          <a:xfrm>
            <a:off x="2895600" y="4191000"/>
            <a:ext cx="4953000" cy="369332"/>
          </a:xfrm>
          <a:prstGeom prst="rect">
            <a:avLst/>
          </a:prstGeom>
        </p:spPr>
        <p:txBody>
          <a:bodyPr wrap="square">
            <a:spAutoFit/>
          </a:bodyPr>
          <a:lstStyle/>
          <a:p>
            <a:r>
              <a:rPr lang="en-US" dirty="0" smtClean="0"/>
              <a:t>17.7	291.99	192.41	99.58</a:t>
            </a:r>
            <a:endParaRPr lang="en-US" dirty="0"/>
          </a:p>
        </p:txBody>
      </p:sp>
      <p:sp>
        <p:nvSpPr>
          <p:cNvPr id="7" name="TextBox 6"/>
          <p:cNvSpPr txBox="1"/>
          <p:nvPr/>
        </p:nvSpPr>
        <p:spPr>
          <a:xfrm>
            <a:off x="304800" y="4191000"/>
            <a:ext cx="2590800" cy="369332"/>
          </a:xfrm>
          <a:prstGeom prst="rect">
            <a:avLst/>
          </a:prstGeom>
          <a:noFill/>
        </p:spPr>
        <p:txBody>
          <a:bodyPr wrap="square" rtlCol="0">
            <a:spAutoFit/>
          </a:bodyPr>
          <a:lstStyle/>
          <a:p>
            <a:r>
              <a:rPr lang="en-US" dirty="0" smtClean="0"/>
              <a:t>Super Bowl Defense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Between Means</a:t>
            </a:r>
            <a:endParaRPr lang="en-US" dirty="0"/>
          </a:p>
        </p:txBody>
      </p:sp>
      <p:sp>
        <p:nvSpPr>
          <p:cNvPr id="6" name="Rectangle 5"/>
          <p:cNvSpPr/>
          <p:nvPr/>
        </p:nvSpPr>
        <p:spPr>
          <a:xfrm>
            <a:off x="0" y="1295400"/>
            <a:ext cx="8915400" cy="1754326"/>
          </a:xfrm>
          <a:prstGeom prst="rect">
            <a:avLst/>
          </a:prstGeom>
        </p:spPr>
        <p:txBody>
          <a:bodyPr wrap="square">
            <a:spAutoFit/>
          </a:bodyPr>
          <a:lstStyle/>
          <a:p>
            <a:r>
              <a:rPr lang="en-US" dirty="0"/>
              <a:t>Variable              N  </a:t>
            </a:r>
            <a:r>
              <a:rPr lang="en-US" dirty="0" smtClean="0"/>
              <a:t>	        </a:t>
            </a:r>
            <a:r>
              <a:rPr lang="en-US" dirty="0" err="1" smtClean="0"/>
              <a:t>N</a:t>
            </a:r>
            <a:r>
              <a:rPr lang="en-US" dirty="0"/>
              <a:t>*    Mean  </a:t>
            </a:r>
            <a:r>
              <a:rPr lang="en-US" dirty="0" smtClean="0"/>
              <a:t>  SE </a:t>
            </a:r>
            <a:r>
              <a:rPr lang="en-US" dirty="0"/>
              <a:t>Mean  </a:t>
            </a:r>
            <a:r>
              <a:rPr lang="en-US" dirty="0" smtClean="0"/>
              <a:t>  </a:t>
            </a:r>
            <a:r>
              <a:rPr lang="en-US" dirty="0" err="1" smtClean="0"/>
              <a:t>StDev</a:t>
            </a:r>
            <a:r>
              <a:rPr lang="en-US" dirty="0" smtClean="0"/>
              <a:t>    Minimum      </a:t>
            </a:r>
            <a:r>
              <a:rPr lang="en-US" dirty="0"/>
              <a:t>Q1  </a:t>
            </a:r>
            <a:r>
              <a:rPr lang="en-US" dirty="0" smtClean="0"/>
              <a:t>        Median</a:t>
            </a:r>
            <a:endParaRPr lang="en-US" dirty="0"/>
          </a:p>
          <a:p>
            <a:r>
              <a:rPr lang="en-US" dirty="0"/>
              <a:t>NFL Avg. Pts. Scored  5   0  </a:t>
            </a:r>
            <a:r>
              <a:rPr lang="en-US" dirty="0" smtClean="0"/>
              <a:t>    20.820    </a:t>
            </a:r>
            <a:r>
              <a:rPr lang="en-US" dirty="0"/>
              <a:t>0.246  </a:t>
            </a:r>
            <a:r>
              <a:rPr lang="en-US" dirty="0" smtClean="0"/>
              <a:t>      0.550    20.200            20.400  </a:t>
            </a:r>
            <a:r>
              <a:rPr lang="en-US" dirty="0"/>
              <a:t>20.800</a:t>
            </a:r>
          </a:p>
          <a:p>
            <a:endParaRPr lang="en-US" dirty="0"/>
          </a:p>
          <a:p>
            <a:r>
              <a:rPr lang="en-US" dirty="0"/>
              <a:t>Variable                  </a:t>
            </a:r>
            <a:r>
              <a:rPr lang="en-US" dirty="0" smtClean="0"/>
              <a:t>       Q3                Maximum</a:t>
            </a:r>
            <a:endParaRPr lang="en-US" dirty="0"/>
          </a:p>
          <a:p>
            <a:r>
              <a:rPr lang="en-US" dirty="0"/>
              <a:t>NFL Avg. Pts. Scored  21.250   </a:t>
            </a:r>
            <a:r>
              <a:rPr lang="en-US" dirty="0" smtClean="0"/>
              <a:t>        21.700</a:t>
            </a:r>
            <a:endParaRPr lang="en-US" dirty="0"/>
          </a:p>
          <a:p>
            <a:endParaRPr lang="en-US" dirty="0"/>
          </a:p>
        </p:txBody>
      </p:sp>
      <p:sp>
        <p:nvSpPr>
          <p:cNvPr id="7" name="TextBox 6"/>
          <p:cNvSpPr txBox="1"/>
          <p:nvPr/>
        </p:nvSpPr>
        <p:spPr>
          <a:xfrm>
            <a:off x="304800" y="3276600"/>
            <a:ext cx="4648200" cy="1754326"/>
          </a:xfrm>
          <a:prstGeom prst="rect">
            <a:avLst/>
          </a:prstGeom>
          <a:noFill/>
        </p:spPr>
        <p:txBody>
          <a:bodyPr wrap="square" rtlCol="0">
            <a:spAutoFit/>
          </a:bodyPr>
          <a:lstStyle/>
          <a:p>
            <a:r>
              <a:rPr lang="en-US" dirty="0" smtClean="0"/>
              <a:t>…Remember, the Super Bowl Champion holds their opponent to an average of 17.7 points. If you were to use the standard deviation from the data above, you find that this number is almost six standard deviations below the regular season mean.</a:t>
            </a:r>
            <a:endParaRPr lang="en-US" dirty="0"/>
          </a:p>
        </p:txBody>
      </p:sp>
      <p:pic>
        <p:nvPicPr>
          <p:cNvPr id="2050" name="Picture 2"/>
          <p:cNvPicPr>
            <a:picLocks noChangeAspect="1" noChangeArrowheads="1"/>
          </p:cNvPicPr>
          <p:nvPr/>
        </p:nvPicPr>
        <p:blipFill>
          <a:blip r:embed="rId2"/>
          <a:srcRect/>
          <a:stretch>
            <a:fillRect/>
          </a:stretch>
        </p:blipFill>
        <p:spPr bwMode="auto">
          <a:xfrm>
            <a:off x="5181600" y="2133600"/>
            <a:ext cx="3657600" cy="43935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Plots</a:t>
            </a:r>
            <a:endParaRPr lang="en-US" dirty="0"/>
          </a:p>
        </p:txBody>
      </p:sp>
      <p:pic>
        <p:nvPicPr>
          <p:cNvPr id="3074" name="Picture 2"/>
          <p:cNvPicPr>
            <a:picLocks noChangeAspect="1" noChangeArrowheads="1"/>
          </p:cNvPicPr>
          <p:nvPr/>
        </p:nvPicPr>
        <p:blipFill>
          <a:blip r:embed="rId2"/>
          <a:srcRect/>
          <a:stretch>
            <a:fillRect/>
          </a:stretch>
        </p:blipFill>
        <p:spPr bwMode="auto">
          <a:xfrm>
            <a:off x="762000" y="1219200"/>
            <a:ext cx="76581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31000" b="-31000"/>
          </a:stretch>
        </a:blipFill>
        <a:effectLst/>
      </p:bgPr>
    </p:bg>
    <p:spTree>
      <p:nvGrpSpPr>
        <p:cNvPr id="1" name=""/>
        <p:cNvGrpSpPr/>
        <p:nvPr/>
      </p:nvGrpSpPr>
      <p:grpSpPr>
        <a:xfrm>
          <a:off x="0" y="0"/>
          <a:ext cx="0" cy="0"/>
          <a:chOff x="0" y="0"/>
          <a:chExt cx="0" cy="0"/>
        </a:xfrm>
      </p:grpSpPr>
      <p:sp>
        <p:nvSpPr>
          <p:cNvPr id="5" name="Rectangle 4"/>
          <p:cNvSpPr/>
          <p:nvPr/>
        </p:nvSpPr>
        <p:spPr>
          <a:xfrm>
            <a:off x="1143000" y="1905000"/>
            <a:ext cx="6477000" cy="3139321"/>
          </a:xfrm>
          <a:prstGeom prst="rect">
            <a:avLst/>
          </a:prstGeom>
        </p:spPr>
        <p:txBody>
          <a:bodyPr wrap="square">
            <a:spAutoFit/>
          </a:bodyPr>
          <a:lstStyle/>
          <a:p>
            <a:r>
              <a:rPr lang="en-US" dirty="0" smtClean="0"/>
              <a:t>YR	Team	PA	YA	PYA	RYA	AVG</a:t>
            </a:r>
          </a:p>
          <a:p>
            <a:r>
              <a:rPr lang="en-US" dirty="0" smtClean="0"/>
              <a:t>		Rank	</a:t>
            </a:r>
            <a:r>
              <a:rPr lang="en-US" dirty="0" err="1" smtClean="0"/>
              <a:t>Rank</a:t>
            </a:r>
            <a:r>
              <a:rPr lang="en-US" dirty="0" smtClean="0"/>
              <a:t>	</a:t>
            </a:r>
            <a:r>
              <a:rPr lang="en-US" dirty="0" err="1" smtClean="0"/>
              <a:t>Rank</a:t>
            </a:r>
            <a:r>
              <a:rPr lang="en-US" dirty="0" smtClean="0"/>
              <a:t>	</a:t>
            </a:r>
            <a:r>
              <a:rPr lang="en-US" dirty="0" err="1" smtClean="0"/>
              <a:t>Rank</a:t>
            </a:r>
            <a:r>
              <a:rPr lang="en-US" dirty="0" smtClean="0"/>
              <a:t>	</a:t>
            </a:r>
            <a:r>
              <a:rPr lang="en-US" dirty="0" err="1" smtClean="0"/>
              <a:t>Rank</a:t>
            </a:r>
            <a:endParaRPr lang="en-US" dirty="0"/>
          </a:p>
          <a:p>
            <a:r>
              <a:rPr lang="en-US" dirty="0" smtClean="0"/>
              <a:t>7	NYG	5	5	8	9	6.75</a:t>
            </a:r>
          </a:p>
          <a:p>
            <a:r>
              <a:rPr lang="en-US" dirty="0" smtClean="0"/>
              <a:t>6	IND	7	11	6	24	12.00</a:t>
            </a:r>
          </a:p>
          <a:p>
            <a:r>
              <a:rPr lang="en-US" dirty="0" smtClean="0"/>
              <a:t>5	NE	8	10	11	15	11.00</a:t>
            </a:r>
          </a:p>
          <a:p>
            <a:r>
              <a:rPr lang="en-US" dirty="0" smtClean="0"/>
              <a:t>4	PIT	1	1	1	2	1.25</a:t>
            </a:r>
          </a:p>
          <a:p>
            <a:r>
              <a:rPr lang="en-US" dirty="0" smtClean="0"/>
              <a:t>3	NE	8	10	11	15	11.00</a:t>
            </a:r>
          </a:p>
          <a:p>
            <a:r>
              <a:rPr lang="en-US" dirty="0" smtClean="0"/>
              <a:t>2	TB	10	9	4	19	10.50</a:t>
            </a:r>
          </a:p>
          <a:p>
            <a:r>
              <a:rPr lang="en-US" dirty="0" smtClean="0"/>
              <a:t>1	NE	8	10	11	15	11.00</a:t>
            </a:r>
          </a:p>
          <a:p>
            <a:r>
              <a:rPr lang="en-US" dirty="0" smtClean="0"/>
              <a:t>0	BLT	3	2	2	3	2.50</a:t>
            </a:r>
          </a:p>
          <a:p>
            <a:r>
              <a:rPr lang="en-US" dirty="0" smtClean="0"/>
              <a:t>99	STL	4	6	20	1	7.75</a:t>
            </a:r>
            <a:endParaRPr lang="en-US" dirty="0"/>
          </a:p>
        </p:txBody>
      </p:sp>
      <p:sp>
        <p:nvSpPr>
          <p:cNvPr id="6" name="Title 5"/>
          <p:cNvSpPr>
            <a:spLocks noGrp="1"/>
          </p:cNvSpPr>
          <p:nvPr>
            <p:ph type="title"/>
          </p:nvPr>
        </p:nvSpPr>
        <p:spPr/>
        <p:txBody>
          <a:bodyPr/>
          <a:lstStyle/>
          <a:p>
            <a:r>
              <a:rPr lang="en-US" dirty="0" smtClean="0"/>
              <a:t>Defensive Team Rankings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t>Comparing Overall Rankings</a:t>
            </a:r>
            <a:endParaRPr lang="en-US" dirty="0"/>
          </a:p>
        </p:txBody>
      </p:sp>
      <p:sp>
        <p:nvSpPr>
          <p:cNvPr id="10" name="Subtitle 9"/>
          <p:cNvSpPr>
            <a:spLocks noGrp="1"/>
          </p:cNvSpPr>
          <p:nvPr>
            <p:ph type="subTitle" idx="1"/>
          </p:nvPr>
        </p:nvSpPr>
        <p:spPr>
          <a:xfrm>
            <a:off x="1143000" y="1371600"/>
            <a:ext cx="6400800" cy="1752600"/>
          </a:xfrm>
        </p:spPr>
        <p:txBody>
          <a:bodyPr/>
          <a:lstStyle/>
          <a:p>
            <a:r>
              <a:rPr lang="en-US" dirty="0" smtClean="0"/>
              <a:t>Offense</a:t>
            </a:r>
            <a:endParaRPr lang="en-US" dirty="0"/>
          </a:p>
        </p:txBody>
      </p:sp>
      <p:pic>
        <p:nvPicPr>
          <p:cNvPr id="7172" name="Picture 4"/>
          <p:cNvPicPr>
            <a:picLocks noChangeAspect="1" noChangeArrowheads="1"/>
          </p:cNvPicPr>
          <p:nvPr/>
        </p:nvPicPr>
        <p:blipFill>
          <a:blip r:embed="rId3"/>
          <a:srcRect/>
          <a:stretch>
            <a:fillRect/>
          </a:stretch>
        </p:blipFill>
        <p:spPr bwMode="auto">
          <a:xfrm>
            <a:off x="1295400" y="1981200"/>
            <a:ext cx="6705600" cy="447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153</Words>
  <Application>Microsoft Office PowerPoint</Application>
  <PresentationFormat>On-screen Show (4:3)</PresentationFormat>
  <Paragraphs>46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Defense Wins Championships</vt:lpstr>
      <vt:lpstr>5 Year NFL Offense Stats vs. Super Bowl Champion Defensive Averages</vt:lpstr>
      <vt:lpstr>Difference Between Means</vt:lpstr>
      <vt:lpstr>Box Plots</vt:lpstr>
      <vt:lpstr>Slide 5</vt:lpstr>
      <vt:lpstr>Slide 6</vt:lpstr>
      <vt:lpstr>Slide 7</vt:lpstr>
      <vt:lpstr>Defensive Team Rankings</vt:lpstr>
      <vt:lpstr>Comparing Overall Rankings</vt:lpstr>
      <vt:lpstr>…vs Defense</vt:lpstr>
      <vt:lpstr>Slide 11</vt:lpstr>
      <vt:lpstr>Predicting ‘09</vt:lpstr>
    </vt:vector>
  </TitlesOfParts>
  <Company>Kenyon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Wins Championships</dc:title>
  <dc:creator>Library and Information Services</dc:creator>
  <cp:lastModifiedBy>Library and Information Services</cp:lastModifiedBy>
  <cp:revision>11</cp:revision>
  <dcterms:created xsi:type="dcterms:W3CDTF">2009-01-28T14:48:53Z</dcterms:created>
  <dcterms:modified xsi:type="dcterms:W3CDTF">2009-01-28T17:14:27Z</dcterms:modified>
</cp:coreProperties>
</file>