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6" r:id="rId4"/>
    <p:sldId id="277" r:id="rId5"/>
    <p:sldId id="278" r:id="rId6"/>
    <p:sldId id="259" r:id="rId7"/>
    <p:sldId id="262" r:id="rId8"/>
    <p:sldId id="263" r:id="rId9"/>
    <p:sldId id="264" r:id="rId10"/>
    <p:sldId id="279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935E-43D6-4E0E-88E6-327E5B44F243}" type="datetimeFigureOut">
              <a:rPr lang="en-US" smtClean="0"/>
              <a:t>2/3/2009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0C3DF-9F54-4AAF-ACE0-A4B55ED4F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20B00D-7278-4D8B-88D2-996037D4B59A}" type="datetimeFigureOut">
              <a:rPr lang="en-US" smtClean="0"/>
              <a:pPr/>
              <a:t>2/3/2009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BB9D70-E7D5-4A49-9DC5-54B5FBF6B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Is Carlos Beltran Overrated?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3476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9000" sy="99000" algn="ctr" rotWithShape="0">
              <a:schemeClr val="bg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00800" y="5867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By Jimmy Wendt, Mike </a:t>
            </a:r>
            <a:r>
              <a:rPr lang="en-US" sz="2000" dirty="0" err="1" smtClean="0">
                <a:solidFill>
                  <a:srgbClr val="FF9900"/>
                </a:solidFill>
              </a:rPr>
              <a:t>Kalis</a:t>
            </a:r>
            <a:r>
              <a:rPr lang="en-US" sz="2000" dirty="0" smtClean="0">
                <a:solidFill>
                  <a:srgbClr val="FF9900"/>
                </a:solidFill>
              </a:rPr>
              <a:t>, and Craig </a:t>
            </a:r>
            <a:r>
              <a:rPr lang="en-US" sz="2000" dirty="0" err="1" smtClean="0">
                <a:solidFill>
                  <a:srgbClr val="FF9900"/>
                </a:solidFill>
              </a:rPr>
              <a:t>Wocl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BELTRAN vs. MLB CENTER FIELDERS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962400"/>
            <a:ext cx="4191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2999"/>
            <a:ext cx="4267200" cy="2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Descriptive Statistics: R, HR, RBI, BA, OBP, SLG, OPS-Plus, OPS, TB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Variable      Beltran vs.   N    </a:t>
            </a:r>
            <a:r>
              <a:rPr lang="en-US" sz="1600" dirty="0" err="1" smtClean="0">
                <a:solidFill>
                  <a:schemeClr val="bg1"/>
                </a:solidFill>
              </a:rPr>
              <a:t>N</a:t>
            </a:r>
            <a:r>
              <a:rPr lang="en-US" sz="1600" dirty="0" smtClean="0">
                <a:solidFill>
                  <a:schemeClr val="bg1"/>
                </a:solidFill>
              </a:rPr>
              <a:t>*     Mean  SE Mean    </a:t>
            </a:r>
            <a:r>
              <a:rPr lang="en-US" sz="1600" dirty="0" err="1" smtClean="0">
                <a:solidFill>
                  <a:schemeClr val="bg1"/>
                </a:solidFill>
              </a:rPr>
              <a:t>StDev</a:t>
            </a:r>
            <a:r>
              <a:rPr lang="en-US" sz="1600" dirty="0" smtClean="0">
                <a:solidFill>
                  <a:schemeClr val="bg1"/>
                </a:solidFill>
              </a:rPr>
              <a:t>  Minimum       Q1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solidFill>
                  <a:schemeClr val="bg1"/>
                </a:solidFill>
              </a:rPr>
              <a:t>R	   Beltran            3      0       112.00     10.00            17.3     93.00             93.00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   MLB                77    0        77.09      2.56              22.43   39.00             58.50 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HR                 Beltran           3      </a:t>
            </a:r>
            <a:r>
              <a:rPr lang="en-US" sz="1400" dirty="0" smtClean="0">
                <a:solidFill>
                  <a:schemeClr val="bg1"/>
                </a:solidFill>
              </a:rPr>
              <a:t>0          33.67        4.06            7.02      27.00           27.00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  </a:t>
            </a:r>
            <a:r>
              <a:rPr lang="en-US" sz="1400" dirty="0" smtClean="0">
                <a:solidFill>
                  <a:schemeClr val="bg1"/>
                </a:solidFill>
              </a:rPr>
              <a:t> MLB               77    </a:t>
            </a:r>
            <a:r>
              <a:rPr lang="en-US" sz="1400" dirty="0" smtClean="0">
                <a:solidFill>
                  <a:schemeClr val="bg1"/>
                </a:solidFill>
              </a:rPr>
              <a:t>0          14.71       </a:t>
            </a:r>
            <a:r>
              <a:rPr lang="en-US" sz="1400" dirty="0" smtClean="0">
                <a:solidFill>
                  <a:schemeClr val="bg1"/>
                </a:solidFill>
              </a:rPr>
              <a:t>1.15            </a:t>
            </a:r>
            <a:r>
              <a:rPr lang="en-US" sz="1400" dirty="0" smtClean="0">
                <a:solidFill>
                  <a:schemeClr val="bg1"/>
                </a:solidFill>
              </a:rPr>
              <a:t>10.06     </a:t>
            </a:r>
            <a:r>
              <a:rPr lang="en-US" sz="1400" dirty="0">
                <a:solidFill>
                  <a:schemeClr val="bg1"/>
                </a:solidFill>
              </a:rPr>
              <a:t>0.00     </a:t>
            </a:r>
            <a:r>
              <a:rPr lang="en-US" sz="1400" dirty="0" smtClean="0">
                <a:solidFill>
                  <a:schemeClr val="bg1"/>
                </a:solidFill>
              </a:rPr>
              <a:t>      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6.00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0574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RBI                </a:t>
            </a:r>
            <a:r>
              <a:rPr lang="en-US" sz="1400" dirty="0" smtClean="0">
                <a:solidFill>
                  <a:schemeClr val="bg1"/>
                </a:solidFill>
              </a:rPr>
              <a:t>Beltran       </a:t>
            </a:r>
            <a:r>
              <a:rPr lang="en-US" sz="1400" dirty="0" smtClean="0">
                <a:solidFill>
                  <a:schemeClr val="bg1"/>
                </a:solidFill>
              </a:rPr>
              <a:t>    3      </a:t>
            </a:r>
            <a:r>
              <a:rPr lang="en-US" sz="1400" dirty="0">
                <a:solidFill>
                  <a:schemeClr val="bg1"/>
                </a:solidFill>
              </a:rPr>
              <a:t>0   </a:t>
            </a:r>
            <a:r>
              <a:rPr lang="en-US" sz="1400" dirty="0" smtClean="0">
                <a:solidFill>
                  <a:schemeClr val="bg1"/>
                </a:solidFill>
              </a:rPr>
              <a:t>       113.33      1.33            2.31      </a:t>
            </a:r>
            <a:r>
              <a:rPr lang="en-US" sz="1400" dirty="0" smtClean="0">
                <a:solidFill>
                  <a:schemeClr val="bg1"/>
                </a:solidFill>
              </a:rPr>
              <a:t>112.00        </a:t>
            </a:r>
            <a:r>
              <a:rPr lang="en-US" sz="1400" dirty="0" smtClean="0">
                <a:solidFill>
                  <a:schemeClr val="bg1"/>
                </a:solidFill>
              </a:rPr>
              <a:t>112.00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</a:t>
            </a:r>
            <a:r>
              <a:rPr lang="en-US" sz="1400" dirty="0" smtClean="0">
                <a:solidFill>
                  <a:schemeClr val="bg1"/>
                </a:solidFill>
              </a:rPr>
              <a:t>MLB               77    </a:t>
            </a:r>
            <a:r>
              <a:rPr lang="en-US" sz="1400" dirty="0" smtClean="0">
                <a:solidFill>
                  <a:schemeClr val="bg1"/>
                </a:solidFill>
              </a:rPr>
              <a:t>0          62.66        </a:t>
            </a:r>
            <a:r>
              <a:rPr lang="en-US" sz="1400" dirty="0">
                <a:solidFill>
                  <a:schemeClr val="bg1"/>
                </a:solidFill>
              </a:rPr>
              <a:t>2.67    </a:t>
            </a:r>
            <a:r>
              <a:rPr lang="en-US" sz="1400" dirty="0" smtClean="0">
                <a:solidFill>
                  <a:schemeClr val="bg1"/>
                </a:solidFill>
              </a:rPr>
              <a:t>        23.41   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21.00 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</a:rPr>
              <a:t>41.50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19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solidFill>
                  <a:schemeClr val="bg1"/>
                </a:solidFill>
              </a:rPr>
              <a:t>BA                 </a:t>
            </a:r>
            <a:r>
              <a:rPr lang="en-US" sz="1400" dirty="0" smtClean="0">
                <a:solidFill>
                  <a:schemeClr val="bg1"/>
                </a:solidFill>
              </a:rPr>
              <a:t>Beltran       </a:t>
            </a:r>
            <a:r>
              <a:rPr lang="en-US" sz="1400" dirty="0" smtClean="0">
                <a:solidFill>
                  <a:schemeClr val="bg1"/>
                </a:solidFill>
              </a:rPr>
              <a:t>    3      </a:t>
            </a:r>
            <a:r>
              <a:rPr lang="en-US" sz="1400" dirty="0" smtClean="0">
                <a:solidFill>
                  <a:schemeClr val="bg1"/>
                </a:solidFill>
              </a:rPr>
              <a:t>0           0.278       0.00285      0.00493     0.27500    0.27500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  </a:t>
            </a:r>
            <a:r>
              <a:rPr lang="en-US" sz="1400" dirty="0" smtClean="0">
                <a:solidFill>
                  <a:schemeClr val="bg1"/>
                </a:solidFill>
              </a:rPr>
              <a:t> MLB              77     </a:t>
            </a:r>
            <a:r>
              <a:rPr lang="en-US" sz="1400" dirty="0" smtClean="0">
                <a:solidFill>
                  <a:schemeClr val="bg1"/>
                </a:solidFill>
              </a:rPr>
              <a:t>0           0.270       0.00288     0.02524      0.21200    0.25300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nb-NO" sz="1400" dirty="0">
                <a:solidFill>
                  <a:schemeClr val="bg1"/>
                </a:solidFill>
              </a:rPr>
              <a:t>OBP      </a:t>
            </a:r>
            <a:r>
              <a:rPr lang="nb-NO" sz="1400" dirty="0" smtClean="0">
                <a:solidFill>
                  <a:schemeClr val="bg1"/>
                </a:solidFill>
              </a:rPr>
              <a:t>       </a:t>
            </a:r>
            <a:r>
              <a:rPr lang="nb-NO" sz="1400" dirty="0" smtClean="0">
                <a:solidFill>
                  <a:schemeClr val="bg1"/>
                </a:solidFill>
              </a:rPr>
              <a:t> Beltran           </a:t>
            </a:r>
            <a:r>
              <a:rPr lang="nb-NO" sz="1400" dirty="0">
                <a:solidFill>
                  <a:schemeClr val="bg1"/>
                </a:solidFill>
              </a:rPr>
              <a:t>3   </a:t>
            </a:r>
            <a:r>
              <a:rPr lang="nb-NO" sz="1400" dirty="0" smtClean="0">
                <a:solidFill>
                  <a:schemeClr val="bg1"/>
                </a:solidFill>
              </a:rPr>
              <a:t>   0            0.3723     0.0103       0.0178        0.3530        0.3530</a:t>
            </a:r>
            <a:endParaRPr lang="nb-NO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</a:t>
            </a:r>
            <a:r>
              <a:rPr lang="en-US" sz="1400" dirty="0" smtClean="0">
                <a:solidFill>
                  <a:schemeClr val="bg1"/>
                </a:solidFill>
              </a:rPr>
              <a:t>MLB              77     0            </a:t>
            </a:r>
            <a:r>
              <a:rPr lang="en-US" sz="1400" dirty="0">
                <a:solidFill>
                  <a:schemeClr val="bg1"/>
                </a:solidFill>
              </a:rPr>
              <a:t>0.33710  0.00294  </a:t>
            </a:r>
            <a:r>
              <a:rPr lang="en-US" sz="1400" dirty="0" smtClean="0">
                <a:solidFill>
                  <a:schemeClr val="bg1"/>
                </a:solidFill>
              </a:rPr>
              <a:t>   0.02583      0.27100     0.31850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SLG               Beltran          </a:t>
            </a:r>
            <a:r>
              <a:rPr lang="nb-NO" sz="1400" dirty="0">
                <a:solidFill>
                  <a:schemeClr val="bg1"/>
                </a:solidFill>
              </a:rPr>
              <a:t>3   </a:t>
            </a:r>
            <a:r>
              <a:rPr lang="nb-NO" sz="1400" dirty="0" smtClean="0">
                <a:solidFill>
                  <a:schemeClr val="bg1"/>
                </a:solidFill>
              </a:rPr>
              <a:t>   0            0.5397       0.0281       0.0487        0.5000       </a:t>
            </a:r>
            <a:r>
              <a:rPr lang="nb-NO" sz="1400" dirty="0">
                <a:solidFill>
                  <a:schemeClr val="bg1"/>
                </a:solidFill>
              </a:rPr>
              <a:t>0.5000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</a:t>
            </a:r>
            <a:r>
              <a:rPr lang="en-US" sz="1400" dirty="0" smtClean="0">
                <a:solidFill>
                  <a:schemeClr val="bg1"/>
                </a:solidFill>
              </a:rPr>
              <a:t>MLB             </a:t>
            </a:r>
            <a:r>
              <a:rPr lang="en-US" sz="1400" dirty="0">
                <a:solidFill>
                  <a:schemeClr val="bg1"/>
                </a:solidFill>
              </a:rPr>
              <a:t>77   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0           0.42627     0.00727    0.06381      0.29200     0.38550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OPS-Plus  </a:t>
            </a:r>
            <a:r>
              <a:rPr lang="fr-FR" sz="1400" dirty="0" smtClean="0">
                <a:solidFill>
                  <a:schemeClr val="bg1"/>
                </a:solidFill>
              </a:rPr>
              <a:t>    </a:t>
            </a:r>
            <a:r>
              <a:rPr lang="fr-FR" sz="1400" dirty="0" err="1" smtClean="0">
                <a:solidFill>
                  <a:schemeClr val="bg1"/>
                </a:solidFill>
              </a:rPr>
              <a:t>Beltran</a:t>
            </a:r>
            <a:r>
              <a:rPr lang="fr-FR" sz="1400" dirty="0" smtClean="0">
                <a:solidFill>
                  <a:schemeClr val="bg1"/>
                </a:solidFill>
              </a:rPr>
              <a:t>      </a:t>
            </a:r>
            <a:r>
              <a:rPr lang="fr-FR" sz="1400" dirty="0" smtClean="0">
                <a:solidFill>
                  <a:schemeClr val="bg1"/>
                </a:solidFill>
              </a:rPr>
              <a:t>   </a:t>
            </a:r>
            <a:r>
              <a:rPr lang="fr-FR" sz="1400" dirty="0">
                <a:solidFill>
                  <a:schemeClr val="bg1"/>
                </a:solidFill>
              </a:rPr>
              <a:t>3 </a:t>
            </a:r>
            <a:r>
              <a:rPr lang="fr-FR" sz="1400" dirty="0" smtClean="0">
                <a:solidFill>
                  <a:schemeClr val="bg1"/>
                </a:solidFill>
              </a:rPr>
              <a:t>      </a:t>
            </a:r>
            <a:r>
              <a:rPr lang="fr-FR" sz="1400" dirty="0" smtClean="0">
                <a:solidFill>
                  <a:schemeClr val="bg1"/>
                </a:solidFill>
              </a:rPr>
              <a:t>0            135.00        </a:t>
            </a:r>
            <a:r>
              <a:rPr lang="fr-FR" sz="1400" dirty="0">
                <a:solidFill>
                  <a:schemeClr val="bg1"/>
                </a:solidFill>
              </a:rPr>
              <a:t>7.55    </a:t>
            </a:r>
            <a:r>
              <a:rPr lang="fr-FR" sz="1400" dirty="0" smtClean="0">
                <a:solidFill>
                  <a:schemeClr val="bg1"/>
                </a:solidFill>
              </a:rPr>
              <a:t>       13.08          126.00        126.00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MLB         </a:t>
            </a:r>
            <a:r>
              <a:rPr lang="en-US" sz="1400" dirty="0" smtClean="0">
                <a:solidFill>
                  <a:schemeClr val="bg1"/>
                </a:solidFill>
              </a:rPr>
              <a:t>    </a:t>
            </a:r>
            <a:r>
              <a:rPr lang="en-US" sz="1400" dirty="0">
                <a:solidFill>
                  <a:schemeClr val="bg1"/>
                </a:solidFill>
              </a:rPr>
              <a:t>77   </a:t>
            </a:r>
            <a:r>
              <a:rPr lang="en-US" sz="1400" dirty="0" smtClean="0">
                <a:solidFill>
                  <a:schemeClr val="bg1"/>
                </a:solidFill>
              </a:rPr>
              <a:t>  0             97.86         2.34            20.52          56.00          83.00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TB                 </a:t>
            </a:r>
            <a:r>
              <a:rPr lang="nb-NO" sz="1400" dirty="0" smtClean="0">
                <a:solidFill>
                  <a:schemeClr val="bg1"/>
                </a:solidFill>
              </a:rPr>
              <a:t>Beltran       </a:t>
            </a:r>
            <a:r>
              <a:rPr lang="nb-NO" sz="1400" dirty="0" smtClean="0">
                <a:solidFill>
                  <a:schemeClr val="bg1"/>
                </a:solidFill>
              </a:rPr>
              <a:t>  3      </a:t>
            </a:r>
            <a:r>
              <a:rPr lang="nb-NO" sz="1400" dirty="0" smtClean="0">
                <a:solidFill>
                  <a:schemeClr val="bg1"/>
                </a:solidFill>
              </a:rPr>
              <a:t>0             299.00         4.00           6.93              291.00         291.00</a:t>
            </a:r>
            <a:endParaRPr lang="nb-NO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</a:t>
            </a:r>
            <a:r>
              <a:rPr lang="en-US" sz="1400" dirty="0" smtClean="0">
                <a:solidFill>
                  <a:schemeClr val="bg1"/>
                </a:solidFill>
              </a:rPr>
              <a:t>           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>
                <a:solidFill>
                  <a:schemeClr val="bg1"/>
                </a:solidFill>
              </a:rPr>
              <a:t>MLB          </a:t>
            </a:r>
            <a:r>
              <a:rPr lang="en-US" sz="1400" dirty="0" smtClean="0">
                <a:solidFill>
                  <a:schemeClr val="bg1"/>
                </a:solidFill>
              </a:rPr>
              <a:t>  77    0             </a:t>
            </a:r>
            <a:r>
              <a:rPr lang="en-US" sz="1400" dirty="0" smtClean="0">
                <a:solidFill>
                  <a:schemeClr val="bg1"/>
                </a:solidFill>
              </a:rPr>
              <a:t>219.79          7.00          61.40            85.00           170.00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solidFill>
                  <a:schemeClr val="bg1"/>
                </a:solidFill>
              </a:rPr>
              <a:t>OPS              Beltran         3       </a:t>
            </a:r>
            <a:r>
              <a:rPr lang="en-US" sz="1400" dirty="0" smtClean="0">
                <a:solidFill>
                  <a:schemeClr val="bg1"/>
                </a:solidFill>
              </a:rPr>
              <a:t>0             0.9120       0.0350        0.0606        0.8760        0.8760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</a:t>
            </a:r>
            <a:r>
              <a:rPr lang="en-US" sz="1400" dirty="0" smtClean="0">
                <a:solidFill>
                  <a:schemeClr val="bg1"/>
                </a:solidFill>
              </a:rPr>
              <a:t>MLB            77     </a:t>
            </a:r>
            <a:r>
              <a:rPr lang="en-US" sz="1400" dirty="0" smtClean="0">
                <a:solidFill>
                  <a:schemeClr val="bg1"/>
                </a:solidFill>
              </a:rPr>
              <a:t>0             0.76338     0.00908      0.07968     0.58800      0.71200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</a:t>
            </a:r>
            <a:r>
              <a:rPr lang="en-US" sz="1600" dirty="0" smtClean="0">
                <a:solidFill>
                  <a:schemeClr val="bg1"/>
                </a:solidFill>
              </a:rPr>
              <a:t>   Beltran </a:t>
            </a:r>
            <a:r>
              <a:rPr lang="en-US" sz="1600" dirty="0">
                <a:solidFill>
                  <a:schemeClr val="bg1"/>
                </a:solidFill>
              </a:rPr>
              <a:t>vs.   Median       Q3  </a:t>
            </a:r>
            <a:r>
              <a:rPr lang="en-US" sz="1600" dirty="0" smtClean="0">
                <a:solidFill>
                  <a:schemeClr val="bg1"/>
                </a:solidFill>
              </a:rPr>
              <a:t>   Maximum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R         </a:t>
            </a:r>
            <a:r>
              <a:rPr lang="pt-BR" sz="1600" dirty="0" smtClean="0">
                <a:solidFill>
                  <a:schemeClr val="bg1"/>
                </a:solidFill>
              </a:rPr>
              <a:t>        </a:t>
            </a:r>
            <a:r>
              <a:rPr lang="pt-BR" sz="1600" dirty="0" err="1" smtClean="0">
                <a:solidFill>
                  <a:schemeClr val="bg1"/>
                </a:solidFill>
              </a:rPr>
              <a:t>Beltran</a:t>
            </a:r>
            <a:r>
              <a:rPr lang="pt-BR" sz="1600" dirty="0" smtClean="0">
                <a:solidFill>
                  <a:schemeClr val="bg1"/>
                </a:solidFill>
              </a:rPr>
              <a:t>        </a:t>
            </a:r>
            <a:r>
              <a:rPr lang="pt-BR" sz="1600" dirty="0">
                <a:solidFill>
                  <a:schemeClr val="bg1"/>
                </a:solidFill>
              </a:rPr>
              <a:t>116.0    </a:t>
            </a:r>
            <a:r>
              <a:rPr lang="pt-BR" sz="1600" dirty="0" smtClean="0">
                <a:solidFill>
                  <a:schemeClr val="bg1"/>
                </a:solidFill>
              </a:rPr>
              <a:t>      127.0      127.0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</a:t>
            </a:r>
            <a:r>
              <a:rPr lang="en-US" sz="1600" dirty="0" smtClean="0">
                <a:solidFill>
                  <a:schemeClr val="bg1"/>
                </a:solidFill>
              </a:rPr>
              <a:t>           MLB            </a:t>
            </a:r>
            <a:r>
              <a:rPr lang="en-US" sz="1600" dirty="0">
                <a:solidFill>
                  <a:schemeClr val="bg1"/>
                </a:solidFill>
              </a:rPr>
              <a:t>79.00    </a:t>
            </a:r>
            <a:r>
              <a:rPr lang="en-US" sz="1600" dirty="0" smtClean="0">
                <a:solidFill>
                  <a:schemeClr val="bg1"/>
                </a:solidFill>
              </a:rPr>
              <a:t>      93.00      134.00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HR        </a:t>
            </a:r>
            <a:r>
              <a:rPr lang="en-US" sz="1600" dirty="0" smtClean="0">
                <a:solidFill>
                  <a:schemeClr val="bg1"/>
                </a:solidFill>
              </a:rPr>
              <a:t>      Beltran        </a:t>
            </a:r>
            <a:r>
              <a:rPr lang="en-US" sz="1600" dirty="0">
                <a:solidFill>
                  <a:schemeClr val="bg1"/>
                </a:solidFill>
              </a:rPr>
              <a:t>33.00    </a:t>
            </a:r>
            <a:r>
              <a:rPr lang="en-US" sz="1600" dirty="0" smtClean="0">
                <a:solidFill>
                  <a:schemeClr val="bg1"/>
                </a:solidFill>
              </a:rPr>
              <a:t>      41.00       41.00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 MLB             14.00          22.50       41.00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</a:t>
            </a:r>
            <a:r>
              <a:rPr lang="en-US" sz="1600" dirty="0" smtClean="0">
                <a:solidFill>
                  <a:schemeClr val="bg1"/>
                </a:solidFill>
              </a:rPr>
              <a:t>     Beltran          112.00       116.00     116.00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MLB               66.00         78.00       130.00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670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        </a:t>
            </a:r>
            <a:r>
              <a:rPr lang="en-US" sz="1600" dirty="0" smtClean="0">
                <a:solidFill>
                  <a:schemeClr val="bg1"/>
                </a:solidFill>
              </a:rPr>
              <a:t>    Beltran          0.27600      0.28400   0.28400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MLB               0.26800      0.28650   0.35100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OBP       </a:t>
            </a:r>
            <a:r>
              <a:rPr lang="nb-NO" sz="1600" dirty="0" smtClean="0">
                <a:solidFill>
                  <a:schemeClr val="bg1"/>
                </a:solidFill>
              </a:rPr>
              <a:t>  Beltran          0.3760         0.3880     0.3880</a:t>
            </a:r>
            <a:endParaRPr lang="nb-NO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MLB               0.33500       0.35850  0.39600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  <a:p>
            <a:r>
              <a:rPr lang="nb-NO" sz="1600" dirty="0">
                <a:solidFill>
                  <a:schemeClr val="bg1"/>
                </a:solidFill>
              </a:rPr>
              <a:t>SLG       </a:t>
            </a:r>
            <a:r>
              <a:rPr lang="nb-NO" sz="1600" dirty="0" smtClean="0">
                <a:solidFill>
                  <a:schemeClr val="bg1"/>
                </a:solidFill>
              </a:rPr>
              <a:t>   Beltran         0.5250          0.5940     0.5940</a:t>
            </a:r>
            <a:endParaRPr lang="nb-NO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MLB               0.41900       0.48200   0.55200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OPS-Plus  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Beltran</a:t>
            </a:r>
            <a:r>
              <a:rPr lang="fr-FR" sz="1600" dirty="0" smtClean="0">
                <a:solidFill>
                  <a:schemeClr val="bg1"/>
                </a:solidFill>
              </a:rPr>
              <a:t>       </a:t>
            </a:r>
            <a:r>
              <a:rPr lang="fr-FR" sz="1600" dirty="0">
                <a:solidFill>
                  <a:schemeClr val="bg1"/>
                </a:solidFill>
              </a:rPr>
              <a:t>129.00   </a:t>
            </a:r>
            <a:r>
              <a:rPr lang="fr-FR" sz="1600" dirty="0" smtClean="0">
                <a:solidFill>
                  <a:schemeClr val="bg1"/>
                </a:solidFill>
              </a:rPr>
              <a:t>       150.00     150.00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  MLB            </a:t>
            </a:r>
            <a:r>
              <a:rPr lang="en-US" sz="1600" dirty="0">
                <a:solidFill>
                  <a:schemeClr val="bg1"/>
                </a:solidFill>
              </a:rPr>
              <a:t>94.00   </a:t>
            </a:r>
            <a:r>
              <a:rPr lang="en-US" sz="1600" dirty="0" smtClean="0">
                <a:solidFill>
                  <a:schemeClr val="bg1"/>
                </a:solidFill>
              </a:rPr>
              <a:t>        117.00     </a:t>
            </a:r>
            <a:r>
              <a:rPr lang="en-US" sz="1600" dirty="0">
                <a:solidFill>
                  <a:schemeClr val="bg1"/>
                </a:solidFill>
              </a:rPr>
              <a:t>136.00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25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OPS       </a:t>
            </a:r>
            <a:r>
              <a:rPr lang="en-US" sz="1600" dirty="0" smtClean="0">
                <a:solidFill>
                  <a:schemeClr val="bg1"/>
                </a:solidFill>
              </a:rPr>
              <a:t>    Beltran        0.8780          0.9820      0.9820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 MLB            </a:t>
            </a:r>
            <a:r>
              <a:rPr lang="en-US" sz="1600" dirty="0">
                <a:solidFill>
                  <a:schemeClr val="bg1"/>
                </a:solidFill>
              </a:rPr>
              <a:t>0.75700  </a:t>
            </a:r>
            <a:r>
              <a:rPr lang="en-US" sz="1600" dirty="0" smtClean="0">
                <a:solidFill>
                  <a:schemeClr val="bg1"/>
                </a:solidFill>
              </a:rPr>
              <a:t>      0.82650    </a:t>
            </a:r>
            <a:r>
              <a:rPr lang="en-US" sz="1600" dirty="0">
                <a:solidFill>
                  <a:schemeClr val="bg1"/>
                </a:solidFill>
              </a:rPr>
              <a:t>0.91300</a:t>
            </a:r>
          </a:p>
          <a:p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5657671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nb-NO" sz="1600" dirty="0">
                <a:solidFill>
                  <a:schemeClr val="bg1"/>
                </a:solidFill>
              </a:rPr>
              <a:t>TB        </a:t>
            </a:r>
            <a:r>
              <a:rPr lang="nb-NO" sz="1600" dirty="0" smtClean="0">
                <a:solidFill>
                  <a:schemeClr val="bg1"/>
                </a:solidFill>
              </a:rPr>
              <a:t>    Beltran         303.00           303.00      303.00</a:t>
            </a:r>
            <a:endParaRPr lang="nb-NO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MLB              213.00          268.50       349.00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9900"/>
                </a:solidFill>
                <a:latin typeface="+mn-lt"/>
              </a:rPr>
              <a:t>BELTRAN vs. TORI HUNTER</a:t>
            </a:r>
            <a:endParaRPr lang="en-US" sz="4000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43572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Name            </a:t>
            </a:r>
            <a:r>
              <a:rPr lang="en-US" sz="1600" dirty="0" smtClean="0">
                <a:solidFill>
                  <a:schemeClr val="bg1"/>
                </a:solidFill>
              </a:rPr>
              <a:t>       N  </a:t>
            </a:r>
            <a:r>
              <a:rPr lang="en-US" sz="16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*     Mean  SE Mean    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StDev</a:t>
            </a:r>
            <a:r>
              <a:rPr lang="en-US" sz="1600" dirty="0" smtClean="0">
                <a:solidFill>
                  <a:schemeClr val="bg1"/>
                </a:solidFill>
              </a:rPr>
              <a:t>    Minimum       </a:t>
            </a:r>
            <a:r>
              <a:rPr lang="en-US" sz="1600" dirty="0">
                <a:solidFill>
                  <a:schemeClr val="bg1"/>
                </a:solidFill>
              </a:rPr>
              <a:t>Q1</a:t>
            </a:r>
          </a:p>
          <a:p>
            <a:r>
              <a:rPr lang="es-ES" sz="1600" dirty="0">
                <a:solidFill>
                  <a:schemeClr val="bg1"/>
                </a:solidFill>
              </a:rPr>
              <a:t>HR        </a:t>
            </a:r>
            <a:r>
              <a:rPr lang="es-ES" sz="1600" dirty="0" smtClean="0">
                <a:solidFill>
                  <a:schemeClr val="bg1"/>
                </a:solidFill>
              </a:rPr>
              <a:t>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3   </a:t>
            </a:r>
            <a:r>
              <a:rPr lang="es-ES" sz="1600" dirty="0">
                <a:solidFill>
                  <a:schemeClr val="bg1"/>
                </a:solidFill>
              </a:rPr>
              <a:t>0    </a:t>
            </a:r>
            <a:r>
              <a:rPr lang="es-ES" sz="1600" dirty="0" smtClean="0">
                <a:solidFill>
                  <a:schemeClr val="bg1"/>
                </a:solidFill>
              </a:rPr>
              <a:t>   33.67     </a:t>
            </a:r>
            <a:r>
              <a:rPr lang="es-ES" sz="1600" dirty="0">
                <a:solidFill>
                  <a:schemeClr val="bg1"/>
                </a:solidFill>
              </a:rPr>
              <a:t>4.06     </a:t>
            </a:r>
            <a:r>
              <a:rPr lang="es-ES" sz="1600" dirty="0" smtClean="0">
                <a:solidFill>
                  <a:schemeClr val="bg1"/>
                </a:solidFill>
              </a:rPr>
              <a:t>      7.02       27.00           27.00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Torii </a:t>
            </a:r>
            <a:r>
              <a:rPr lang="en-US" sz="1600" dirty="0">
                <a:solidFill>
                  <a:schemeClr val="bg1"/>
                </a:solidFill>
              </a:rPr>
              <a:t>Hunter    </a:t>
            </a:r>
            <a:r>
              <a:rPr lang="en-US" sz="1600" dirty="0" smtClean="0">
                <a:solidFill>
                  <a:schemeClr val="bg1"/>
                </a:solidFill>
              </a:rPr>
              <a:t>     3   </a:t>
            </a:r>
            <a:r>
              <a:rPr lang="en-US" sz="1600" dirty="0">
                <a:solidFill>
                  <a:schemeClr val="bg1"/>
                </a:solidFill>
              </a:rPr>
              <a:t>0    </a:t>
            </a:r>
            <a:r>
              <a:rPr lang="en-US" sz="1600" dirty="0" smtClean="0">
                <a:solidFill>
                  <a:schemeClr val="bg1"/>
                </a:solidFill>
              </a:rPr>
              <a:t>   26.67     </a:t>
            </a:r>
            <a:r>
              <a:rPr lang="en-US" sz="1600" dirty="0">
                <a:solidFill>
                  <a:schemeClr val="bg1"/>
                </a:solidFill>
              </a:rPr>
              <a:t>2.96     </a:t>
            </a:r>
            <a:r>
              <a:rPr lang="en-US" sz="1600" dirty="0" smtClean="0">
                <a:solidFill>
                  <a:schemeClr val="bg1"/>
                </a:solidFill>
              </a:rPr>
              <a:t>       5.13      21.00           21.00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</a:t>
            </a:r>
            <a:r>
              <a:rPr lang="en-US" sz="1600" dirty="0" smtClean="0">
                <a:solidFill>
                  <a:schemeClr val="bg1"/>
                </a:solidFill>
              </a:rPr>
              <a:t>    Carlos </a:t>
            </a:r>
            <a:r>
              <a:rPr lang="en-US" sz="1600" dirty="0">
                <a:solidFill>
                  <a:schemeClr val="bg1"/>
                </a:solidFill>
              </a:rPr>
              <a:t>Beltran  </a:t>
            </a:r>
            <a:r>
              <a:rPr lang="en-US" sz="1600" dirty="0" smtClean="0">
                <a:solidFill>
                  <a:schemeClr val="bg1"/>
                </a:solidFill>
              </a:rPr>
              <a:t>   3   </a:t>
            </a:r>
            <a:r>
              <a:rPr lang="en-US" sz="1600" dirty="0">
                <a:solidFill>
                  <a:schemeClr val="bg1"/>
                </a:solidFill>
              </a:rPr>
              <a:t>0   </a:t>
            </a:r>
            <a:r>
              <a:rPr lang="en-US" sz="1600" dirty="0" smtClean="0">
                <a:solidFill>
                  <a:schemeClr val="bg1"/>
                </a:solidFill>
              </a:rPr>
              <a:t>    113.33     </a:t>
            </a:r>
            <a:r>
              <a:rPr lang="en-US" sz="1600" dirty="0">
                <a:solidFill>
                  <a:schemeClr val="bg1"/>
                </a:solidFill>
              </a:rPr>
              <a:t>1.33     </a:t>
            </a:r>
            <a:r>
              <a:rPr lang="en-US" sz="1600" dirty="0" smtClean="0">
                <a:solidFill>
                  <a:schemeClr val="bg1"/>
                </a:solidFill>
              </a:rPr>
              <a:t>    2.31        112.00       112.00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Torii </a:t>
            </a:r>
            <a:r>
              <a:rPr lang="en-US" sz="1600" dirty="0">
                <a:solidFill>
                  <a:schemeClr val="bg1"/>
                </a:solidFill>
              </a:rPr>
              <a:t>Hunter    </a:t>
            </a:r>
            <a:r>
              <a:rPr lang="en-US" sz="1600" dirty="0" smtClean="0">
                <a:solidFill>
                  <a:schemeClr val="bg1"/>
                </a:solidFill>
              </a:rPr>
              <a:t>     3   </a:t>
            </a:r>
            <a:r>
              <a:rPr lang="en-US" sz="1600" dirty="0">
                <a:solidFill>
                  <a:schemeClr val="bg1"/>
                </a:solidFill>
              </a:rPr>
              <a:t>0    </a:t>
            </a:r>
            <a:r>
              <a:rPr lang="en-US" sz="1600" dirty="0" smtClean="0">
                <a:solidFill>
                  <a:schemeClr val="bg1"/>
                </a:solidFill>
              </a:rPr>
              <a:t>   94.33       8.57         14.84      78.00          78.00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BA        </a:t>
            </a:r>
            <a:r>
              <a:rPr lang="es-ES" sz="1600" dirty="0" smtClean="0">
                <a:solidFill>
                  <a:schemeClr val="bg1"/>
                </a:solidFill>
              </a:rPr>
              <a:t>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    </a:t>
            </a:r>
            <a:r>
              <a:rPr lang="es-ES" sz="1600" dirty="0">
                <a:solidFill>
                  <a:schemeClr val="bg1"/>
                </a:solidFill>
              </a:rPr>
              <a:t>3   0  </a:t>
            </a:r>
            <a:r>
              <a:rPr lang="es-ES" sz="1600" dirty="0" smtClean="0">
                <a:solidFill>
                  <a:schemeClr val="bg1"/>
                </a:solidFill>
              </a:rPr>
              <a:t>      0.27833  </a:t>
            </a:r>
            <a:r>
              <a:rPr lang="es-ES" sz="1600" dirty="0">
                <a:solidFill>
                  <a:schemeClr val="bg1"/>
                </a:solidFill>
              </a:rPr>
              <a:t>0.00285  0.00493  0.27500  0.27500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Torii </a:t>
            </a:r>
            <a:r>
              <a:rPr lang="en-US" sz="1600" dirty="0">
                <a:solidFill>
                  <a:schemeClr val="bg1"/>
                </a:solidFill>
              </a:rPr>
              <a:t>Hunter    </a:t>
            </a:r>
            <a:r>
              <a:rPr lang="en-US" sz="1600" dirty="0" smtClean="0">
                <a:solidFill>
                  <a:schemeClr val="bg1"/>
                </a:solidFill>
              </a:rPr>
              <a:t>     3   </a:t>
            </a:r>
            <a:r>
              <a:rPr lang="en-US" sz="1600" dirty="0">
                <a:solidFill>
                  <a:schemeClr val="bg1"/>
                </a:solidFill>
              </a:rPr>
              <a:t>0  </a:t>
            </a:r>
            <a:r>
              <a:rPr lang="en-US" sz="1600" dirty="0" smtClean="0">
                <a:solidFill>
                  <a:schemeClr val="bg1"/>
                </a:solidFill>
              </a:rPr>
              <a:t>      0.28100  </a:t>
            </a:r>
            <a:r>
              <a:rPr lang="en-US" sz="1600" dirty="0">
                <a:solidFill>
                  <a:schemeClr val="bg1"/>
                </a:solidFill>
              </a:rPr>
              <a:t>0.00300  0.00520  0.27800  0.27800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0" y="381101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Name             </a:t>
            </a:r>
            <a:r>
              <a:rPr lang="en-US" sz="1600" dirty="0" smtClean="0">
                <a:solidFill>
                  <a:schemeClr val="bg1"/>
                </a:solidFill>
              </a:rPr>
              <a:t>   Median       </a:t>
            </a:r>
            <a:r>
              <a:rPr lang="en-US" sz="1600" dirty="0">
                <a:solidFill>
                  <a:schemeClr val="bg1"/>
                </a:solidFill>
              </a:rPr>
              <a:t>Q3  </a:t>
            </a:r>
            <a:r>
              <a:rPr lang="en-US" sz="1600" dirty="0" smtClean="0">
                <a:solidFill>
                  <a:schemeClr val="bg1"/>
                </a:solidFill>
              </a:rPr>
              <a:t>   Maximum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HR        </a:t>
            </a:r>
            <a:r>
              <a:rPr lang="es-ES" sz="1600" dirty="0" smtClean="0">
                <a:solidFill>
                  <a:schemeClr val="bg1"/>
                </a:solidFill>
              </a:rPr>
              <a:t>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smtClean="0">
                <a:solidFill>
                  <a:schemeClr val="bg1"/>
                </a:solidFill>
              </a:rPr>
              <a:t>  33.00        41.00    </a:t>
            </a:r>
            <a:r>
              <a:rPr lang="es-ES" sz="1600" dirty="0">
                <a:solidFill>
                  <a:schemeClr val="bg1"/>
                </a:solidFill>
              </a:rPr>
              <a:t>41.00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Torii </a:t>
            </a:r>
            <a:r>
              <a:rPr lang="en-US" sz="1600" dirty="0">
                <a:solidFill>
                  <a:schemeClr val="bg1"/>
                </a:solidFill>
              </a:rPr>
              <a:t>Hunter     </a:t>
            </a:r>
            <a:r>
              <a:rPr lang="en-US" sz="1600" dirty="0" smtClean="0">
                <a:solidFill>
                  <a:schemeClr val="bg1"/>
                </a:solidFill>
              </a:rPr>
              <a:t>     28.00        31.00     31.00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  <a:p>
            <a:r>
              <a:rPr lang="en-US" sz="1600" dirty="0">
                <a:solidFill>
                  <a:schemeClr val="bg1"/>
                </a:solidFill>
              </a:rPr>
              <a:t>RBI       </a:t>
            </a:r>
            <a:r>
              <a:rPr lang="en-US" sz="1600" dirty="0" smtClean="0">
                <a:solidFill>
                  <a:schemeClr val="bg1"/>
                </a:solidFill>
              </a:rPr>
              <a:t>   Carlos </a:t>
            </a:r>
            <a:r>
              <a:rPr lang="en-US" sz="1600" dirty="0">
                <a:solidFill>
                  <a:schemeClr val="bg1"/>
                </a:solidFill>
              </a:rPr>
              <a:t>Beltran   </a:t>
            </a:r>
            <a:r>
              <a:rPr lang="en-US" sz="1600" dirty="0" smtClean="0">
                <a:solidFill>
                  <a:schemeClr val="bg1"/>
                </a:solidFill>
              </a:rPr>
              <a:t>   112.00   </a:t>
            </a:r>
            <a:r>
              <a:rPr lang="en-US" sz="1600" dirty="0">
                <a:solidFill>
                  <a:schemeClr val="bg1"/>
                </a:solidFill>
              </a:rPr>
              <a:t>116.00   116.00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Torii </a:t>
            </a:r>
            <a:r>
              <a:rPr lang="en-US" sz="1600" dirty="0">
                <a:solidFill>
                  <a:schemeClr val="bg1"/>
                </a:solidFill>
              </a:rPr>
              <a:t>Hunter      </a:t>
            </a:r>
            <a:r>
              <a:rPr lang="en-US" sz="1600" dirty="0" smtClean="0">
                <a:solidFill>
                  <a:schemeClr val="bg1"/>
                </a:solidFill>
              </a:rPr>
              <a:t>    98.00   </a:t>
            </a:r>
            <a:r>
              <a:rPr lang="en-US" sz="1600" dirty="0">
                <a:solidFill>
                  <a:schemeClr val="bg1"/>
                </a:solidFill>
              </a:rPr>
              <a:t>107.00   107.00</a:t>
            </a:r>
          </a:p>
          <a:p>
            <a:endParaRPr lang="en-US" sz="1600" dirty="0"/>
          </a:p>
          <a:p>
            <a:r>
              <a:rPr lang="es-ES" sz="1600" dirty="0">
                <a:solidFill>
                  <a:schemeClr val="bg1"/>
                </a:solidFill>
              </a:rPr>
              <a:t>BA        </a:t>
            </a:r>
            <a:r>
              <a:rPr lang="es-ES" sz="1600" dirty="0" smtClean="0">
                <a:solidFill>
                  <a:schemeClr val="bg1"/>
                </a:solidFill>
              </a:rPr>
              <a:t>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0.27600  </a:t>
            </a:r>
            <a:r>
              <a:rPr lang="es-ES" sz="1600" dirty="0">
                <a:solidFill>
                  <a:schemeClr val="bg1"/>
                </a:solidFill>
              </a:rPr>
              <a:t>0.28400  0.28400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Torii </a:t>
            </a:r>
            <a:r>
              <a:rPr lang="en-US" sz="1600" dirty="0">
                <a:solidFill>
                  <a:schemeClr val="bg1"/>
                </a:solidFill>
              </a:rPr>
              <a:t>Hunter    </a:t>
            </a:r>
            <a:r>
              <a:rPr lang="en-US" sz="1600" dirty="0" smtClean="0">
                <a:solidFill>
                  <a:schemeClr val="bg1"/>
                </a:solidFill>
              </a:rPr>
              <a:t>      0.27800  </a:t>
            </a:r>
            <a:r>
              <a:rPr lang="en-US" sz="1600" dirty="0">
                <a:solidFill>
                  <a:schemeClr val="bg1"/>
                </a:solidFill>
              </a:rPr>
              <a:t>0.28700  0.28700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9900"/>
                </a:solidFill>
                <a:latin typeface="+mn-lt"/>
              </a:rPr>
              <a:t>Descriptive Statistics: Beltran vs. Hunter</a:t>
            </a:r>
            <a:endParaRPr lang="en-US" sz="36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242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OPS-Plus   Carlos </a:t>
            </a:r>
            <a:r>
              <a:rPr lang="en-US" sz="1600" dirty="0">
                <a:solidFill>
                  <a:schemeClr val="bg1"/>
                </a:solidFill>
              </a:rPr>
              <a:t>Beltran  </a:t>
            </a:r>
            <a:r>
              <a:rPr lang="en-US" sz="1600" dirty="0" smtClean="0">
                <a:solidFill>
                  <a:schemeClr val="bg1"/>
                </a:solidFill>
              </a:rPr>
              <a:t>  3   </a:t>
            </a:r>
            <a:r>
              <a:rPr lang="en-US" sz="1600" dirty="0">
                <a:solidFill>
                  <a:schemeClr val="bg1"/>
                </a:solidFill>
              </a:rPr>
              <a:t>0  </a:t>
            </a:r>
            <a:r>
              <a:rPr lang="en-US" sz="1600" dirty="0" smtClean="0">
                <a:solidFill>
                  <a:schemeClr val="bg1"/>
                </a:solidFill>
              </a:rPr>
              <a:t>       135.00     </a:t>
            </a:r>
            <a:r>
              <a:rPr lang="en-US" sz="1600" dirty="0">
                <a:solidFill>
                  <a:schemeClr val="bg1"/>
                </a:solidFill>
              </a:rPr>
              <a:t>7.55  </a:t>
            </a:r>
            <a:r>
              <a:rPr lang="en-US" sz="1600" dirty="0" smtClean="0">
                <a:solidFill>
                  <a:schemeClr val="bg1"/>
                </a:solidFill>
              </a:rPr>
              <a:t>       13.08     126.00      126.00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Torii </a:t>
            </a:r>
            <a:r>
              <a:rPr lang="en-US" sz="1600" dirty="0">
                <a:solidFill>
                  <a:schemeClr val="bg1"/>
                </a:solidFill>
              </a:rPr>
              <a:t>Hunter    </a:t>
            </a:r>
            <a:r>
              <a:rPr lang="en-US" sz="1600" dirty="0" smtClean="0">
                <a:solidFill>
                  <a:schemeClr val="bg1"/>
                </a:solidFill>
              </a:rPr>
              <a:t>     3   0         114.67     </a:t>
            </a:r>
            <a:r>
              <a:rPr lang="en-US" sz="1600" dirty="0">
                <a:solidFill>
                  <a:schemeClr val="bg1"/>
                </a:solidFill>
              </a:rPr>
              <a:t>3.71   </a:t>
            </a:r>
            <a:r>
              <a:rPr lang="en-US" sz="1600" dirty="0" smtClean="0">
                <a:solidFill>
                  <a:schemeClr val="bg1"/>
                </a:solidFill>
              </a:rPr>
              <a:t>      6.43        110.00      110.00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OPS-Plus  Carlos </a:t>
            </a:r>
            <a:r>
              <a:rPr lang="en-US" sz="1600" dirty="0">
                <a:solidFill>
                  <a:schemeClr val="bg1"/>
                </a:solidFill>
              </a:rPr>
              <a:t>Beltran  </a:t>
            </a:r>
            <a:r>
              <a:rPr lang="en-US" sz="1600" dirty="0" smtClean="0">
                <a:solidFill>
                  <a:schemeClr val="bg1"/>
                </a:solidFill>
              </a:rPr>
              <a:t>    129.00    150.00      150.00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Torii </a:t>
            </a:r>
            <a:r>
              <a:rPr lang="en-US" sz="1600" dirty="0">
                <a:solidFill>
                  <a:schemeClr val="bg1"/>
                </a:solidFill>
              </a:rPr>
              <a:t>Hunter    </a:t>
            </a:r>
            <a:r>
              <a:rPr lang="en-US" sz="1600" dirty="0" smtClean="0">
                <a:solidFill>
                  <a:schemeClr val="bg1"/>
                </a:solidFill>
              </a:rPr>
              <a:t>       112.00     122.00     </a:t>
            </a:r>
            <a:r>
              <a:rPr lang="en-US" sz="1600" dirty="0">
                <a:solidFill>
                  <a:schemeClr val="bg1"/>
                </a:solidFill>
              </a:rPr>
              <a:t>122.00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Beltran vs. Curtis </a:t>
            </a:r>
            <a:r>
              <a:rPr lang="en-US" dirty="0" err="1" smtClean="0">
                <a:solidFill>
                  <a:srgbClr val="FF9900"/>
                </a:solidFill>
              </a:rPr>
              <a:t>Granderson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4276165" cy="286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0"/>
            <a:ext cx="42672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4419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9900"/>
                </a:solidFill>
                <a:latin typeface="+mn-lt"/>
              </a:rPr>
              <a:t>Descriptive Statistics: Beltran vs. </a:t>
            </a:r>
            <a:r>
              <a:rPr lang="en-US" sz="2800" dirty="0" err="1" smtClean="0">
                <a:solidFill>
                  <a:srgbClr val="FF9900"/>
                </a:solidFill>
                <a:latin typeface="+mn-lt"/>
              </a:rPr>
              <a:t>Granderson</a:t>
            </a:r>
            <a:endParaRPr lang="en-US" sz="28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</a:t>
            </a:r>
            <a:r>
              <a:rPr lang="en-US" sz="1600" dirty="0" smtClean="0">
                <a:solidFill>
                  <a:schemeClr val="bg1"/>
                </a:solidFill>
              </a:rPr>
              <a:t>   Name                       N  </a:t>
            </a:r>
            <a:r>
              <a:rPr lang="en-US" sz="16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*     Mean  </a:t>
            </a:r>
            <a:r>
              <a:rPr lang="en-US" sz="1600" dirty="0" smtClean="0">
                <a:solidFill>
                  <a:schemeClr val="bg1"/>
                </a:solidFill>
              </a:rPr>
              <a:t>  SE </a:t>
            </a:r>
            <a:r>
              <a:rPr lang="en-US" sz="1600" dirty="0">
                <a:solidFill>
                  <a:schemeClr val="bg1"/>
                </a:solidFill>
              </a:rPr>
              <a:t>Mean    </a:t>
            </a:r>
            <a:r>
              <a:rPr lang="en-US" sz="1600" dirty="0" err="1">
                <a:solidFill>
                  <a:schemeClr val="bg1"/>
                </a:solidFill>
              </a:rPr>
              <a:t>StDev</a:t>
            </a:r>
            <a:r>
              <a:rPr lang="en-US" sz="1600" dirty="0">
                <a:solidFill>
                  <a:schemeClr val="bg1"/>
                </a:solidFill>
              </a:rPr>
              <a:t>  Minimum       Q1</a:t>
            </a:r>
          </a:p>
          <a:p>
            <a:r>
              <a:rPr lang="es-ES" sz="1600" dirty="0">
                <a:solidFill>
                  <a:schemeClr val="bg1"/>
                </a:solidFill>
              </a:rPr>
              <a:t>HR        </a:t>
            </a:r>
            <a:r>
              <a:rPr lang="es-ES" sz="1600" dirty="0" smtClean="0">
                <a:solidFill>
                  <a:schemeClr val="bg1"/>
                </a:solidFill>
              </a:rPr>
              <a:t>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   </a:t>
            </a:r>
            <a:r>
              <a:rPr lang="es-ES" sz="1600" dirty="0" smtClean="0">
                <a:solidFill>
                  <a:schemeClr val="bg1"/>
                </a:solidFill>
              </a:rPr>
              <a:t>    3    0       33.67     </a:t>
            </a:r>
            <a:r>
              <a:rPr lang="es-ES" sz="1600" dirty="0">
                <a:solidFill>
                  <a:schemeClr val="bg1"/>
                </a:solidFill>
              </a:rPr>
              <a:t>4.06    </a:t>
            </a:r>
            <a:r>
              <a:rPr lang="es-ES" sz="1600" dirty="0" smtClean="0">
                <a:solidFill>
                  <a:schemeClr val="bg1"/>
                </a:solidFill>
              </a:rPr>
              <a:t>     </a:t>
            </a:r>
            <a:r>
              <a:rPr lang="es-ES" sz="1600" dirty="0" smtClean="0">
                <a:solidFill>
                  <a:schemeClr val="bg1"/>
                </a:solidFill>
              </a:rPr>
              <a:t> 7.02      </a:t>
            </a:r>
            <a:r>
              <a:rPr lang="es-ES" sz="1600" dirty="0" smtClean="0">
                <a:solidFill>
                  <a:schemeClr val="bg1"/>
                </a:solidFill>
              </a:rPr>
              <a:t>27.00         27.00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3   0    </a:t>
            </a:r>
            <a:r>
              <a:rPr lang="en-US" sz="1600" dirty="0" smtClean="0">
                <a:solidFill>
                  <a:schemeClr val="bg1"/>
                </a:solidFill>
              </a:rPr>
              <a:t>    21.33     </a:t>
            </a:r>
            <a:r>
              <a:rPr lang="en-US" sz="1600" dirty="0">
                <a:solidFill>
                  <a:schemeClr val="bg1"/>
                </a:solidFill>
              </a:rPr>
              <a:t>1.20     </a:t>
            </a:r>
            <a:r>
              <a:rPr lang="en-US" sz="1600" dirty="0" smtClean="0">
                <a:solidFill>
                  <a:schemeClr val="bg1"/>
                </a:solidFill>
              </a:rPr>
              <a:t>     2.08       19.00        19.00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Carlos Beltran     </a:t>
            </a:r>
            <a:r>
              <a:rPr lang="en-US" sz="1600" dirty="0" smtClean="0">
                <a:solidFill>
                  <a:schemeClr val="bg1"/>
                </a:solidFill>
              </a:rPr>
              <a:t>           3   0       113.33    1.33          2.31        112.00      112.00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         3   </a:t>
            </a:r>
            <a:r>
              <a:rPr lang="en-US" sz="1600" dirty="0">
                <a:solidFill>
                  <a:schemeClr val="bg1"/>
                </a:solidFill>
              </a:rPr>
              <a:t>0    </a:t>
            </a:r>
            <a:r>
              <a:rPr lang="en-US" sz="1600" dirty="0" smtClean="0">
                <a:solidFill>
                  <a:schemeClr val="bg1"/>
                </a:solidFill>
              </a:rPr>
              <a:t>    69.33      2.40          4.16        66.00        66.00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BA  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   </a:t>
            </a:r>
            <a:r>
              <a:rPr lang="es-ES" sz="1600" dirty="0" smtClean="0">
                <a:solidFill>
                  <a:schemeClr val="bg1"/>
                </a:solidFill>
              </a:rPr>
              <a:t>           3   </a:t>
            </a:r>
            <a:r>
              <a:rPr lang="es-ES" sz="1600" dirty="0">
                <a:solidFill>
                  <a:schemeClr val="bg1"/>
                </a:solidFill>
              </a:rPr>
              <a:t>0  </a:t>
            </a:r>
            <a:r>
              <a:rPr lang="es-ES" sz="1600" dirty="0" smtClean="0">
                <a:solidFill>
                  <a:schemeClr val="bg1"/>
                </a:solidFill>
              </a:rPr>
              <a:t>      0.27833  </a:t>
            </a:r>
            <a:r>
              <a:rPr lang="es-ES" sz="1600" dirty="0">
                <a:solidFill>
                  <a:schemeClr val="bg1"/>
                </a:solidFill>
              </a:rPr>
              <a:t>0.00285  0.00493  0.27500  0.27500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          3   </a:t>
            </a:r>
            <a:r>
              <a:rPr lang="en-US" sz="1600" dirty="0">
                <a:solidFill>
                  <a:schemeClr val="bg1"/>
                </a:solidFill>
              </a:rPr>
              <a:t>0   </a:t>
            </a:r>
            <a:r>
              <a:rPr lang="en-US" sz="1600" dirty="0" smtClean="0">
                <a:solidFill>
                  <a:schemeClr val="bg1"/>
                </a:solidFill>
              </a:rPr>
              <a:t>     0.2807    0.0121    0.0210    0.2600     0.2600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</a:t>
            </a:r>
            <a:r>
              <a:rPr lang="en-US" sz="1600" dirty="0" smtClean="0">
                <a:solidFill>
                  <a:schemeClr val="bg1"/>
                </a:solidFill>
              </a:rPr>
              <a:t> Name                         Median       </a:t>
            </a:r>
            <a:r>
              <a:rPr lang="en-US" sz="1600" dirty="0">
                <a:solidFill>
                  <a:schemeClr val="bg1"/>
                </a:solidFill>
              </a:rPr>
              <a:t>Q3  Maximum</a:t>
            </a:r>
          </a:p>
          <a:p>
            <a:r>
              <a:rPr lang="es-ES" sz="1600" dirty="0">
                <a:solidFill>
                  <a:schemeClr val="bg1"/>
                </a:solidFill>
              </a:rPr>
              <a:t>HR        </a:t>
            </a:r>
            <a:r>
              <a:rPr lang="es-ES" sz="1600" dirty="0" smtClean="0">
                <a:solidFill>
                  <a:schemeClr val="bg1"/>
                </a:solidFill>
              </a:rPr>
              <a:t>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     </a:t>
            </a:r>
            <a:r>
              <a:rPr lang="es-ES" sz="1600" dirty="0" smtClean="0">
                <a:solidFill>
                  <a:schemeClr val="bg1"/>
                </a:solidFill>
              </a:rPr>
              <a:t>        33.00    </a:t>
            </a:r>
            <a:r>
              <a:rPr lang="es-ES" sz="1600" dirty="0">
                <a:solidFill>
                  <a:schemeClr val="bg1"/>
                </a:solidFill>
              </a:rPr>
              <a:t>41.00    41.00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</a:t>
            </a: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>
                <a:solidFill>
                  <a:schemeClr val="bg1"/>
                </a:solidFill>
              </a:rPr>
              <a:t>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       22.00    </a:t>
            </a:r>
            <a:r>
              <a:rPr lang="en-US" sz="1600" dirty="0">
                <a:solidFill>
                  <a:schemeClr val="bg1"/>
                </a:solidFill>
              </a:rPr>
              <a:t>23.00    23.00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Carlos Beltran      </a:t>
            </a:r>
            <a:r>
              <a:rPr lang="en-US" sz="1600" dirty="0" smtClean="0">
                <a:solidFill>
                  <a:schemeClr val="bg1"/>
                </a:solidFill>
              </a:rPr>
              <a:t>           112.00   </a:t>
            </a:r>
            <a:r>
              <a:rPr lang="en-US" sz="1600" dirty="0">
                <a:solidFill>
                  <a:schemeClr val="bg1"/>
                </a:solidFill>
              </a:rPr>
              <a:t>116.00   116.00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           68.00    </a:t>
            </a:r>
            <a:r>
              <a:rPr lang="en-US" sz="1600" dirty="0">
                <a:solidFill>
                  <a:schemeClr val="bg1"/>
                </a:solidFill>
              </a:rPr>
              <a:t>74.00    74.00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BA  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   </a:t>
            </a:r>
            <a:r>
              <a:rPr lang="es-ES" sz="1600" dirty="0" smtClean="0">
                <a:solidFill>
                  <a:schemeClr val="bg1"/>
                </a:solidFill>
              </a:rPr>
              <a:t>           0.27600   0.28400  </a:t>
            </a:r>
            <a:r>
              <a:rPr lang="es-ES" sz="1600" dirty="0">
                <a:solidFill>
                  <a:schemeClr val="bg1"/>
                </a:solidFill>
              </a:rPr>
              <a:t>0.28400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 </a:t>
            </a:r>
            <a:r>
              <a:rPr lang="en-US" sz="1600" dirty="0" smtClean="0">
                <a:solidFill>
                  <a:schemeClr val="bg1"/>
                </a:solidFill>
              </a:rPr>
              <a:t>         0.2800    0.3020     0.3020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242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OPS-Plus    Carlos </a:t>
            </a:r>
            <a:r>
              <a:rPr lang="en-US" sz="1600" dirty="0">
                <a:solidFill>
                  <a:schemeClr val="bg1"/>
                </a:solidFill>
              </a:rPr>
              <a:t>Beltran     </a:t>
            </a:r>
            <a:r>
              <a:rPr lang="en-US" sz="1600" dirty="0" smtClean="0">
                <a:solidFill>
                  <a:schemeClr val="bg1"/>
                </a:solidFill>
              </a:rPr>
              <a:t>    3   </a:t>
            </a:r>
            <a:r>
              <a:rPr lang="en-US" sz="1600" dirty="0">
                <a:solidFill>
                  <a:schemeClr val="bg1"/>
                </a:solidFill>
              </a:rPr>
              <a:t>0  </a:t>
            </a:r>
            <a:r>
              <a:rPr lang="en-US" sz="1600" dirty="0" smtClean="0">
                <a:solidFill>
                  <a:schemeClr val="bg1"/>
                </a:solidFill>
              </a:rPr>
              <a:t>      135.00     </a:t>
            </a:r>
            <a:r>
              <a:rPr lang="en-US" sz="1600" dirty="0">
                <a:solidFill>
                  <a:schemeClr val="bg1"/>
                </a:solidFill>
              </a:rPr>
              <a:t>7.55  </a:t>
            </a:r>
            <a:r>
              <a:rPr lang="en-US" sz="1600" dirty="0" smtClean="0">
                <a:solidFill>
                  <a:schemeClr val="bg1"/>
                </a:solidFill>
              </a:rPr>
              <a:t>       13.08     126.00     126.00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         3   </a:t>
            </a:r>
            <a:r>
              <a:rPr lang="en-US" sz="1600" dirty="0">
                <a:solidFill>
                  <a:schemeClr val="bg1"/>
                </a:solidFill>
              </a:rPr>
              <a:t>0   </a:t>
            </a:r>
            <a:r>
              <a:rPr lang="en-US" sz="1600" dirty="0" smtClean="0">
                <a:solidFill>
                  <a:schemeClr val="bg1"/>
                </a:solidFill>
              </a:rPr>
              <a:t>     119.3       11.2         19.4       98.0          98.0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OPS-Plus    </a:t>
            </a:r>
            <a:r>
              <a:rPr lang="en-US" sz="1600" dirty="0">
                <a:solidFill>
                  <a:schemeClr val="bg1"/>
                </a:solidFill>
              </a:rPr>
              <a:t>Carlos Beltran    </a:t>
            </a:r>
            <a:r>
              <a:rPr lang="en-US" sz="1600" dirty="0" smtClean="0">
                <a:solidFill>
                  <a:schemeClr val="bg1"/>
                </a:solidFill>
              </a:rPr>
              <a:t>        129.00    150.00   </a:t>
            </a:r>
            <a:r>
              <a:rPr lang="en-US" sz="1600" dirty="0">
                <a:solidFill>
                  <a:schemeClr val="bg1"/>
                </a:solidFill>
              </a:rPr>
              <a:t>150.00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Curtis </a:t>
            </a:r>
            <a:r>
              <a:rPr lang="en-US" sz="1600" dirty="0" err="1">
                <a:solidFill>
                  <a:schemeClr val="bg1"/>
                </a:solidFill>
              </a:rPr>
              <a:t>Granderson</a:t>
            </a:r>
            <a:r>
              <a:rPr lang="en-US" sz="1600" dirty="0">
                <a:solidFill>
                  <a:schemeClr val="bg1"/>
                </a:solidFill>
              </a:rPr>
              <a:t>   </a:t>
            </a:r>
            <a:r>
              <a:rPr lang="en-US" sz="1600" dirty="0" smtClean="0">
                <a:solidFill>
                  <a:schemeClr val="bg1"/>
                </a:solidFill>
              </a:rPr>
              <a:t>         124.0      136.0    </a:t>
            </a:r>
            <a:r>
              <a:rPr lang="en-US" sz="1600" dirty="0">
                <a:solidFill>
                  <a:schemeClr val="bg1"/>
                </a:solidFill>
              </a:rPr>
              <a:t>136.0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Beltran vs. Grady Sizemore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495800" cy="28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4495800" cy="29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4267200" cy="2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9900"/>
                </a:solidFill>
                <a:latin typeface="+mn-lt"/>
              </a:rPr>
              <a:t>Descriptive Statistics: Beltran vs. Sizemore</a:t>
            </a:r>
            <a:endParaRPr lang="en-US" sz="36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1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</a:t>
            </a:r>
            <a:r>
              <a:rPr lang="en-US" sz="1600" dirty="0" smtClean="0">
                <a:solidFill>
                  <a:schemeClr val="bg1"/>
                </a:solidFill>
              </a:rPr>
              <a:t>   Name                </a:t>
            </a:r>
            <a:r>
              <a:rPr lang="en-US" sz="1600" dirty="0">
                <a:solidFill>
                  <a:schemeClr val="bg1"/>
                </a:solidFill>
              </a:rPr>
              <a:t>N  </a:t>
            </a:r>
            <a:r>
              <a:rPr lang="en-US" sz="16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*     Mean  SE Mean    </a:t>
            </a:r>
            <a:r>
              <a:rPr lang="en-US" sz="1600" dirty="0" err="1">
                <a:solidFill>
                  <a:schemeClr val="bg1"/>
                </a:solidFill>
              </a:rPr>
              <a:t>StDev</a:t>
            </a:r>
            <a:r>
              <a:rPr lang="en-US" sz="1600" dirty="0">
                <a:solidFill>
                  <a:schemeClr val="bg1"/>
                </a:solidFill>
              </a:rPr>
              <a:t>  Minimum       Q1</a:t>
            </a:r>
          </a:p>
          <a:p>
            <a:r>
              <a:rPr lang="es-ES" sz="1600" dirty="0">
                <a:solidFill>
                  <a:schemeClr val="bg1"/>
                </a:solidFill>
              </a:rPr>
              <a:t>HR        </a:t>
            </a:r>
            <a:r>
              <a:rPr lang="es-ES" sz="1600" dirty="0" smtClean="0">
                <a:solidFill>
                  <a:schemeClr val="bg1"/>
                </a:solidFill>
              </a:rPr>
              <a:t>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3   </a:t>
            </a:r>
            <a:r>
              <a:rPr lang="es-ES" sz="1600" dirty="0">
                <a:solidFill>
                  <a:schemeClr val="bg1"/>
                </a:solidFill>
              </a:rPr>
              <a:t>0    </a:t>
            </a:r>
            <a:r>
              <a:rPr lang="es-ES" sz="1600" dirty="0" smtClean="0">
                <a:solidFill>
                  <a:schemeClr val="bg1"/>
                </a:solidFill>
              </a:rPr>
              <a:t>   33.67     </a:t>
            </a:r>
            <a:r>
              <a:rPr lang="es-ES" sz="1600" dirty="0">
                <a:solidFill>
                  <a:schemeClr val="bg1"/>
                </a:solidFill>
              </a:rPr>
              <a:t>4.06     </a:t>
            </a:r>
            <a:r>
              <a:rPr lang="es-ES" sz="1600" dirty="0" smtClean="0">
                <a:solidFill>
                  <a:schemeClr val="bg1"/>
                </a:solidFill>
              </a:rPr>
              <a:t>      7.02      27.00         27.00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Grady </a:t>
            </a:r>
            <a:r>
              <a:rPr lang="en-US" sz="1600" dirty="0">
                <a:solidFill>
                  <a:schemeClr val="bg1"/>
                </a:solidFill>
              </a:rPr>
              <a:t>Sizemore  3   0    </a:t>
            </a:r>
            <a:r>
              <a:rPr lang="en-US" sz="1600" dirty="0" smtClean="0">
                <a:solidFill>
                  <a:schemeClr val="bg1"/>
                </a:solidFill>
              </a:rPr>
              <a:t>   28.33     </a:t>
            </a:r>
            <a:r>
              <a:rPr lang="en-US" sz="1600" dirty="0">
                <a:solidFill>
                  <a:schemeClr val="bg1"/>
                </a:solidFill>
              </a:rPr>
              <a:t>2.60     </a:t>
            </a:r>
            <a:r>
              <a:rPr lang="en-US" sz="1600" dirty="0" smtClean="0">
                <a:solidFill>
                  <a:schemeClr val="bg1"/>
                </a:solidFill>
              </a:rPr>
              <a:t>      4.51      24.00         24.00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Carlos Beltran  </a:t>
            </a:r>
            <a:r>
              <a:rPr lang="en-US" sz="1600" dirty="0" smtClean="0">
                <a:solidFill>
                  <a:schemeClr val="bg1"/>
                </a:solidFill>
              </a:rPr>
              <a:t>       3   </a:t>
            </a:r>
            <a:r>
              <a:rPr lang="en-US" sz="1600" dirty="0">
                <a:solidFill>
                  <a:schemeClr val="bg1"/>
                </a:solidFill>
              </a:rPr>
              <a:t>0   </a:t>
            </a:r>
            <a:r>
              <a:rPr lang="en-US" sz="1600" dirty="0" smtClean="0">
                <a:solidFill>
                  <a:schemeClr val="bg1"/>
                </a:solidFill>
              </a:rPr>
              <a:t>     113.33    1.33         2.31       112.00      112.00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Grady Sizemore  </a:t>
            </a:r>
            <a:r>
              <a:rPr lang="en-US" sz="1600" dirty="0" smtClean="0">
                <a:solidFill>
                  <a:schemeClr val="bg1"/>
                </a:solidFill>
              </a:rPr>
              <a:t>       3   </a:t>
            </a:r>
            <a:r>
              <a:rPr lang="en-US" sz="1600" dirty="0">
                <a:solidFill>
                  <a:schemeClr val="bg1"/>
                </a:solidFill>
              </a:rPr>
              <a:t>0    </a:t>
            </a:r>
            <a:r>
              <a:rPr lang="en-US" sz="1600" dirty="0" smtClean="0">
                <a:solidFill>
                  <a:schemeClr val="bg1"/>
                </a:solidFill>
              </a:rPr>
              <a:t>    81.33      </a:t>
            </a:r>
            <a:r>
              <a:rPr lang="en-US" sz="1600" dirty="0">
                <a:solidFill>
                  <a:schemeClr val="bg1"/>
                </a:solidFill>
              </a:rPr>
              <a:t>4.37     </a:t>
            </a:r>
            <a:r>
              <a:rPr lang="en-US" sz="1600" dirty="0" smtClean="0">
                <a:solidFill>
                  <a:schemeClr val="bg1"/>
                </a:solidFill>
              </a:rPr>
              <a:t>    7.57        76.00        76.00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BA  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   3   </a:t>
            </a:r>
            <a:r>
              <a:rPr lang="es-ES" sz="1600" dirty="0">
                <a:solidFill>
                  <a:schemeClr val="bg1"/>
                </a:solidFill>
              </a:rPr>
              <a:t>0  </a:t>
            </a:r>
            <a:r>
              <a:rPr lang="es-ES" sz="1600" dirty="0" smtClean="0">
                <a:solidFill>
                  <a:schemeClr val="bg1"/>
                </a:solidFill>
              </a:rPr>
              <a:t>       0.27833  </a:t>
            </a:r>
            <a:r>
              <a:rPr lang="es-ES" sz="1600" dirty="0">
                <a:solidFill>
                  <a:schemeClr val="bg1"/>
                </a:solidFill>
              </a:rPr>
              <a:t>0.00285  0.00493  0.27500  0.27500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Grady Sizemore  </a:t>
            </a:r>
            <a:r>
              <a:rPr lang="en-US" sz="1600" dirty="0" smtClean="0">
                <a:solidFill>
                  <a:schemeClr val="bg1"/>
                </a:solidFill>
              </a:rPr>
              <a:t>       3   </a:t>
            </a:r>
            <a:r>
              <a:rPr lang="en-US" sz="1600" dirty="0">
                <a:solidFill>
                  <a:schemeClr val="bg1"/>
                </a:solidFill>
              </a:rPr>
              <a:t>0  </a:t>
            </a:r>
            <a:r>
              <a:rPr lang="en-US" sz="1600" dirty="0" smtClean="0">
                <a:solidFill>
                  <a:schemeClr val="bg1"/>
                </a:solidFill>
              </a:rPr>
              <a:t>        0.27833  </a:t>
            </a:r>
            <a:r>
              <a:rPr lang="en-US" sz="1600" dirty="0">
                <a:solidFill>
                  <a:schemeClr val="bg1"/>
                </a:solidFill>
              </a:rPr>
              <a:t>0.00639  0.01106  0.26800  0.26800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86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</a:t>
            </a:r>
            <a:r>
              <a:rPr lang="en-US" sz="1600" dirty="0" smtClean="0">
                <a:solidFill>
                  <a:schemeClr val="bg1"/>
                </a:solidFill>
              </a:rPr>
              <a:t>   Name                    Median       </a:t>
            </a:r>
            <a:r>
              <a:rPr lang="en-US" sz="1600" dirty="0">
                <a:solidFill>
                  <a:schemeClr val="bg1"/>
                </a:solidFill>
              </a:rPr>
              <a:t>Q3  </a:t>
            </a:r>
            <a:r>
              <a:rPr lang="en-US" sz="1600" dirty="0" smtClean="0">
                <a:solidFill>
                  <a:schemeClr val="bg1"/>
                </a:solidFill>
              </a:rPr>
              <a:t>    Maximum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HR        </a:t>
            </a:r>
            <a:r>
              <a:rPr lang="es-ES" sz="1600" dirty="0" smtClean="0">
                <a:solidFill>
                  <a:schemeClr val="bg1"/>
                </a:solidFill>
              </a:rPr>
              <a:t>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  </a:t>
            </a:r>
            <a:r>
              <a:rPr lang="es-ES" sz="1600" dirty="0" smtClean="0">
                <a:solidFill>
                  <a:schemeClr val="bg1"/>
                </a:solidFill>
              </a:rPr>
              <a:t>      33.00        41.00    </a:t>
            </a:r>
            <a:r>
              <a:rPr lang="es-ES" sz="1600" dirty="0">
                <a:solidFill>
                  <a:schemeClr val="bg1"/>
                </a:solidFill>
              </a:rPr>
              <a:t>41.00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Grady </a:t>
            </a:r>
            <a:r>
              <a:rPr lang="en-US" sz="1600" dirty="0">
                <a:solidFill>
                  <a:schemeClr val="bg1"/>
                </a:solidFill>
              </a:rPr>
              <a:t>Sizemore    </a:t>
            </a:r>
            <a:r>
              <a:rPr lang="en-US" sz="1600" dirty="0" smtClean="0">
                <a:solidFill>
                  <a:schemeClr val="bg1"/>
                </a:solidFill>
              </a:rPr>
              <a:t>   28.00        33.00    </a:t>
            </a:r>
            <a:r>
              <a:rPr lang="en-US" sz="1600" dirty="0">
                <a:solidFill>
                  <a:schemeClr val="bg1"/>
                </a:solidFill>
              </a:rPr>
              <a:t>33.00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Carlos Beltran   </a:t>
            </a:r>
            <a:r>
              <a:rPr lang="en-US" sz="1600" dirty="0" smtClean="0">
                <a:solidFill>
                  <a:schemeClr val="bg1"/>
                </a:solidFill>
              </a:rPr>
              <a:t>           12.00       116.00   </a:t>
            </a:r>
            <a:r>
              <a:rPr lang="en-US" sz="1600" dirty="0">
                <a:solidFill>
                  <a:schemeClr val="bg1"/>
                </a:solidFill>
              </a:rPr>
              <a:t>116.00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Grady </a:t>
            </a:r>
            <a:r>
              <a:rPr lang="en-US" sz="1600" dirty="0">
                <a:solidFill>
                  <a:schemeClr val="bg1"/>
                </a:solidFill>
              </a:rPr>
              <a:t>Sizemore    </a:t>
            </a:r>
            <a:r>
              <a:rPr lang="en-US" sz="1600" dirty="0" smtClean="0">
                <a:solidFill>
                  <a:schemeClr val="bg1"/>
                </a:solidFill>
              </a:rPr>
              <a:t>      78.00       90.00     90.00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BA        </a:t>
            </a:r>
            <a:r>
              <a:rPr lang="es-ES" sz="1600" dirty="0">
                <a:solidFill>
                  <a:schemeClr val="bg1"/>
                </a:solidFill>
              </a:rPr>
              <a:t>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       0.27600    0.28400  </a:t>
            </a:r>
            <a:r>
              <a:rPr lang="es-ES" sz="1600" dirty="0">
                <a:solidFill>
                  <a:schemeClr val="bg1"/>
                </a:solidFill>
              </a:rPr>
              <a:t>0.28400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   Grady Sizemore  </a:t>
            </a:r>
            <a:r>
              <a:rPr lang="en-US" sz="1600" dirty="0" smtClean="0">
                <a:solidFill>
                  <a:schemeClr val="bg1"/>
                </a:solidFill>
              </a:rPr>
              <a:t>          0.27700     0.29000  </a:t>
            </a:r>
            <a:r>
              <a:rPr lang="en-US" sz="1600" dirty="0">
                <a:solidFill>
                  <a:schemeClr val="bg1"/>
                </a:solidFill>
              </a:rPr>
              <a:t>0.29000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OPS -Plus   Carlos </a:t>
            </a:r>
            <a:r>
              <a:rPr lang="en-US" sz="1600" dirty="0">
                <a:solidFill>
                  <a:schemeClr val="bg1"/>
                </a:solidFill>
              </a:rPr>
              <a:t>Beltran  </a:t>
            </a:r>
            <a:r>
              <a:rPr lang="en-US" sz="1600" dirty="0" smtClean="0">
                <a:solidFill>
                  <a:schemeClr val="bg1"/>
                </a:solidFill>
              </a:rPr>
              <a:t> 3   </a:t>
            </a:r>
            <a:r>
              <a:rPr lang="en-US" sz="1600" dirty="0">
                <a:solidFill>
                  <a:schemeClr val="bg1"/>
                </a:solidFill>
              </a:rPr>
              <a:t>0  </a:t>
            </a:r>
            <a:r>
              <a:rPr lang="en-US" sz="1600" dirty="0" smtClean="0">
                <a:solidFill>
                  <a:schemeClr val="bg1"/>
                </a:solidFill>
              </a:rPr>
              <a:t>       135.00     </a:t>
            </a:r>
            <a:r>
              <a:rPr lang="en-US" sz="1600" dirty="0">
                <a:solidFill>
                  <a:schemeClr val="bg1"/>
                </a:solidFill>
              </a:rPr>
              <a:t>7.55  </a:t>
            </a:r>
            <a:r>
              <a:rPr lang="en-US" sz="1600" dirty="0" smtClean="0">
                <a:solidFill>
                  <a:schemeClr val="bg1"/>
                </a:solidFill>
              </a:rPr>
              <a:t>       13.08      126.00     126.00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Grady </a:t>
            </a:r>
            <a:r>
              <a:rPr lang="en-US" sz="1600" dirty="0">
                <a:solidFill>
                  <a:schemeClr val="bg1"/>
                </a:solidFill>
              </a:rPr>
              <a:t>Sizemore  </a:t>
            </a:r>
            <a:r>
              <a:rPr lang="en-US" sz="1600" dirty="0" smtClean="0">
                <a:solidFill>
                  <a:schemeClr val="bg1"/>
                </a:solidFill>
              </a:rPr>
              <a:t>    3   </a:t>
            </a:r>
            <a:r>
              <a:rPr lang="en-US" sz="1600" dirty="0">
                <a:solidFill>
                  <a:schemeClr val="bg1"/>
                </a:solidFill>
              </a:rPr>
              <a:t>0  </a:t>
            </a:r>
            <a:r>
              <a:rPr lang="en-US" sz="1600" dirty="0" smtClean="0">
                <a:solidFill>
                  <a:schemeClr val="bg1"/>
                </a:solidFill>
              </a:rPr>
              <a:t>       127.33     </a:t>
            </a:r>
            <a:r>
              <a:rPr lang="en-US" sz="1600" dirty="0">
                <a:solidFill>
                  <a:schemeClr val="bg1"/>
                </a:solidFill>
              </a:rPr>
              <a:t>2.91   </a:t>
            </a:r>
            <a:r>
              <a:rPr lang="en-US" sz="1600" dirty="0" smtClean="0">
                <a:solidFill>
                  <a:schemeClr val="bg1"/>
                </a:solidFill>
              </a:rPr>
              <a:t>      5.03         122.00     122.00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198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OPS-Plus    Carlos </a:t>
            </a:r>
            <a:r>
              <a:rPr lang="en-US" sz="1600" dirty="0">
                <a:solidFill>
                  <a:schemeClr val="bg1"/>
                </a:solidFill>
              </a:rPr>
              <a:t>Beltran  </a:t>
            </a:r>
            <a:r>
              <a:rPr lang="en-US" sz="1600" dirty="0" smtClean="0">
                <a:solidFill>
                  <a:schemeClr val="bg1"/>
                </a:solidFill>
              </a:rPr>
              <a:t>    129.00         150.00    150.00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Grady </a:t>
            </a:r>
            <a:r>
              <a:rPr lang="en-US" sz="1600" dirty="0">
                <a:solidFill>
                  <a:schemeClr val="bg1"/>
                </a:solidFill>
              </a:rPr>
              <a:t>Sizemore  </a:t>
            </a:r>
            <a:r>
              <a:rPr lang="en-US" sz="1600" dirty="0" smtClean="0">
                <a:solidFill>
                  <a:schemeClr val="bg1"/>
                </a:solidFill>
              </a:rPr>
              <a:t>     128.00          132.00   </a:t>
            </a:r>
            <a:r>
              <a:rPr lang="en-US" sz="1600" dirty="0">
                <a:solidFill>
                  <a:schemeClr val="bg1"/>
                </a:solidFill>
              </a:rPr>
              <a:t>132.00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Beltran vs. </a:t>
            </a:r>
            <a:r>
              <a:rPr lang="en-US" dirty="0" err="1" smtClean="0">
                <a:solidFill>
                  <a:srgbClr val="FF9900"/>
                </a:solidFill>
                <a:latin typeface="+mn-lt"/>
              </a:rPr>
              <a:t>Andruw</a:t>
            </a:r>
            <a:r>
              <a:rPr lang="en-US" dirty="0" smtClean="0">
                <a:solidFill>
                  <a:srgbClr val="FF9900"/>
                </a:solidFill>
                <a:latin typeface="+mn-lt"/>
              </a:rPr>
              <a:t> Jones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86200"/>
            <a:ext cx="4267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14400"/>
            <a:ext cx="4305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9900"/>
                </a:solidFill>
                <a:latin typeface="+mn-lt"/>
              </a:rPr>
              <a:t>How Criticism Began</a:t>
            </a:r>
            <a:endParaRPr lang="en-US" sz="48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1981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2005, Carlos Beltran signed a 7 year, $119 million contract to play with the New York Mets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the time, this was only the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$100 million + contract in baseball history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2362200" cy="28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3124200" cy="28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9900"/>
                </a:solidFill>
                <a:latin typeface="+mn-lt"/>
              </a:rPr>
              <a:t>Descriptive Statistics: Beltran vs. Jones</a:t>
            </a:r>
            <a:endParaRPr lang="en-US" sz="32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Variable     </a:t>
            </a:r>
            <a:r>
              <a:rPr lang="en-US" sz="1600" dirty="0">
                <a:solidFill>
                  <a:schemeClr val="bg1"/>
                </a:solidFill>
              </a:rPr>
              <a:t>Name            </a:t>
            </a:r>
            <a:r>
              <a:rPr lang="en-US" sz="1600" dirty="0" smtClean="0">
                <a:solidFill>
                  <a:schemeClr val="bg1"/>
                </a:solidFill>
              </a:rPr>
              <a:t>     N  </a:t>
            </a:r>
            <a:r>
              <a:rPr lang="en-US" sz="16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*     Mean   SE Mean     </a:t>
            </a:r>
            <a:r>
              <a:rPr lang="en-US" sz="1600" dirty="0" err="1">
                <a:solidFill>
                  <a:schemeClr val="bg1"/>
                </a:solidFill>
              </a:rPr>
              <a:t>StDev</a:t>
            </a:r>
            <a:r>
              <a:rPr lang="en-US" sz="1600" dirty="0">
                <a:solidFill>
                  <a:schemeClr val="bg1"/>
                </a:solidFill>
              </a:rPr>
              <a:t>  Minimum  </a:t>
            </a:r>
            <a:r>
              <a:rPr lang="en-US" sz="1600" dirty="0" smtClean="0">
                <a:solidFill>
                  <a:schemeClr val="bg1"/>
                </a:solidFill>
              </a:rPr>
              <a:t>   Q1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HR        </a:t>
            </a:r>
            <a:r>
              <a:rPr lang="de-DE" sz="1600" dirty="0" smtClean="0">
                <a:solidFill>
                  <a:schemeClr val="bg1"/>
                </a:solidFill>
              </a:rPr>
              <a:t>     </a:t>
            </a:r>
            <a:r>
              <a:rPr lang="de-DE" sz="1600" dirty="0" err="1" smtClean="0">
                <a:solidFill>
                  <a:schemeClr val="bg1"/>
                </a:solidFill>
              </a:rPr>
              <a:t>Andruw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>
                <a:solidFill>
                  <a:schemeClr val="bg1"/>
                </a:solidFill>
              </a:rPr>
              <a:t>Jones    2   0    </a:t>
            </a:r>
            <a:r>
              <a:rPr lang="de-DE" sz="1600" dirty="0" smtClean="0">
                <a:solidFill>
                  <a:schemeClr val="bg1"/>
                </a:solidFill>
              </a:rPr>
              <a:t>    33.50      </a:t>
            </a:r>
            <a:r>
              <a:rPr lang="de-DE" sz="1600" dirty="0">
                <a:solidFill>
                  <a:schemeClr val="bg1"/>
                </a:solidFill>
              </a:rPr>
              <a:t>7.50     </a:t>
            </a:r>
            <a:r>
              <a:rPr lang="de-DE" sz="1600" dirty="0" smtClean="0">
                <a:solidFill>
                  <a:schemeClr val="bg1"/>
                </a:solidFill>
              </a:rPr>
              <a:t>    10.61       26.00         *</a:t>
            </a:r>
            <a:endParaRPr lang="de-DE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         </a:t>
            </a:r>
            <a:r>
              <a:rPr lang="es-ES" sz="1600" dirty="0" smtClean="0">
                <a:solidFill>
                  <a:schemeClr val="bg1"/>
                </a:solidFill>
              </a:rPr>
              <a:t>       </a:t>
            </a:r>
            <a:r>
              <a:rPr lang="es-ES" sz="1600" dirty="0">
                <a:solidFill>
                  <a:schemeClr val="bg1"/>
                </a:solidFill>
              </a:rPr>
              <a:t>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 2   </a:t>
            </a:r>
            <a:r>
              <a:rPr lang="es-ES" sz="1600" dirty="0">
                <a:solidFill>
                  <a:schemeClr val="bg1"/>
                </a:solidFill>
              </a:rPr>
              <a:t>0    </a:t>
            </a:r>
            <a:r>
              <a:rPr lang="es-ES" sz="1600" dirty="0" smtClean="0">
                <a:solidFill>
                  <a:schemeClr val="bg1"/>
                </a:solidFill>
              </a:rPr>
              <a:t>   37.00      </a:t>
            </a:r>
            <a:r>
              <a:rPr lang="es-ES" sz="1600" dirty="0">
                <a:solidFill>
                  <a:schemeClr val="bg1"/>
                </a:solidFill>
              </a:rPr>
              <a:t>4.00      </a:t>
            </a:r>
            <a:r>
              <a:rPr lang="es-ES" sz="1600" dirty="0" smtClean="0">
                <a:solidFill>
                  <a:schemeClr val="bg1"/>
                </a:solidFill>
              </a:rPr>
              <a:t>    5.66         33.00         *</a:t>
            </a:r>
            <a:endParaRPr lang="es-E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</a:t>
            </a:r>
            <a:r>
              <a:rPr lang="en-US" sz="1600" dirty="0" err="1">
                <a:solidFill>
                  <a:schemeClr val="bg1"/>
                </a:solidFill>
              </a:rPr>
              <a:t>Andruw</a:t>
            </a:r>
            <a:r>
              <a:rPr lang="en-US" sz="1600" dirty="0">
                <a:solidFill>
                  <a:schemeClr val="bg1"/>
                </a:solidFill>
              </a:rPr>
              <a:t> Jones    </a:t>
            </a:r>
            <a:r>
              <a:rPr lang="en-US" sz="1600" dirty="0" smtClean="0">
                <a:solidFill>
                  <a:schemeClr val="bg1"/>
                </a:solidFill>
              </a:rPr>
              <a:t>      2   </a:t>
            </a:r>
            <a:r>
              <a:rPr lang="en-US" sz="1600" dirty="0">
                <a:solidFill>
                  <a:schemeClr val="bg1"/>
                </a:solidFill>
              </a:rPr>
              <a:t>0    </a:t>
            </a:r>
            <a:r>
              <a:rPr lang="en-US" sz="1600" dirty="0" smtClean="0">
                <a:solidFill>
                  <a:schemeClr val="bg1"/>
                </a:solidFill>
              </a:rPr>
              <a:t>    111.5      </a:t>
            </a:r>
            <a:r>
              <a:rPr lang="en-US" sz="1600" dirty="0">
                <a:solidFill>
                  <a:schemeClr val="bg1"/>
                </a:solidFill>
              </a:rPr>
              <a:t>17.5      </a:t>
            </a:r>
            <a:r>
              <a:rPr lang="en-US" sz="1600" dirty="0" smtClean="0">
                <a:solidFill>
                  <a:schemeClr val="bg1"/>
                </a:solidFill>
              </a:rPr>
              <a:t>    24.7           94.0        *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    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       2   </a:t>
            </a:r>
            <a:r>
              <a:rPr lang="es-ES" sz="1600" dirty="0">
                <a:solidFill>
                  <a:schemeClr val="bg1"/>
                </a:solidFill>
              </a:rPr>
              <a:t>0   </a:t>
            </a:r>
            <a:r>
              <a:rPr lang="es-ES" sz="1600" dirty="0" smtClean="0">
                <a:solidFill>
                  <a:schemeClr val="bg1"/>
                </a:solidFill>
              </a:rPr>
              <a:t>      114.00    2.00         2.83          112.00     </a:t>
            </a:r>
            <a:r>
              <a:rPr lang="es-ES" sz="1600" dirty="0">
                <a:solidFill>
                  <a:schemeClr val="bg1"/>
                </a:solidFill>
              </a:rPr>
              <a:t>*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BA        </a:t>
            </a:r>
            <a:r>
              <a:rPr lang="es-ES" sz="1600" dirty="0" err="1">
                <a:solidFill>
                  <a:schemeClr val="bg1"/>
                </a:solidFill>
              </a:rPr>
              <a:t>Andruw</a:t>
            </a:r>
            <a:r>
              <a:rPr lang="es-ES" sz="1600" dirty="0">
                <a:solidFill>
                  <a:schemeClr val="bg1"/>
                </a:solidFill>
              </a:rPr>
              <a:t> Jones    </a:t>
            </a:r>
            <a:r>
              <a:rPr lang="es-ES" sz="1600" dirty="0" smtClean="0">
                <a:solidFill>
                  <a:schemeClr val="bg1"/>
                </a:solidFill>
              </a:rPr>
              <a:t>      2   </a:t>
            </a:r>
            <a:r>
              <a:rPr lang="es-ES" sz="1600" dirty="0">
                <a:solidFill>
                  <a:schemeClr val="bg1"/>
                </a:solidFill>
              </a:rPr>
              <a:t>0   </a:t>
            </a:r>
            <a:r>
              <a:rPr lang="es-ES" sz="1600" dirty="0" smtClean="0">
                <a:solidFill>
                  <a:schemeClr val="bg1"/>
                </a:solidFill>
              </a:rPr>
              <a:t>      0.2420    </a:t>
            </a:r>
            <a:r>
              <a:rPr lang="es-ES" sz="1600" dirty="0">
                <a:solidFill>
                  <a:schemeClr val="bg1"/>
                </a:solidFill>
              </a:rPr>
              <a:t>0.0200    </a:t>
            </a:r>
            <a:r>
              <a:rPr lang="es-ES" sz="1600" dirty="0" smtClean="0">
                <a:solidFill>
                  <a:schemeClr val="bg1"/>
                </a:solidFill>
              </a:rPr>
              <a:t>  0.0283      0.2220      *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    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       2   </a:t>
            </a:r>
            <a:r>
              <a:rPr lang="es-ES" sz="1600" dirty="0">
                <a:solidFill>
                  <a:schemeClr val="bg1"/>
                </a:solidFill>
              </a:rPr>
              <a:t>0  </a:t>
            </a:r>
            <a:r>
              <a:rPr lang="es-ES" sz="1600" dirty="0" smtClean="0">
                <a:solidFill>
                  <a:schemeClr val="bg1"/>
                </a:solidFill>
              </a:rPr>
              <a:t>       0.27550  </a:t>
            </a:r>
            <a:r>
              <a:rPr lang="es-ES" sz="1600" dirty="0">
                <a:solidFill>
                  <a:schemeClr val="bg1"/>
                </a:solidFill>
              </a:rPr>
              <a:t>0.000500  0.000707  0.27500   *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OPS-Plus  </a:t>
            </a:r>
            <a:r>
              <a:rPr lang="fr-FR" sz="1600" dirty="0" err="1">
                <a:solidFill>
                  <a:schemeClr val="bg1"/>
                </a:solidFill>
              </a:rPr>
              <a:t>Andruw</a:t>
            </a:r>
            <a:r>
              <a:rPr lang="fr-FR" sz="1600" dirty="0">
                <a:solidFill>
                  <a:schemeClr val="bg1"/>
                </a:solidFill>
              </a:rPr>
              <a:t> Jones    2   0    </a:t>
            </a:r>
            <a:r>
              <a:rPr lang="fr-FR" sz="1600" dirty="0" smtClean="0">
                <a:solidFill>
                  <a:schemeClr val="bg1"/>
                </a:solidFill>
              </a:rPr>
              <a:t>       107.0      </a:t>
            </a:r>
            <a:r>
              <a:rPr lang="fr-FR" sz="1600" dirty="0">
                <a:solidFill>
                  <a:schemeClr val="bg1"/>
                </a:solidFill>
              </a:rPr>
              <a:t>19.0      </a:t>
            </a:r>
            <a:r>
              <a:rPr lang="fr-FR" sz="1600" dirty="0" smtClean="0">
                <a:solidFill>
                  <a:schemeClr val="bg1"/>
                </a:solidFill>
              </a:rPr>
              <a:t>     26.9           88.0         *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          Carlos </a:t>
            </a:r>
            <a:r>
              <a:rPr lang="es-ES" sz="1600" dirty="0" err="1">
                <a:solidFill>
                  <a:schemeClr val="bg1"/>
                </a:solidFill>
              </a:rPr>
              <a:t>Beltran</a:t>
            </a:r>
            <a:r>
              <a:rPr lang="es-ES" sz="1600" dirty="0">
                <a:solidFill>
                  <a:schemeClr val="bg1"/>
                </a:solidFill>
              </a:rPr>
              <a:t>  </a:t>
            </a:r>
            <a:r>
              <a:rPr lang="es-ES" sz="1600" dirty="0" smtClean="0">
                <a:solidFill>
                  <a:schemeClr val="bg1"/>
                </a:solidFill>
              </a:rPr>
              <a:t>          2   </a:t>
            </a:r>
            <a:r>
              <a:rPr lang="es-ES" sz="1600" dirty="0">
                <a:solidFill>
                  <a:schemeClr val="bg1"/>
                </a:solidFill>
              </a:rPr>
              <a:t>0    </a:t>
            </a:r>
            <a:r>
              <a:rPr lang="es-ES" sz="1600" dirty="0" smtClean="0">
                <a:solidFill>
                  <a:schemeClr val="bg1"/>
                </a:solidFill>
              </a:rPr>
              <a:t>       138.0      </a:t>
            </a:r>
            <a:r>
              <a:rPr lang="es-ES" sz="1600" dirty="0">
                <a:solidFill>
                  <a:schemeClr val="bg1"/>
                </a:solidFill>
              </a:rPr>
              <a:t>12.0      </a:t>
            </a:r>
            <a:r>
              <a:rPr lang="es-ES" sz="1600" dirty="0" smtClean="0">
                <a:solidFill>
                  <a:schemeClr val="bg1"/>
                </a:solidFill>
              </a:rPr>
              <a:t>      17.0          126.0       *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86200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Variable  </a:t>
            </a:r>
            <a:r>
              <a:rPr lang="en-US" sz="1600" dirty="0" smtClean="0">
                <a:solidFill>
                  <a:schemeClr val="bg1"/>
                </a:solidFill>
              </a:rPr>
              <a:t>      Name             </a:t>
            </a:r>
            <a:r>
              <a:rPr lang="en-US" sz="1600" dirty="0">
                <a:solidFill>
                  <a:schemeClr val="bg1"/>
                </a:solidFill>
              </a:rPr>
              <a:t>Median  </a:t>
            </a:r>
            <a:r>
              <a:rPr lang="en-US" sz="1600" dirty="0" smtClean="0">
                <a:solidFill>
                  <a:schemeClr val="bg1"/>
                </a:solidFill>
              </a:rPr>
              <a:t>    Q3      Maximum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HR        </a:t>
            </a:r>
            <a:r>
              <a:rPr lang="de-DE" sz="1600" dirty="0" smtClean="0">
                <a:solidFill>
                  <a:schemeClr val="bg1"/>
                </a:solidFill>
              </a:rPr>
              <a:t>    </a:t>
            </a:r>
            <a:r>
              <a:rPr lang="de-DE" sz="1600" dirty="0" err="1" smtClean="0">
                <a:solidFill>
                  <a:schemeClr val="bg1"/>
                </a:solidFill>
              </a:rPr>
              <a:t>Andruw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>
                <a:solidFill>
                  <a:schemeClr val="bg1"/>
                </a:solidFill>
              </a:rPr>
              <a:t>Jones      </a:t>
            </a:r>
            <a:r>
              <a:rPr lang="de-DE" sz="1600" dirty="0" smtClean="0">
                <a:solidFill>
                  <a:schemeClr val="bg1"/>
                </a:solidFill>
              </a:rPr>
              <a:t> 33.50       *          41.00</a:t>
            </a:r>
            <a:endParaRPr lang="de-DE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Carlos </a:t>
            </a:r>
            <a:r>
              <a:rPr lang="en-US" sz="1600" dirty="0">
                <a:solidFill>
                  <a:schemeClr val="bg1"/>
                </a:solidFill>
              </a:rPr>
              <a:t>Beltran    </a:t>
            </a:r>
            <a:r>
              <a:rPr lang="en-US" sz="1600" dirty="0" smtClean="0">
                <a:solidFill>
                  <a:schemeClr val="bg1"/>
                </a:solidFill>
              </a:rPr>
              <a:t>     37.00      *          41.00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RBI       </a:t>
            </a:r>
            <a:r>
              <a:rPr lang="en-US" sz="1600" dirty="0" err="1">
                <a:solidFill>
                  <a:schemeClr val="bg1"/>
                </a:solidFill>
              </a:rPr>
              <a:t>Andruw</a:t>
            </a:r>
            <a:r>
              <a:rPr lang="en-US" sz="1600" dirty="0">
                <a:solidFill>
                  <a:schemeClr val="bg1"/>
                </a:solidFill>
              </a:rPr>
              <a:t> Jones      </a:t>
            </a:r>
            <a:r>
              <a:rPr lang="en-US" sz="1600" dirty="0" smtClean="0">
                <a:solidFill>
                  <a:schemeClr val="bg1"/>
                </a:solidFill>
              </a:rPr>
              <a:t>    111.5         *         129.0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Carlos </a:t>
            </a:r>
            <a:r>
              <a:rPr lang="en-US" sz="1600" dirty="0">
                <a:solidFill>
                  <a:schemeClr val="bg1"/>
                </a:solidFill>
              </a:rPr>
              <a:t>Beltran   </a:t>
            </a:r>
            <a:r>
              <a:rPr lang="en-US" sz="1600" dirty="0" smtClean="0">
                <a:solidFill>
                  <a:schemeClr val="bg1"/>
                </a:solidFill>
              </a:rPr>
              <a:t>      114.00        *         </a:t>
            </a:r>
            <a:r>
              <a:rPr lang="en-US" sz="1600" dirty="0">
                <a:solidFill>
                  <a:schemeClr val="bg1"/>
                </a:solidFill>
              </a:rPr>
              <a:t>116.00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BA        </a:t>
            </a:r>
            <a:r>
              <a:rPr lang="es-ES" sz="1600" dirty="0" err="1">
                <a:solidFill>
                  <a:schemeClr val="bg1"/>
                </a:solidFill>
              </a:rPr>
              <a:t>Andruw</a:t>
            </a:r>
            <a:r>
              <a:rPr lang="es-ES" sz="1600" dirty="0">
                <a:solidFill>
                  <a:schemeClr val="bg1"/>
                </a:solidFill>
              </a:rPr>
              <a:t> Jones     </a:t>
            </a:r>
            <a:r>
              <a:rPr lang="es-ES" sz="1600" dirty="0" smtClean="0">
                <a:solidFill>
                  <a:schemeClr val="bg1"/>
                </a:solidFill>
              </a:rPr>
              <a:t>    0.2420       *         0.2620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Carlos </a:t>
            </a:r>
            <a:r>
              <a:rPr lang="en-US" sz="1600" dirty="0">
                <a:solidFill>
                  <a:schemeClr val="bg1"/>
                </a:solidFill>
              </a:rPr>
              <a:t>Beltran  </a:t>
            </a:r>
            <a:r>
              <a:rPr lang="en-US" sz="1600" dirty="0" smtClean="0">
                <a:solidFill>
                  <a:schemeClr val="bg1"/>
                </a:solidFill>
              </a:rPr>
              <a:t>        0.27550     *         0.27600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OPS-Plus  </a:t>
            </a:r>
            <a:r>
              <a:rPr lang="fr-FR" sz="1600" dirty="0" err="1">
                <a:solidFill>
                  <a:schemeClr val="bg1"/>
                </a:solidFill>
              </a:rPr>
              <a:t>Andruw</a:t>
            </a:r>
            <a:r>
              <a:rPr lang="fr-FR" sz="1600" dirty="0">
                <a:solidFill>
                  <a:schemeClr val="bg1"/>
                </a:solidFill>
              </a:rPr>
              <a:t> Jones      107.0   </a:t>
            </a:r>
            <a:r>
              <a:rPr lang="fr-FR" sz="1600" dirty="0" smtClean="0">
                <a:solidFill>
                  <a:schemeClr val="bg1"/>
                </a:solidFill>
              </a:rPr>
              <a:t>    *          126.0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         </a:t>
            </a:r>
            <a:r>
              <a:rPr lang="en-US" sz="1600" dirty="0" smtClean="0">
                <a:solidFill>
                  <a:schemeClr val="bg1"/>
                </a:solidFill>
              </a:rPr>
              <a:t>        Carlos </a:t>
            </a:r>
            <a:r>
              <a:rPr lang="en-US" sz="1600" dirty="0">
                <a:solidFill>
                  <a:schemeClr val="bg1"/>
                </a:solidFill>
              </a:rPr>
              <a:t>Beltran    </a:t>
            </a:r>
            <a:r>
              <a:rPr lang="en-US" sz="1600" dirty="0" smtClean="0">
                <a:solidFill>
                  <a:schemeClr val="bg1"/>
                </a:solidFill>
              </a:rPr>
              <a:t>  138.0       *         150.0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Conclusions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Relative to his position, Carlos Beltran is not overrated at 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Centerfield is a position that sacrifices offense for defense.  To get a good defensive centerfielder who also is good offensively is an asset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+mn-lt"/>
              </a:rPr>
              <a:t>Possible Limitations and Future Research</a:t>
            </a:r>
            <a:endParaRPr lang="en-US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every team had a centerfielder who played close to 162 games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only took account the last 3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Further studies should be done taking into account offensive production over a 162 game span for each team out of the centerfield position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Further studies should be done taking into account defensive ability in a quantitative way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References 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Baseball-reference.com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Espn.com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Nypost.com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Nydailynews.com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9900"/>
                </a:solidFill>
                <a:latin typeface="+mn-lt"/>
              </a:rPr>
              <a:t>The Mets were bad…</a:t>
            </a:r>
            <a:endParaRPr lang="en-US" sz="48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Mets were coming off of a 71-91 season and a 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place finish in the division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Beltran was viewed by many as the team’s savior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5760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429000"/>
            <a:ext cx="2152650" cy="328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9900"/>
                </a:solidFill>
                <a:latin typeface="+mn-lt"/>
              </a:rPr>
              <a:t>Beltran was bad in his first season</a:t>
            </a:r>
            <a:endParaRPr lang="en-US" sz="48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Beltran hit 22 fewer homeruns in his first season with the Mets than he did in the season prior to signing his new contract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New York media was ferocious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2390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657601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2295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Beltran Rebounded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With the exception of the 2005 season, Beltran has put up stellar numbers for the Mets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Yet to this day, many fans will tell you that Carlos Beltran is “overrated” or “just not that good”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Our goal: To find out if Carlos Beltran is “overrated”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038600"/>
            <a:ext cx="2057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217330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Career Statistics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86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Career Statistics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962400" cy="271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9624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86200"/>
            <a:ext cx="39623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86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BELTRAN vs. MLB CENTER FIELDERS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3810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BELTRAN vs. MLB CENTER FIELDERS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84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1191</Words>
  <Application>Microsoft Office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Is Carlos Beltran Overrated?</vt:lpstr>
      <vt:lpstr>How Criticism Began</vt:lpstr>
      <vt:lpstr>The Mets were bad…</vt:lpstr>
      <vt:lpstr>Beltran was bad in his first season</vt:lpstr>
      <vt:lpstr>Beltran Rebounded</vt:lpstr>
      <vt:lpstr>Career Statistics</vt:lpstr>
      <vt:lpstr>Career Statistics</vt:lpstr>
      <vt:lpstr>BELTRAN vs. MLB CENTER FIELDERS</vt:lpstr>
      <vt:lpstr>BELTRAN vs. MLB CENTER FIELDERS</vt:lpstr>
      <vt:lpstr>BELTRAN vs. MLB CENTER FIELDERS</vt:lpstr>
      <vt:lpstr>Slide 11</vt:lpstr>
      <vt:lpstr>Slide 12</vt:lpstr>
      <vt:lpstr>BELTRAN vs. TORI HUNTER</vt:lpstr>
      <vt:lpstr>Descriptive Statistics: Beltran vs. Hunter</vt:lpstr>
      <vt:lpstr>Beltran vs. Curtis Granderson</vt:lpstr>
      <vt:lpstr>Descriptive Statistics: Beltran vs. Granderson</vt:lpstr>
      <vt:lpstr>Beltran vs. Grady Sizemore</vt:lpstr>
      <vt:lpstr>Descriptive Statistics: Beltran vs. Sizemore</vt:lpstr>
      <vt:lpstr>Beltran vs. Andruw Jones</vt:lpstr>
      <vt:lpstr>Descriptive Statistics: Beltran vs. Jones</vt:lpstr>
      <vt:lpstr>Conclusions</vt:lpstr>
      <vt:lpstr>Possible Limitations and Future Research</vt:lpstr>
      <vt:lpstr>References 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CARLOS BELTRAN</dc:title>
  <dc:creator>kalism</dc:creator>
  <cp:lastModifiedBy>Library and Information Services</cp:lastModifiedBy>
  <cp:revision>35</cp:revision>
  <dcterms:created xsi:type="dcterms:W3CDTF">2009-02-04T01:16:12Z</dcterms:created>
  <dcterms:modified xsi:type="dcterms:W3CDTF">2009-02-04T06:26:42Z</dcterms:modified>
</cp:coreProperties>
</file>