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3" r:id="rId4"/>
    <p:sldId id="270" r:id="rId5"/>
    <p:sldId id="275" r:id="rId6"/>
    <p:sldId id="276" r:id="rId7"/>
    <p:sldId id="277" r:id="rId8"/>
    <p:sldId id="267" r:id="rId9"/>
    <p:sldId id="278" r:id="rId10"/>
    <p:sldId id="268" r:id="rId11"/>
    <p:sldId id="271" r:id="rId12"/>
    <p:sldId id="273" r:id="rId13"/>
    <p:sldId id="274" r:id="rId14"/>
    <p:sldId id="269" r:id="rId15"/>
    <p:sldId id="279" r:id="rId16"/>
    <p:sldId id="272" r:id="rId17"/>
    <p:sldId id="266"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163" autoAdjust="0"/>
    <p:restoredTop sz="76937" autoAdjust="0"/>
  </p:normalViewPr>
  <p:slideViewPr>
    <p:cSldViewPr>
      <p:cViewPr varScale="1">
        <p:scale>
          <a:sx n="56" d="100"/>
          <a:sy n="56" d="100"/>
        </p:scale>
        <p:origin x="-9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26741C-F1C4-4AF5-BA0F-3B877FE7F003}" type="datetimeFigureOut">
              <a:rPr lang="en-US" smtClean="0"/>
              <a:pPr/>
              <a:t>3/25/2009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9DB440-A4D7-4AFA-B847-7BEB97B7C2C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9DB440-A4D7-4AFA-B847-7BEB97B7C2CC}"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41CCCDB-93F2-4C6F-85E7-7E21C6CB27A1}" type="datetimeFigureOut">
              <a:rPr lang="en-US" smtClean="0"/>
              <a:pPr/>
              <a:t>3/25/2009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6492EED-C801-402C-9F9F-193EA81001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CCCDB-93F2-4C6F-85E7-7E21C6CB27A1}" type="datetimeFigureOut">
              <a:rPr lang="en-US" smtClean="0"/>
              <a:pPr/>
              <a:t>3/25/2009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CCCDB-93F2-4C6F-85E7-7E21C6CB27A1}" type="datetimeFigureOut">
              <a:rPr lang="en-US" smtClean="0"/>
              <a:pPr/>
              <a:t>3/25/2009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41CCCDB-93F2-4C6F-85E7-7E21C6CB27A1}" type="datetimeFigureOut">
              <a:rPr lang="en-US" smtClean="0"/>
              <a:pPr/>
              <a:t>3/25/2009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41CCCDB-93F2-4C6F-85E7-7E21C6CB27A1}" type="datetimeFigureOut">
              <a:rPr lang="en-US" smtClean="0"/>
              <a:pPr/>
              <a:t>3/25/2009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492EED-C801-402C-9F9F-193EA810014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CCCDB-93F2-4C6F-85E7-7E21C6CB27A1}" type="datetimeFigureOut">
              <a:rPr lang="en-US" smtClean="0"/>
              <a:pPr/>
              <a:t>3/25/2009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41CCCDB-93F2-4C6F-85E7-7E21C6CB27A1}" type="datetimeFigureOut">
              <a:rPr lang="en-US" smtClean="0"/>
              <a:pPr/>
              <a:t>3/25/2009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41CCCDB-93F2-4C6F-85E7-7E21C6CB27A1}" type="datetimeFigureOut">
              <a:rPr lang="en-US" smtClean="0"/>
              <a:pPr/>
              <a:t>3/25/2009</a:t>
            </a:fld>
            <a:endParaRPr lang="en-US"/>
          </a:p>
        </p:txBody>
      </p:sp>
      <p:sp>
        <p:nvSpPr>
          <p:cNvPr id="8" name="Slide Number Placeholder 7"/>
          <p:cNvSpPr>
            <a:spLocks noGrp="1"/>
          </p:cNvSpPr>
          <p:nvPr>
            <p:ph type="sldNum" sz="quarter" idx="11"/>
          </p:nvPr>
        </p:nvSpPr>
        <p:spPr/>
        <p:txBody>
          <a:bodyPr/>
          <a:lstStyle/>
          <a:p>
            <a:fld id="{E6492EED-C801-402C-9F9F-193EA8100148}"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CCCDB-93F2-4C6F-85E7-7E21C6CB27A1}" type="datetimeFigureOut">
              <a:rPr lang="en-US" smtClean="0"/>
              <a:pPr/>
              <a:t>3/25/2009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41CCCDB-93F2-4C6F-85E7-7E21C6CB27A1}" type="datetimeFigureOut">
              <a:rPr lang="en-US" smtClean="0"/>
              <a:pPr/>
              <a:t>3/25/2009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E6492EED-C801-402C-9F9F-193EA81001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E41CCCDB-93F2-4C6F-85E7-7E21C6CB27A1}" type="datetimeFigureOut">
              <a:rPr lang="en-US" smtClean="0"/>
              <a:pPr/>
              <a:t>3/25/2009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492EED-C801-402C-9F9F-193EA810014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41CCCDB-93F2-4C6F-85E7-7E21C6CB27A1}" type="datetimeFigureOut">
              <a:rPr lang="en-US" smtClean="0"/>
              <a:pPr/>
              <a:t>3/25/2009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6492EED-C801-402C-9F9F-193EA8100148}"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iaaf.org/" TargetMode="External"/><Relationship Id="rId2" Type="http://schemas.openxmlformats.org/officeDocument/2006/relationships/hyperlink" Target="http://www.independent.co.uk/extras/big-question/the-big-question-as-the-100m-world-record-falls-again-how-much-faster-can-humans-run-838899.html" TargetMode="Externa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hyperlink" Target="http://www.wikipedia.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3000" r="-3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534400" cy="609600"/>
          </a:xfrm>
        </p:spPr>
        <p:txBody>
          <a:bodyPr>
            <a:noAutofit/>
          </a:bodyPr>
          <a:lstStyle/>
          <a:p>
            <a:r>
              <a:rPr lang="en-US" sz="3600" b="1" dirty="0" smtClean="0"/>
              <a:t>Breaking the 100m Record</a:t>
            </a:r>
            <a:endParaRPr lang="en-US" sz="3600" b="1" dirty="0"/>
          </a:p>
        </p:txBody>
      </p:sp>
      <p:sp>
        <p:nvSpPr>
          <p:cNvPr id="4" name="TextBox 3"/>
          <p:cNvSpPr txBox="1"/>
          <p:nvPr/>
        </p:nvSpPr>
        <p:spPr>
          <a:xfrm>
            <a:off x="3200400" y="6096000"/>
            <a:ext cx="5791200" cy="584775"/>
          </a:xfrm>
          <a:prstGeom prst="rect">
            <a:avLst/>
          </a:prstGeom>
          <a:noFill/>
        </p:spPr>
        <p:txBody>
          <a:bodyPr wrap="square" rtlCol="0">
            <a:spAutoFit/>
          </a:bodyPr>
          <a:lstStyle/>
          <a:p>
            <a:r>
              <a:rPr lang="en-US" sz="3200" dirty="0" smtClean="0"/>
              <a:t>Aaron Manning &amp; Dan </a:t>
            </a:r>
            <a:r>
              <a:rPr lang="en-US" sz="3200" dirty="0" err="1" smtClean="0"/>
              <a:t>Toulson</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10400" cy="1143000"/>
          </a:xfrm>
        </p:spPr>
        <p:txBody>
          <a:bodyPr/>
          <a:lstStyle/>
          <a:p>
            <a:r>
              <a:rPr lang="en-US" i="1" dirty="0" smtClean="0"/>
              <a:t>World Record Progression</a:t>
            </a:r>
            <a:endParaRPr lang="en-US" i="1" dirty="0"/>
          </a:p>
        </p:txBody>
      </p:sp>
      <p:pic>
        <p:nvPicPr>
          <p:cNvPr id="1026" name="Picture 2"/>
          <p:cNvPicPr>
            <a:picLocks noGrp="1" noChangeAspect="1" noChangeArrowheads="1"/>
          </p:cNvPicPr>
          <p:nvPr>
            <p:ph idx="1"/>
          </p:nvPr>
        </p:nvPicPr>
        <p:blipFill>
          <a:blip r:embed="rId3"/>
          <a:srcRect/>
          <a:stretch>
            <a:fillRect/>
          </a:stretch>
        </p:blipFill>
        <p:spPr bwMode="auto">
          <a:xfrm>
            <a:off x="533400" y="1143000"/>
            <a:ext cx="8118872" cy="54125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143000"/>
          </a:xfrm>
        </p:spPr>
        <p:txBody>
          <a:bodyPr>
            <a:normAutofit fontScale="90000"/>
          </a:bodyPr>
          <a:lstStyle/>
          <a:p>
            <a:pPr algn="ctr"/>
            <a:r>
              <a:rPr lang="en-US" i="1" dirty="0" smtClean="0"/>
              <a:t>Linear Regression to predict 2012</a:t>
            </a:r>
            <a:endParaRPr lang="en-US" i="1" dirty="0"/>
          </a:p>
        </p:txBody>
      </p:sp>
      <p:pic>
        <p:nvPicPr>
          <p:cNvPr id="2050" name="Picture 2"/>
          <p:cNvPicPr>
            <a:picLocks noGrp="1" noChangeAspect="1" noChangeArrowheads="1"/>
          </p:cNvPicPr>
          <p:nvPr>
            <p:ph idx="1"/>
          </p:nvPr>
        </p:nvPicPr>
        <p:blipFill>
          <a:blip r:embed="rId2"/>
          <a:srcRect/>
          <a:stretch>
            <a:fillRect/>
          </a:stretch>
        </p:blipFill>
        <p:spPr bwMode="auto">
          <a:xfrm>
            <a:off x="533400" y="1219200"/>
            <a:ext cx="8077200" cy="5384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467600" cy="1143000"/>
          </a:xfrm>
        </p:spPr>
        <p:txBody>
          <a:bodyPr>
            <a:normAutofit fontScale="90000"/>
          </a:bodyPr>
          <a:lstStyle/>
          <a:p>
            <a:r>
              <a:rPr lang="en-US" i="1" dirty="0" smtClean="0"/>
              <a:t>Does this model work?</a:t>
            </a:r>
            <a:br>
              <a:rPr lang="en-US" i="1" dirty="0" smtClean="0"/>
            </a:br>
            <a:endParaRPr lang="en-US" i="1" dirty="0"/>
          </a:p>
        </p:txBody>
      </p:sp>
      <p:sp>
        <p:nvSpPr>
          <p:cNvPr id="3" name="Content Placeholder 2"/>
          <p:cNvSpPr>
            <a:spLocks noGrp="1"/>
          </p:cNvSpPr>
          <p:nvPr>
            <p:ph idx="1"/>
          </p:nvPr>
        </p:nvSpPr>
        <p:spPr/>
        <p:txBody>
          <a:bodyPr>
            <a:normAutofit lnSpcReduction="10000"/>
          </a:bodyPr>
          <a:lstStyle/>
          <a:p>
            <a:r>
              <a:rPr lang="en-US" dirty="0" smtClean="0"/>
              <a:t>Plugging into this model calculates that in 2008 a 9.73 would be the best time run.</a:t>
            </a:r>
          </a:p>
          <a:p>
            <a:r>
              <a:rPr lang="en-US" dirty="0" smtClean="0"/>
              <a:t>Using the same model we would think that in 2012 at the London Olympics, a 9.70 would be run.</a:t>
            </a:r>
          </a:p>
          <a:p>
            <a:r>
              <a:rPr lang="en-US" dirty="0" smtClean="0"/>
              <a:t>Therefore this basic model does not work well as there are many factors that need to be incorporated – wind, individual ability, age etc.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6781800" cy="1143000"/>
          </a:xfrm>
        </p:spPr>
        <p:txBody>
          <a:bodyPr/>
          <a:lstStyle/>
          <a:p>
            <a:r>
              <a:rPr lang="en-US" i="1" dirty="0" smtClean="0"/>
              <a:t>The Normal Distribution</a:t>
            </a:r>
            <a:endParaRPr lang="en-US" i="1" dirty="0"/>
          </a:p>
        </p:txBody>
      </p:sp>
      <p:pic>
        <p:nvPicPr>
          <p:cNvPr id="3074" name="Picture 2"/>
          <p:cNvPicPr>
            <a:picLocks noGrp="1" noChangeAspect="1" noChangeArrowheads="1"/>
          </p:cNvPicPr>
          <p:nvPr>
            <p:ph idx="1"/>
          </p:nvPr>
        </p:nvPicPr>
        <p:blipFill>
          <a:blip r:embed="rId2"/>
          <a:srcRect/>
          <a:stretch>
            <a:fillRect/>
          </a:stretch>
        </p:blipFill>
        <p:spPr bwMode="auto">
          <a:xfrm>
            <a:off x="609600" y="1219200"/>
            <a:ext cx="8115301" cy="5410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World Record Simulation</a:t>
            </a:r>
            <a:br>
              <a:rPr lang="en-US" i="1" dirty="0" smtClean="0"/>
            </a:br>
            <a:r>
              <a:rPr lang="en-US" sz="2700" i="1" dirty="0" smtClean="0"/>
              <a:t>-Using the Normal Distribution</a:t>
            </a:r>
            <a:endParaRPr lang="en-US" sz="2700" i="1" dirty="0"/>
          </a:p>
        </p:txBody>
      </p:sp>
      <p:sp>
        <p:nvSpPr>
          <p:cNvPr id="3" name="Content Placeholder 2"/>
          <p:cNvSpPr>
            <a:spLocks noGrp="1"/>
          </p:cNvSpPr>
          <p:nvPr>
            <p:ph idx="1"/>
          </p:nvPr>
        </p:nvSpPr>
        <p:spPr>
          <a:xfrm>
            <a:off x="457200" y="1600201"/>
            <a:ext cx="7467600" cy="3657600"/>
          </a:xfrm>
        </p:spPr>
        <p:txBody>
          <a:bodyPr>
            <a:normAutofit/>
          </a:bodyPr>
          <a:lstStyle/>
          <a:p>
            <a:r>
              <a:rPr lang="en-US" sz="2000" dirty="0" smtClean="0"/>
              <a:t>1520 chances to break a world record each year.</a:t>
            </a:r>
          </a:p>
          <a:p>
            <a:r>
              <a:rPr lang="en-US" sz="2000" dirty="0" smtClean="0"/>
              <a:t>Using  the Mean and standard Deviation from all time list of Olympic 100m races (1912-2008).</a:t>
            </a:r>
          </a:p>
          <a:p>
            <a:r>
              <a:rPr lang="en-US" sz="2000" dirty="0" smtClean="0"/>
              <a:t>Over the past 6 years the record has been broken 9 times.</a:t>
            </a:r>
          </a:p>
          <a:p>
            <a:r>
              <a:rPr lang="en-US" sz="2000" dirty="0" smtClean="0"/>
              <a:t>Using the random data &gt; Normal Distribution we simulated  that it was broken 8 times in 6 years.</a:t>
            </a:r>
          </a:p>
          <a:p>
            <a:r>
              <a:rPr lang="en-US" sz="2000" dirty="0" smtClean="0"/>
              <a:t>As shown with the linear model, the world record is being broken more regularly, albeit by smaller margins.</a:t>
            </a:r>
          </a:p>
          <a:p>
            <a:r>
              <a:rPr lang="en-US" sz="2000" dirty="0" smtClean="0"/>
              <a:t>Given this, we simulated the world record to be broken 8 times before the 2012 Olympics in London.</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Grp="1" noChangeAspect="1" noChangeArrowheads="1"/>
          </p:cNvPicPr>
          <p:nvPr>
            <p:ph idx="1"/>
          </p:nvPr>
        </p:nvPicPr>
        <p:blipFill>
          <a:blip r:embed="rId2"/>
          <a:srcRect/>
          <a:stretch>
            <a:fillRect/>
          </a:stretch>
        </p:blipFill>
        <p:spPr bwMode="auto">
          <a:xfrm>
            <a:off x="228600" y="533400"/>
            <a:ext cx="8686800" cy="57912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How far can this continue?</a:t>
            </a:r>
            <a:endParaRPr lang="en-US" i="1" dirty="0"/>
          </a:p>
        </p:txBody>
      </p:sp>
      <p:sp>
        <p:nvSpPr>
          <p:cNvPr id="3" name="Content Placeholder 2"/>
          <p:cNvSpPr>
            <a:spLocks noGrp="1"/>
          </p:cNvSpPr>
          <p:nvPr>
            <p:ph idx="1"/>
          </p:nvPr>
        </p:nvSpPr>
        <p:spPr/>
        <p:txBody>
          <a:bodyPr>
            <a:normAutofit lnSpcReduction="10000"/>
          </a:bodyPr>
          <a:lstStyle/>
          <a:p>
            <a:r>
              <a:rPr lang="en-US" dirty="0" smtClean="0"/>
              <a:t>Scientists believe the top speed of man is 30 mph</a:t>
            </a:r>
          </a:p>
          <a:p>
            <a:r>
              <a:rPr lang="en-US" dirty="0" smtClean="0"/>
              <a:t>Given that athletes don’t reach their top speed until the 30m mark and remain at top speed for the last 70m.</a:t>
            </a:r>
          </a:p>
          <a:p>
            <a:r>
              <a:rPr lang="en-US" dirty="0" smtClean="0"/>
              <a:t>Our calculation states, In theory that the limit for man is around 8.947.</a:t>
            </a:r>
          </a:p>
          <a:p>
            <a:r>
              <a:rPr lang="en-US" dirty="0" smtClean="0"/>
              <a:t>Using the linear regression model, this wont occur until the year 2100-2105 if progression occurs at a constant rate.</a:t>
            </a:r>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Conclusion</a:t>
            </a:r>
            <a:endParaRPr lang="en-US" i="1" dirty="0"/>
          </a:p>
        </p:txBody>
      </p:sp>
      <p:sp>
        <p:nvSpPr>
          <p:cNvPr id="3" name="Content Placeholder 2"/>
          <p:cNvSpPr>
            <a:spLocks noGrp="1"/>
          </p:cNvSpPr>
          <p:nvPr>
            <p:ph idx="1"/>
          </p:nvPr>
        </p:nvSpPr>
        <p:spPr>
          <a:xfrm>
            <a:off x="457200" y="1447800"/>
            <a:ext cx="7467600" cy="4678363"/>
          </a:xfrm>
        </p:spPr>
        <p:txBody>
          <a:bodyPr>
            <a:normAutofit fontScale="92500" lnSpcReduction="20000"/>
          </a:bodyPr>
          <a:lstStyle/>
          <a:p>
            <a:r>
              <a:rPr lang="en-US" dirty="0" smtClean="0"/>
              <a:t>In the past 10-15 years, the world record has been dropping with more regularity, by smaller margins. </a:t>
            </a:r>
          </a:p>
          <a:p>
            <a:r>
              <a:rPr lang="en-US" dirty="0" smtClean="0"/>
              <a:t>As training methods, diet, track conditions continue to be refined we may expect the record to continue to be broken, by smaller margins. </a:t>
            </a:r>
          </a:p>
          <a:p>
            <a:r>
              <a:rPr lang="en-US" dirty="0" smtClean="0"/>
              <a:t>There is a limit to how fast man can run, it is hard to predict when this absolute value will occur as there are many variables (including immeasurable ones) to fit into a model regarding the 100m dash.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Background Information</a:t>
            </a:r>
            <a:endParaRPr lang="en-US" i="1" dirty="0"/>
          </a:p>
        </p:txBody>
      </p:sp>
      <p:sp>
        <p:nvSpPr>
          <p:cNvPr id="3" name="Content Placeholder 2"/>
          <p:cNvSpPr>
            <a:spLocks noGrp="1"/>
          </p:cNvSpPr>
          <p:nvPr>
            <p:ph idx="1"/>
          </p:nvPr>
        </p:nvSpPr>
        <p:spPr>
          <a:xfrm>
            <a:off x="457200" y="1600201"/>
            <a:ext cx="7467600" cy="1981200"/>
          </a:xfrm>
        </p:spPr>
        <p:txBody>
          <a:bodyPr>
            <a:normAutofit/>
          </a:bodyPr>
          <a:lstStyle/>
          <a:p>
            <a:r>
              <a:rPr lang="en-US" sz="2000" dirty="0" smtClean="0">
                <a:hlinkClick r:id="rId2"/>
              </a:rPr>
              <a:t>http://www.independent.co.uk/extras/big-question/the-big-question-as-the-100m-world-record-falls-again-how-much-faster-can-humans-run-838899.html</a:t>
            </a:r>
            <a:r>
              <a:rPr lang="en-US" sz="2000" dirty="0" smtClean="0"/>
              <a:t>  </a:t>
            </a:r>
            <a:endParaRPr lang="en-US" sz="2000" dirty="0" smtClean="0">
              <a:hlinkClick r:id="rId3"/>
            </a:endParaRPr>
          </a:p>
          <a:p>
            <a:r>
              <a:rPr lang="en-US" sz="2000" dirty="0" smtClean="0">
                <a:hlinkClick r:id="rId3"/>
              </a:rPr>
              <a:t>http://www.iaaf.org</a:t>
            </a:r>
            <a:endParaRPr lang="en-US" sz="2000" dirty="0" smtClean="0"/>
          </a:p>
          <a:p>
            <a:r>
              <a:rPr lang="en-US" sz="2000" dirty="0" smtClean="0">
                <a:hlinkClick r:id="rId4"/>
              </a:rPr>
              <a:t>http://www.wikipedia.org</a:t>
            </a:r>
            <a:r>
              <a:rPr lang="en-US" sz="2000" dirty="0" smtClean="0"/>
              <a:t>  </a:t>
            </a:r>
          </a:p>
          <a:p>
            <a:endParaRPr lang="en-US" dirty="0" smtClean="0"/>
          </a:p>
        </p:txBody>
      </p:sp>
      <p:pic>
        <p:nvPicPr>
          <p:cNvPr id="4" name="Picture 3" descr="15283796_gallery__600x324.jpg"/>
          <p:cNvPicPr>
            <a:picLocks noChangeAspect="1"/>
          </p:cNvPicPr>
          <p:nvPr/>
        </p:nvPicPr>
        <p:blipFill>
          <a:blip r:embed="rId5"/>
          <a:stretch>
            <a:fillRect/>
          </a:stretch>
        </p:blipFill>
        <p:spPr>
          <a:xfrm>
            <a:off x="3276600" y="3581400"/>
            <a:ext cx="5486400" cy="29626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229600" cy="990600"/>
          </a:xfrm>
        </p:spPr>
        <p:txBody>
          <a:bodyPr>
            <a:normAutofit fontScale="90000"/>
          </a:bodyPr>
          <a:lstStyle/>
          <a:p>
            <a:pPr algn="r"/>
            <a:r>
              <a:rPr lang="en-US" b="1" dirty="0" smtClean="0"/>
              <a:t>The Big Question: As the 100m world record falls again, how much faster can humans run?</a:t>
            </a:r>
            <a:endParaRPr lang="en-US" dirty="0"/>
          </a:p>
        </p:txBody>
      </p:sp>
      <p:sp>
        <p:nvSpPr>
          <p:cNvPr id="4" name="Rectangle 3"/>
          <p:cNvSpPr/>
          <p:nvPr/>
        </p:nvSpPr>
        <p:spPr>
          <a:xfrm>
            <a:off x="381000" y="2895600"/>
            <a:ext cx="8458200" cy="3785652"/>
          </a:xfrm>
          <a:prstGeom prst="rect">
            <a:avLst/>
          </a:prstGeom>
        </p:spPr>
        <p:txBody>
          <a:bodyPr wrap="square">
            <a:spAutoFit/>
          </a:bodyPr>
          <a:lstStyle/>
          <a:p>
            <a:pPr algn="ctr"/>
            <a:r>
              <a:rPr lang="en-US" sz="2000" i="1" dirty="0" smtClean="0"/>
              <a:t>The days when 100-metre runners used to knock a tenth of a second off the world record – as Jesse Owens did in running 10.2 sec in 1936 – are long gone. The record has been creeping down in hundredths of second since Jim Hines became the first man to break 10 seconds in 1968, winning the Olympic title in 9.95 sec ..</a:t>
            </a:r>
            <a:r>
              <a:rPr lang="en-US" sz="2000" dirty="0" smtClean="0"/>
              <a:t> Broadly speaking, the average man can manage about 15mph for short periods, while the best sprinters are running, albeit briefly, at about 26-27mph. Not very efficient compared with a cheetah, which can reach speeds of three times that. Dogs and ostriches can also put us to shame. Nevertheless, it is generally agreed that 30mph is the likely limit for humans as things stand</a:t>
            </a:r>
          </a:p>
          <a:p>
            <a:pPr algn="ctr"/>
            <a:endParaRPr lang="en-US" sz="2400" b="1" i="1" dirty="0" smtClean="0"/>
          </a:p>
          <a:p>
            <a:endParaRPr lang="en-US" i="1" dirty="0"/>
          </a:p>
        </p:txBody>
      </p:sp>
      <p:sp>
        <p:nvSpPr>
          <p:cNvPr id="7" name="Rectangle 6"/>
          <p:cNvSpPr/>
          <p:nvPr/>
        </p:nvSpPr>
        <p:spPr>
          <a:xfrm>
            <a:off x="1524000" y="1905000"/>
            <a:ext cx="6553200" cy="369332"/>
          </a:xfrm>
          <a:prstGeom prst="rect">
            <a:avLst/>
          </a:prstGeom>
        </p:spPr>
        <p:txBody>
          <a:bodyPr wrap="square">
            <a:spAutoFit/>
          </a:bodyPr>
          <a:lstStyle/>
          <a:p>
            <a:pPr algn="ctr"/>
            <a:r>
              <a:rPr lang="en-US" dirty="0" smtClean="0"/>
              <a:t>Mike </a:t>
            </a:r>
            <a:r>
              <a:rPr lang="en-US" dirty="0" err="1" smtClean="0"/>
              <a:t>Rowbottom</a:t>
            </a:r>
            <a:r>
              <a:rPr lang="en-US" dirty="0" smtClean="0"/>
              <a:t>, The Independent (UK)</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467600" cy="1143000"/>
          </a:xfrm>
        </p:spPr>
        <p:txBody>
          <a:bodyPr/>
          <a:lstStyle/>
          <a:p>
            <a:pPr algn="ctr"/>
            <a:r>
              <a:rPr lang="en-US" i="1" dirty="0" smtClean="0">
                <a:latin typeface="Arial" pitchFamily="34" charset="0"/>
                <a:cs typeface="Arial" pitchFamily="34" charset="0"/>
              </a:rPr>
              <a:t>Olympic Progression </a:t>
            </a:r>
            <a:endParaRPr lang="en-US" i="1" dirty="0">
              <a:latin typeface="Arial" pitchFamily="34" charset="0"/>
              <a:cs typeface="Arial" pitchFamily="34" charset="0"/>
            </a:endParaRPr>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3"/>
          <a:srcRect/>
          <a:stretch>
            <a:fillRect/>
          </a:stretch>
        </p:blipFill>
        <p:spPr bwMode="auto">
          <a:xfrm>
            <a:off x="457200" y="1066800"/>
            <a:ext cx="8229600" cy="5435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6019800" cy="1143000"/>
          </a:xfrm>
        </p:spPr>
        <p:txBody>
          <a:bodyPr>
            <a:normAutofit/>
          </a:bodyPr>
          <a:lstStyle/>
          <a:p>
            <a:r>
              <a:rPr lang="en-US" dirty="0" smtClean="0"/>
              <a:t>Confidence Interval’s</a:t>
            </a:r>
            <a:endParaRPr lang="en-US" dirty="0"/>
          </a:p>
        </p:txBody>
      </p:sp>
      <p:sp>
        <p:nvSpPr>
          <p:cNvPr id="3" name="Content Placeholder 2"/>
          <p:cNvSpPr>
            <a:spLocks noGrp="1"/>
          </p:cNvSpPr>
          <p:nvPr>
            <p:ph idx="1"/>
          </p:nvPr>
        </p:nvSpPr>
        <p:spPr/>
        <p:txBody>
          <a:bodyPr/>
          <a:lstStyle/>
          <a:p>
            <a:r>
              <a:rPr lang="en-US" dirty="0" smtClean="0"/>
              <a:t>From this we conclude that the mean for Olympic times is dropping and that the variability in times is also decreasing.  </a:t>
            </a:r>
          </a:p>
          <a:p>
            <a:r>
              <a:rPr lang="en-US" dirty="0" smtClean="0"/>
              <a:t>This shows that athletes are becoming better, posting times closer to the mean. Overall the 100m dash is becoming more competitive.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467600" cy="1143000"/>
          </a:xfrm>
        </p:spPr>
        <p:txBody>
          <a:bodyPr/>
          <a:lstStyle/>
          <a:p>
            <a:pPr algn="ctr"/>
            <a:r>
              <a:rPr lang="en-US" i="1" dirty="0" smtClean="0"/>
              <a:t>All time Olympic 100m Dash</a:t>
            </a:r>
            <a:endParaRPr lang="en-US" i="1" dirty="0"/>
          </a:p>
        </p:txBody>
      </p:sp>
      <p:pic>
        <p:nvPicPr>
          <p:cNvPr id="1026" name="Picture 2"/>
          <p:cNvPicPr>
            <a:picLocks noGrp="1" noChangeAspect="1" noChangeArrowheads="1"/>
          </p:cNvPicPr>
          <p:nvPr>
            <p:ph idx="1"/>
          </p:nvPr>
        </p:nvPicPr>
        <p:blipFill>
          <a:blip r:embed="rId3"/>
          <a:srcRect/>
          <a:stretch>
            <a:fillRect/>
          </a:stretch>
        </p:blipFill>
        <p:spPr bwMode="auto">
          <a:xfrm>
            <a:off x="990600" y="1828800"/>
            <a:ext cx="7010400" cy="4673600"/>
          </a:xfrm>
          <a:prstGeom prst="rect">
            <a:avLst/>
          </a:prstGeom>
          <a:noFill/>
          <a:ln w="9525">
            <a:noFill/>
            <a:miter lim="800000"/>
            <a:headEnd/>
            <a:tailEnd/>
          </a:ln>
          <a:effectLst/>
        </p:spPr>
      </p:pic>
      <p:sp>
        <p:nvSpPr>
          <p:cNvPr id="5" name="TextBox 4"/>
          <p:cNvSpPr txBox="1"/>
          <p:nvPr/>
        </p:nvSpPr>
        <p:spPr>
          <a:xfrm>
            <a:off x="914400" y="1219200"/>
            <a:ext cx="7696200" cy="369332"/>
          </a:xfrm>
          <a:prstGeom prst="rect">
            <a:avLst/>
          </a:prstGeom>
          <a:noFill/>
        </p:spPr>
        <p:txBody>
          <a:bodyPr wrap="square" rtlCol="0">
            <a:spAutoFit/>
          </a:bodyPr>
          <a:lstStyle/>
          <a:p>
            <a:pPr algn="ctr"/>
            <a:r>
              <a:rPr lang="en-US" dirty="0" smtClean="0"/>
              <a:t>Range of time in 95% CI =1.46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pPr algn="ctr"/>
            <a:r>
              <a:rPr lang="en-US" i="1" dirty="0" smtClean="0"/>
              <a:t>1996 Olympics</a:t>
            </a:r>
            <a:endParaRPr lang="en-US" i="1" dirty="0"/>
          </a:p>
        </p:txBody>
      </p:sp>
      <p:pic>
        <p:nvPicPr>
          <p:cNvPr id="1026" name="Picture 2"/>
          <p:cNvPicPr>
            <a:picLocks noGrp="1" noChangeAspect="1" noChangeArrowheads="1"/>
          </p:cNvPicPr>
          <p:nvPr>
            <p:ph idx="1"/>
          </p:nvPr>
        </p:nvPicPr>
        <p:blipFill>
          <a:blip r:embed="rId2"/>
          <a:srcRect/>
          <a:stretch>
            <a:fillRect/>
          </a:stretch>
        </p:blipFill>
        <p:spPr bwMode="auto">
          <a:xfrm>
            <a:off x="990600" y="1752600"/>
            <a:ext cx="7353300" cy="4902200"/>
          </a:xfrm>
          <a:prstGeom prst="rect">
            <a:avLst/>
          </a:prstGeom>
          <a:noFill/>
          <a:ln w="9525">
            <a:noFill/>
            <a:miter lim="800000"/>
            <a:headEnd/>
            <a:tailEnd/>
          </a:ln>
          <a:effectLst/>
        </p:spPr>
      </p:pic>
      <p:sp>
        <p:nvSpPr>
          <p:cNvPr id="7" name="TextBox 6"/>
          <p:cNvSpPr txBox="1"/>
          <p:nvPr/>
        </p:nvSpPr>
        <p:spPr>
          <a:xfrm>
            <a:off x="533400" y="1295400"/>
            <a:ext cx="7848600" cy="369332"/>
          </a:xfrm>
          <a:prstGeom prst="rect">
            <a:avLst/>
          </a:prstGeom>
          <a:noFill/>
        </p:spPr>
        <p:txBody>
          <a:bodyPr wrap="square" rtlCol="0">
            <a:spAutoFit/>
          </a:bodyPr>
          <a:lstStyle/>
          <a:p>
            <a:pPr algn="ctr"/>
            <a:r>
              <a:rPr lang="en-US" dirty="0" smtClean="0"/>
              <a:t>Range of time in the 95% CI = 1.48</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a:r>
              <a:rPr lang="en-US" i="1" dirty="0" smtClean="0"/>
              <a:t>2000 Olympics</a:t>
            </a:r>
            <a:endParaRPr lang="en-US" i="1" dirty="0"/>
          </a:p>
        </p:txBody>
      </p:sp>
      <p:pic>
        <p:nvPicPr>
          <p:cNvPr id="2050" name="Picture 2"/>
          <p:cNvPicPr>
            <a:picLocks noGrp="1" noChangeAspect="1" noChangeArrowheads="1"/>
          </p:cNvPicPr>
          <p:nvPr>
            <p:ph idx="1"/>
          </p:nvPr>
        </p:nvPicPr>
        <p:blipFill>
          <a:blip r:embed="rId2"/>
          <a:srcRect/>
          <a:stretch>
            <a:fillRect/>
          </a:stretch>
        </p:blipFill>
        <p:spPr bwMode="auto">
          <a:xfrm>
            <a:off x="1028700" y="1905000"/>
            <a:ext cx="7052072" cy="4701381"/>
          </a:xfrm>
          <a:prstGeom prst="rect">
            <a:avLst/>
          </a:prstGeom>
          <a:noFill/>
          <a:ln w="9525">
            <a:noFill/>
            <a:miter lim="800000"/>
            <a:headEnd/>
            <a:tailEnd/>
          </a:ln>
          <a:effectLst/>
        </p:spPr>
      </p:pic>
      <p:sp>
        <p:nvSpPr>
          <p:cNvPr id="6" name="TextBox 5"/>
          <p:cNvSpPr txBox="1"/>
          <p:nvPr/>
        </p:nvSpPr>
        <p:spPr>
          <a:xfrm>
            <a:off x="457200" y="1295400"/>
            <a:ext cx="8382000" cy="400110"/>
          </a:xfrm>
          <a:prstGeom prst="rect">
            <a:avLst/>
          </a:prstGeom>
          <a:noFill/>
        </p:spPr>
        <p:txBody>
          <a:bodyPr wrap="square" rtlCol="0">
            <a:spAutoFit/>
          </a:bodyPr>
          <a:lstStyle/>
          <a:p>
            <a:pPr algn="ctr"/>
            <a:r>
              <a:rPr lang="en-US" sz="2000" dirty="0" smtClean="0"/>
              <a:t>Range of time in 95% CI = 1.30</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World Record Progression</a:t>
            </a:r>
            <a:br>
              <a:rPr lang="en-US" i="1" dirty="0" smtClean="0"/>
            </a:br>
            <a:r>
              <a:rPr lang="en-US" sz="2700" i="1" dirty="0" smtClean="0"/>
              <a:t>Class Question</a:t>
            </a:r>
            <a:endParaRPr lang="en-US" sz="2700" i="1" dirty="0"/>
          </a:p>
        </p:txBody>
      </p:sp>
      <p:sp>
        <p:nvSpPr>
          <p:cNvPr id="3" name="Content Placeholder 2"/>
          <p:cNvSpPr>
            <a:spLocks noGrp="1"/>
          </p:cNvSpPr>
          <p:nvPr>
            <p:ph idx="1"/>
          </p:nvPr>
        </p:nvSpPr>
        <p:spPr>
          <a:xfrm>
            <a:off x="0" y="1600200"/>
            <a:ext cx="9144000" cy="4525963"/>
          </a:xfrm>
        </p:spPr>
        <p:txBody>
          <a:bodyPr>
            <a:normAutofit/>
          </a:bodyPr>
          <a:lstStyle/>
          <a:p>
            <a:r>
              <a:rPr lang="en-US" dirty="0" smtClean="0"/>
              <a:t>Are 100m sprinters statistically significantly better post-1980 in comparison to pre-1980?</a:t>
            </a:r>
          </a:p>
          <a:p>
            <a:endParaRPr lang="en-US" dirty="0" smtClean="0"/>
          </a:p>
          <a:p>
            <a:pPr>
              <a:buNone/>
            </a:pPr>
            <a:r>
              <a:rPr lang="en-US" dirty="0" smtClean="0"/>
              <a:t>Open File - P Drive &gt; Temp folder &gt; Sprinting-Sports Stats &gt; Sprinting &gt; Class activity.</a:t>
            </a:r>
          </a:p>
          <a:p>
            <a:pPr>
              <a:buNone/>
            </a:pPr>
            <a:endParaRPr lang="en-US" dirty="0" smtClean="0"/>
          </a:p>
          <a:p>
            <a:pPr>
              <a:buNone/>
            </a:pPr>
            <a:r>
              <a:rPr lang="en-US" dirty="0" smtClean="0"/>
              <a:t>MINITAB &gt; Two sample t test.</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normAutofit/>
          </a:bodyPr>
          <a:lstStyle/>
          <a:p>
            <a:r>
              <a:rPr lang="en-US" sz="4000" i="1" dirty="0" smtClean="0"/>
              <a:t>Results</a:t>
            </a:r>
            <a:endParaRPr lang="en-US" sz="4000" i="1" dirty="0"/>
          </a:p>
        </p:txBody>
      </p:sp>
      <p:sp>
        <p:nvSpPr>
          <p:cNvPr id="3" name="Content Placeholder 2"/>
          <p:cNvSpPr>
            <a:spLocks noGrp="1"/>
          </p:cNvSpPr>
          <p:nvPr>
            <p:ph idx="1"/>
          </p:nvPr>
        </p:nvSpPr>
        <p:spPr>
          <a:xfrm>
            <a:off x="457200" y="1219200"/>
            <a:ext cx="7467600" cy="4525963"/>
          </a:xfrm>
        </p:spPr>
        <p:txBody>
          <a:bodyPr>
            <a:normAutofit fontScale="77500" lnSpcReduction="20000"/>
          </a:bodyPr>
          <a:lstStyle/>
          <a:p>
            <a:r>
              <a:rPr lang="en-US" b="1" dirty="0" smtClean="0"/>
              <a:t>Two-Sample T-Test and CI </a:t>
            </a:r>
          </a:p>
          <a:p>
            <a:endParaRPr lang="en-US" b="1" dirty="0" smtClean="0"/>
          </a:p>
          <a:p>
            <a:r>
              <a:rPr lang="en-US" dirty="0" smtClean="0"/>
              <a:t>Sample   N     Mean   </a:t>
            </a:r>
            <a:r>
              <a:rPr lang="en-US" dirty="0" err="1" smtClean="0"/>
              <a:t>StDev</a:t>
            </a:r>
            <a:r>
              <a:rPr lang="en-US" dirty="0" smtClean="0"/>
              <a:t>  SE Mean</a:t>
            </a:r>
          </a:p>
          <a:p>
            <a:r>
              <a:rPr lang="en-US" dirty="0" smtClean="0"/>
              <a:t>1       24   9.9650  0.0260   0.0053</a:t>
            </a:r>
          </a:p>
          <a:p>
            <a:r>
              <a:rPr lang="en-US" dirty="0" smtClean="0"/>
              <a:t>2       42  10.4350  0.0450   0.0069</a:t>
            </a:r>
          </a:p>
          <a:p>
            <a:endParaRPr lang="en-US" dirty="0" smtClean="0"/>
          </a:p>
          <a:p>
            <a:endParaRPr lang="en-US" dirty="0" smtClean="0"/>
          </a:p>
          <a:p>
            <a:r>
              <a:rPr lang="en-US" dirty="0" smtClean="0"/>
              <a:t>Difference = mu (1) - mu (2)</a:t>
            </a:r>
          </a:p>
          <a:p>
            <a:r>
              <a:rPr lang="en-US" dirty="0" smtClean="0"/>
              <a:t>Estimate for difference:  -0.47000</a:t>
            </a:r>
          </a:p>
          <a:p>
            <a:r>
              <a:rPr lang="en-US" dirty="0" smtClean="0"/>
              <a:t>95% upper bound for difference:  -0.45541</a:t>
            </a:r>
          </a:p>
          <a:p>
            <a:r>
              <a:rPr lang="en-US" dirty="0" smtClean="0"/>
              <a:t>T-Test of difference = 0 (</a:t>
            </a:r>
            <a:r>
              <a:rPr lang="en-US" dirty="0" err="1" smtClean="0"/>
              <a:t>vs</a:t>
            </a:r>
            <a:r>
              <a:rPr lang="en-US" dirty="0" smtClean="0"/>
              <a:t> &lt;): T-Value = -53.78  P-Value = 0.000  DF = 63</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451</TotalTime>
  <Words>732</Words>
  <Application>Microsoft Office PowerPoint</Application>
  <PresentationFormat>On-screen Show (4:3)</PresentationFormat>
  <Paragraphs>69</Paragraphs>
  <Slides>18</Slides>
  <Notes>9</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Technic</vt:lpstr>
      <vt:lpstr>Slide 1</vt:lpstr>
      <vt:lpstr>The Big Question: As the 100m world record falls again, how much faster can humans run?</vt:lpstr>
      <vt:lpstr>Olympic Progression </vt:lpstr>
      <vt:lpstr>Confidence Interval’s</vt:lpstr>
      <vt:lpstr>All time Olympic 100m Dash</vt:lpstr>
      <vt:lpstr>1996 Olympics</vt:lpstr>
      <vt:lpstr>2000 Olympics</vt:lpstr>
      <vt:lpstr>World Record Progression Class Question</vt:lpstr>
      <vt:lpstr>Results</vt:lpstr>
      <vt:lpstr>World Record Progression</vt:lpstr>
      <vt:lpstr>Linear Regression to predict 2012</vt:lpstr>
      <vt:lpstr>Does this model work? </vt:lpstr>
      <vt:lpstr>The Normal Distribution</vt:lpstr>
      <vt:lpstr>World Record Simulation -Using the Normal Distribution</vt:lpstr>
      <vt:lpstr>Slide 15</vt:lpstr>
      <vt:lpstr>How far can this continue?</vt:lpstr>
      <vt:lpstr>Conclusion</vt:lpstr>
      <vt:lpstr>Background Information</vt:lpstr>
    </vt:vector>
  </TitlesOfParts>
  <Company>Kenyon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Library and Information Services</dc:creator>
  <cp:lastModifiedBy>Library and Information Services</cp:lastModifiedBy>
  <cp:revision>81</cp:revision>
  <dcterms:created xsi:type="dcterms:W3CDTF">2009-03-21T18:53:26Z</dcterms:created>
  <dcterms:modified xsi:type="dcterms:W3CDTF">2009-03-25T15:59:35Z</dcterms:modified>
</cp:coreProperties>
</file>