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86" r:id="rId11"/>
    <p:sldId id="287" r:id="rId12"/>
    <p:sldId id="288" r:id="rId13"/>
    <p:sldId id="289" r:id="rId14"/>
    <p:sldId id="290" r:id="rId15"/>
    <p:sldId id="283" r:id="rId16"/>
    <p:sldId id="291" r:id="rId17"/>
    <p:sldId id="284" r:id="rId18"/>
    <p:sldId id="264" r:id="rId19"/>
    <p:sldId id="271" r:id="rId20"/>
    <p:sldId id="293" r:id="rId21"/>
    <p:sldId id="292" r:id="rId22"/>
    <p:sldId id="294" r:id="rId23"/>
    <p:sldId id="274" r:id="rId24"/>
    <p:sldId id="273" r:id="rId25"/>
    <p:sldId id="272" r:id="rId26"/>
    <p:sldId id="275" r:id="rId27"/>
    <p:sldId id="277" r:id="rId28"/>
    <p:sldId id="279" r:id="rId29"/>
    <p:sldId id="278" r:id="rId30"/>
    <p:sldId id="276" r:id="rId31"/>
    <p:sldId id="280" r:id="rId32"/>
    <p:sldId id="265" r:id="rId33"/>
    <p:sldId id="266" r:id="rId34"/>
    <p:sldId id="267" r:id="rId35"/>
    <p:sldId id="268" r:id="rId36"/>
    <p:sldId id="270" r:id="rId37"/>
    <p:sldId id="269" r:id="rId38"/>
    <p:sldId id="281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BFD1521-57DE-4B25-A82D-96E91D00BE18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A5E7F3-2CA1-455B-B107-3A5D2882CC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-152400" y="4114800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2225" cmpd="sng">
                  <a:solidFill>
                    <a:schemeClr val="bg1">
                      <a:alpha val="35000"/>
                    </a:schemeClr>
                  </a:solidFill>
                </a:ln>
                <a:effectLst>
                  <a:outerShdw blurRad="50800" dist="38100" dir="2700000" algn="tl" rotWithShape="0">
                    <a:schemeClr val="bg1">
                      <a:alpha val="98000"/>
                    </a:schemeClr>
                  </a:outerShdw>
                </a:effectLst>
              </a:rPr>
              <a:t>Did The 1914 Athletics </a:t>
            </a:r>
          </a:p>
          <a:p>
            <a:pPr algn="ctr"/>
            <a:r>
              <a:rPr lang="en-US" sz="4000" dirty="0" smtClean="0">
                <a:ln w="22225" cmpd="sng">
                  <a:solidFill>
                    <a:schemeClr val="bg1">
                      <a:alpha val="35000"/>
                    </a:schemeClr>
                  </a:solidFill>
                </a:ln>
                <a:effectLst>
                  <a:outerShdw blurRad="50800" dist="38100" dir="2700000" algn="tl" rotWithShape="0">
                    <a:schemeClr val="bg1">
                      <a:alpha val="98000"/>
                    </a:schemeClr>
                  </a:outerShdw>
                </a:effectLst>
              </a:rPr>
              <a:t>Throw the World Series?</a:t>
            </a:r>
            <a:endParaRPr lang="en-US" sz="4000" dirty="0">
              <a:ln w="22225" cmpd="sng">
                <a:solidFill>
                  <a:schemeClr val="bg1">
                    <a:alpha val="35000"/>
                  </a:schemeClr>
                </a:solidFill>
              </a:ln>
              <a:effectLst>
                <a:outerShdw blurRad="50800" dist="38100" dir="2700000" algn="tl" rotWithShape="0">
                  <a:schemeClr val="bg1">
                    <a:alpha val="98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MORE on PGP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</a:t>
            </a:r>
            <a:r>
              <a:rPr lang="en-US" dirty="0" smtClean="0"/>
              <a:t> WP = 84.9 – 51.1 = 33.8</a:t>
            </a:r>
          </a:p>
          <a:p>
            <a:r>
              <a:rPr lang="en-US" dirty="0" smtClean="0"/>
              <a:t>The Mills Brothers multiplied this number by 20 to determine Win Points</a:t>
            </a:r>
          </a:p>
          <a:p>
            <a:r>
              <a:rPr lang="en-US" dirty="0" smtClean="0"/>
              <a:t>Win Points = 676</a:t>
            </a:r>
          </a:p>
          <a:p>
            <a:r>
              <a:rPr lang="en-US" dirty="0" smtClean="0"/>
              <a:t>Equal number of Loss Points are “awarded” to the defender</a:t>
            </a:r>
          </a:p>
          <a:p>
            <a:r>
              <a:rPr lang="en-US" dirty="0" smtClean="0"/>
              <a:t>PGP = (Win Points – Loss Points)/40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Jackson’s PGP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Cumulative PGP over the course of the series was 1.45 (!)</a:t>
            </a:r>
          </a:p>
          <a:p>
            <a:r>
              <a:rPr lang="en-US" dirty="0" smtClean="0"/>
              <a:t>Higher than most of his team </a:t>
            </a:r>
            <a:r>
              <a:rPr lang="en-US" i="1" dirty="0" smtClean="0"/>
              <a:t>and</a:t>
            </a:r>
            <a:r>
              <a:rPr lang="en-US" dirty="0" smtClean="0"/>
              <a:t> most of the other team</a:t>
            </a:r>
          </a:p>
          <a:p>
            <a:r>
              <a:rPr lang="en-US" dirty="0" smtClean="0"/>
              <a:t>So it’s pure flummery that Jackson threw the series, right?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NOT SO FAST!</a:t>
            </a:r>
            <a:endParaRPr lang="en-US" dirty="0"/>
          </a:p>
        </p:txBody>
      </p:sp>
      <p:pic>
        <p:nvPicPr>
          <p:cNvPr id="4" name="Content Placeholder 3" descr="al-hakim-shaking-fi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624806"/>
            <a:ext cx="2857500" cy="4476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in the Clutch?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Traditional Statistics</a:t>
            </a:r>
          </a:p>
          <a:p>
            <a:pPr lvl="1"/>
            <a:r>
              <a:rPr lang="en-US" dirty="0" smtClean="0"/>
              <a:t>Performed well in clutch and Late Inning Pressure Situations</a:t>
            </a:r>
          </a:p>
          <a:p>
            <a:r>
              <a:rPr lang="en-US" dirty="0" smtClean="0"/>
              <a:t>Regression Analysis</a:t>
            </a:r>
          </a:p>
          <a:p>
            <a:pPr lvl="1"/>
            <a:r>
              <a:rPr lang="en-US" dirty="0" smtClean="0"/>
              <a:t>Plots PGP in terms of Slugging Average</a:t>
            </a:r>
          </a:p>
          <a:p>
            <a:pPr lvl="1"/>
            <a:r>
              <a:rPr lang="en-US" dirty="0" smtClean="0"/>
              <a:t>Finds that he had an excellent Slugging Average </a:t>
            </a:r>
            <a:r>
              <a:rPr lang="en-US" i="1" dirty="0" smtClean="0"/>
              <a:t>and</a:t>
            </a:r>
            <a:r>
              <a:rPr lang="en-US" dirty="0" smtClean="0"/>
              <a:t> a high PGP</a:t>
            </a:r>
          </a:p>
          <a:p>
            <a:r>
              <a:rPr lang="en-US" dirty="0" err="1" smtClean="0"/>
              <a:t>Resampling</a:t>
            </a:r>
            <a:r>
              <a:rPr lang="en-US" dirty="0" smtClean="0"/>
              <a:t> Analysis</a:t>
            </a:r>
          </a:p>
          <a:p>
            <a:pPr lvl="1"/>
            <a:r>
              <a:rPr lang="en-US" dirty="0" smtClean="0"/>
              <a:t>A standard sampling Distribution of Batting PGP/Game was created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for Jackson…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the mean PGP/Game value for this distribution being 1.56 and the median being 1.59, Jackson’s PGP/Game value of 2.14 puts him in the .686 </a:t>
            </a:r>
            <a:r>
              <a:rPr lang="en-US" dirty="0" err="1" smtClean="0"/>
              <a:t>quantile</a:t>
            </a:r>
            <a:r>
              <a:rPr lang="en-US" dirty="0" smtClean="0"/>
              <a:t> of the distribution</a:t>
            </a:r>
          </a:p>
          <a:p>
            <a:r>
              <a:rPr lang="en-US" dirty="0" smtClean="0"/>
              <a:t>A hypothesis test at the .10 (or .05) level indicates that we do </a:t>
            </a:r>
            <a:r>
              <a:rPr lang="en-US" i="1" dirty="0" smtClean="0"/>
              <a:t>not</a:t>
            </a:r>
            <a:r>
              <a:rPr lang="en-US" dirty="0" smtClean="0"/>
              <a:t> reject the null hypothesis and conclude that Joe Jackson batted as well as expected in clutch situations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to 1914 World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be using the rationale contained in Bennett’s article to examine whether the Philadelphia Athletics threw the 1914 World Series against the Boston Braves</a:t>
            </a:r>
          </a:p>
          <a:p>
            <a:r>
              <a:rPr lang="en-US" dirty="0" smtClean="0"/>
              <a:t>Although we’re looking primarily at </a:t>
            </a:r>
            <a:r>
              <a:rPr lang="en-US" i="1" dirty="0" smtClean="0"/>
              <a:t>team</a:t>
            </a:r>
            <a:r>
              <a:rPr lang="en-US" dirty="0" smtClean="0"/>
              <a:t> performance, we’ll also examine individual players’ contributions to their team’s fate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of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Jackson was the third most valuable player in the Series for his team</a:t>
            </a:r>
          </a:p>
          <a:p>
            <a:r>
              <a:rPr lang="en-US" dirty="0" smtClean="0"/>
              <a:t>Made a greater contribution to his team’s chances for victory than any other batter in the Series</a:t>
            </a:r>
          </a:p>
          <a:p>
            <a:r>
              <a:rPr lang="en-US" dirty="0" smtClean="0"/>
              <a:t>Positive overall contribution to White Sox victory, while all other Black Sox had negative impacts</a:t>
            </a:r>
          </a:p>
          <a:p>
            <a:r>
              <a:rPr lang="en-US" dirty="0" smtClean="0"/>
              <a:t>High batting stats in clutch situations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Athletics were </a:t>
            </a:r>
            <a:r>
              <a:rPr lang="en-US" i="1" dirty="0" smtClean="0"/>
              <a:t>heavily</a:t>
            </a:r>
            <a:r>
              <a:rPr lang="en-US" dirty="0" smtClean="0"/>
              <a:t> favored to win the series based on season performance</a:t>
            </a:r>
          </a:p>
          <a:p>
            <a:r>
              <a:rPr lang="en-US" dirty="0" smtClean="0"/>
              <a:t>They had no history of performing poorly in the clutch</a:t>
            </a:r>
          </a:p>
          <a:p>
            <a:pPr lvl="1"/>
            <a:r>
              <a:rPr lang="en-US" dirty="0" smtClean="0"/>
              <a:t>Victories in the 1910, 1911, </a:t>
            </a:r>
            <a:r>
              <a:rPr lang="en-US" i="1" dirty="0" smtClean="0"/>
              <a:t>and</a:t>
            </a:r>
            <a:r>
              <a:rPr lang="en-US" dirty="0" smtClean="0"/>
              <a:t> 1913 World Series…s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player has the following stats, what is his average change in WP?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29718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WP before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WP after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change in WP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L. Mann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L. Mann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L. Mann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L. Mann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L. Mann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-19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L. Mann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How Did Each Team Perform?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0200"/>
            <a:ext cx="34004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Controversies in Baseball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6480048" cy="2301240"/>
          </a:xfrm>
        </p:spPr>
        <p:txBody>
          <a:bodyPr/>
          <a:lstStyle/>
          <a:p>
            <a:r>
              <a:rPr lang="en-US" dirty="0" smtClean="0"/>
              <a:t>Winning Team Win Expectancy Plots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609600" y="3505200"/>
            <a:ext cx="648004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-The probability of the eventual winner winning the game at the beginning of a certain play</a:t>
            </a:r>
          </a:p>
          <a:p>
            <a:r>
              <a:rPr lang="en-US" dirty="0" smtClean="0"/>
              <a:t>-Unfortunately only available for the first two games</a:t>
            </a:r>
          </a:p>
          <a:p>
            <a:r>
              <a:rPr lang="en-US" dirty="0" smtClean="0"/>
              <a:t>- Idea came from WP plots in Bennett article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Brave’s BA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BA ≤ BA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BA &gt; BA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N    Mean   StDev  SE Mean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      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9  0.2664  0.1552   0.0517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9  0.2561  0.0287   0.0096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 9  0.0103  0.1562   0.0521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lower bound for mean difference: -0.0865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of mean difference = 0 (vs &gt; 0): T-Value = 0.20  P-Value = 0.424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04800"/>
            <a:ext cx="217491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Brave’s OPS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OPS ≤ OPS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OPS &gt; OPS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N   Mean  StDev  SE Mean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OPS             9  0.716  0.513    0.171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OPS S          9  0.680  0.094    0.031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 9  0.036  0.522    0.174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lower bound for mean difference: -0.288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of mean difference = 0 (vs &gt; 0): T-Value = 0.20  P-Value = 0.422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2519363" cy="263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A’s BA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BA ≥ BA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BA &lt; BA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N     Mean   StDev  SE Mean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      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8   0.1791  0.0892   0.0315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</a:t>
            </a: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pl-PL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8   0.2842  0.0413   0.0146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 8  -0.1051  0.1002   0.0354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upper bound for mean difference: -0.0380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of mean difference = 0 (vs &lt; 0): T-Value = -2.97  P-Value = 0.010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04800"/>
            <a:ext cx="183707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A’s OPS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OPS ≥ OPS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OPS &lt; OPS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N     Mean  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StDev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SE Mean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OPS              8    0.519   0.284    0.100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OPS S           8    0.735   0.097    0.034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  8  -0.2158  0.2789   0.0986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upper bound for mean difference: -0.0289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of mean difference = 0 (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0): T-Value = -2.19  P-Value = 0.032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"/>
            <a:ext cx="1752600" cy="257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Brave’s WHIP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WHIP≥ WHIP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WHIP &lt; WHIP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N     Mean  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StDev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SE Mean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WHIP           3    0.905   0.187    0.108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WHIP S        3    1.154   0.123    0.071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 3  -0.2483  0.1436   0.0829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upper bound for mean difference: -0.0062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of mean difference = 0 (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0): T-Value = -2.99  P-Value = 0.048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048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Brave’s SO/IP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SO/IP ≤ SO/IP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SO/IP &gt; SO/IP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N   Mean  StDev  SE Mean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W           3  0.684  0.246    0.142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S             3  0.466  0.053    0.031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 3  0.218  0.292    0.169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lower bound for mean difference: -0.274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of mean difference = 0 (vs &gt; 0): T-Value = 1.29  P-Value = 0.163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33400"/>
            <a:ext cx="2571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A’s SO/IP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SO/IP ≥ SO/IP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SO/IP &lt; SO/IP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N     Mean   StDev  SE Mean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de-DE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W           4    0.405   0.299    0.149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 S             4    0.524   0.104    0.052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 4  -0.1195  0.1971   0.0986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upper bound for mean difference: 0.1124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of mean difference = 0 (vs &lt; 0): T-Value = -1.21  P-Value = 0.156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Steroids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62944"/>
            <a:ext cx="3048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A’s WHIP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WHIP ≥ WHIP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5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WHIP &lt; WHIP S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N   Mean  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StDev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SE Mean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WHIP           4  1.370  0.337    0.169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WHIP S        4  1.232  0.048    0.024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Difference   4  0.138  0.365    0.183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lower bound for mean difference: -0.291</a:t>
            </a:r>
          </a:p>
          <a:p>
            <a:pPr marL="420624" marR="0" lvl="0" indent="-384048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T-Test of mean difference = 0 (</a:t>
            </a: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0): T-Value = 0.76  P-Value = 0.252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6631" y="0"/>
            <a:ext cx="2537369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 Using The Paper as a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dirty="0" smtClean="0"/>
              <a:t>Did the Athletics Throw the Series?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762000"/>
          <a:ext cx="79248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ave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OPS (PO)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OPS (SEA)</a:t>
                      </a: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/>
                        <a:t>A. Strunk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athletics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0.571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0.706</a:t>
                      </a: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/>
                        <a:t>E. Collins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athletics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1.571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0.508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0.904</a:t>
                      </a: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/>
                        <a:t>E. Murphy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athletics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-6.75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0.59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0.72</a:t>
                      </a: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/>
                        <a:t>F. Baker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athletics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-4.75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0.669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0.822</a:t>
                      </a: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/>
                        <a:t>J. Barry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athletics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-4.57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0.205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0.592</a:t>
                      </a: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/>
                        <a:t>R. Oldring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athletics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-0.88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0.133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0.679</a:t>
                      </a: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/>
                        <a:t>S. McInnis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athletics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0.875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0.508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0.709</a:t>
                      </a:r>
                    </a:p>
                  </a:txBody>
                  <a:tcPr anchor="b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/>
                        <a:t>W. Schang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athletics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0.481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0.775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914400"/>
          <a:ext cx="84582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691640"/>
                <a:gridCol w="1691640"/>
                <a:gridCol w="1691640"/>
                <a:gridCol w="16916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OPS (PO)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OPS (SEA)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B. James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-7.6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0.541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B. Schmidt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-2.75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0.588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0.706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C. Deal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-2.89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0.375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0.546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D. Rudolph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0.762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0.38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H. Gowdy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3.63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1.96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0.684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H. Moran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-0.6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0.297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0.617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J. Connolly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0.293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0.886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J. Evers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0.56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0.938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0.728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L. Mann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3.8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0.571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u="sng" dirty="0">
                          <a:solidFill>
                            <a:srgbClr val="FF0000"/>
                          </a:solidFill>
                        </a:rPr>
                        <a:t>0.668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P. Whitted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0.71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0.653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R. Maranville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-2.25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0.708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0.632</a:t>
                      </a:r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T. Cather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/>
                        <a:t>braves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-4.2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0.697</a:t>
                      </a: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648700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8011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3581400" y="3886200"/>
            <a:ext cx="1295400" cy="3810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1676400" y="5181600"/>
            <a:ext cx="8382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V="1">
            <a:off x="3429000" y="4572000"/>
            <a:ext cx="13716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352800" y="1524000"/>
            <a:ext cx="9906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819900" y="2171700"/>
            <a:ext cx="685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14600" y="5029200"/>
            <a:ext cx="8258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B. James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00600" y="4419600"/>
            <a:ext cx="885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E. Murphy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3733800"/>
            <a:ext cx="749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F. Baker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343400" y="1371600"/>
            <a:ext cx="7681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L. Mann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9400" y="2514600"/>
            <a:ext cx="859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H. </a:t>
            </a:r>
            <a:r>
              <a:rPr lang="en-US" sz="1200" dirty="0" err="1" smtClean="0">
                <a:solidFill>
                  <a:srgbClr val="FF0000"/>
                </a:solidFill>
              </a:rPr>
              <a:t>Gowdy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Overwhelming evidence indicates that the Athletics did indeed perform worse in the World Series</a:t>
            </a:r>
          </a:p>
          <a:p>
            <a:r>
              <a:rPr lang="en-US" dirty="0" smtClean="0"/>
              <a:t>But we can’t be </a:t>
            </a:r>
            <a:r>
              <a:rPr lang="en-US" i="1" dirty="0" smtClean="0"/>
              <a:t>entirely</a:t>
            </a:r>
            <a:r>
              <a:rPr lang="en-US" dirty="0" smtClean="0"/>
              <a:t> sure…</a:t>
            </a:r>
          </a:p>
          <a:p>
            <a:r>
              <a:rPr lang="en-US" dirty="0" smtClean="0"/>
              <a:t>Thoughts?</a:t>
            </a:r>
          </a:p>
          <a:p>
            <a:r>
              <a:rPr lang="en-US" dirty="0" smtClean="0"/>
              <a:t>SAY IT ON THE 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Greatest Names…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24536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41148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Rabbit </a:t>
            </a:r>
            <a:r>
              <a:rPr lang="en-US" dirty="0" err="1" smtClean="0"/>
              <a:t>Maranville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371600"/>
            <a:ext cx="2667000" cy="359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81400" y="5029200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Possom</a:t>
            </a:r>
            <a:r>
              <a:rPr lang="en-US" dirty="0" smtClean="0"/>
              <a:t> </a:t>
            </a:r>
            <a:r>
              <a:rPr lang="en-US" dirty="0" err="1" smtClean="0"/>
              <a:t>Whitted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371600"/>
            <a:ext cx="1828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400800" y="3962400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Stuffy McInnis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Gambling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2743200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1919 Black Sox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59308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several of the 1919 White Sox took money from gamblers in exchange for throwing the World Series</a:t>
            </a:r>
          </a:p>
          <a:p>
            <a:endParaRPr lang="en-US" dirty="0" smtClean="0"/>
          </a:p>
          <a:p>
            <a:r>
              <a:rPr lang="en-US" dirty="0" smtClean="0"/>
              <a:t>Afterward, they confessed</a:t>
            </a:r>
          </a:p>
          <a:p>
            <a:endParaRPr lang="en-US" dirty="0" smtClean="0"/>
          </a:p>
          <a:p>
            <a:r>
              <a:rPr lang="en-US" dirty="0" smtClean="0"/>
              <a:t>One of the confessors was      “Shoeless” Joe Jackson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971800"/>
            <a:ext cx="2191626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later denied throwing the series</a:t>
            </a:r>
          </a:p>
          <a:p>
            <a:endParaRPr lang="en-US" dirty="0" smtClean="0"/>
          </a:p>
          <a:p>
            <a:r>
              <a:rPr lang="en-US" dirty="0" smtClean="0"/>
              <a:t>Some postulate he took money but never performed below his ability</a:t>
            </a:r>
          </a:p>
          <a:p>
            <a:endParaRPr lang="en-US" dirty="0" smtClean="0"/>
          </a:p>
          <a:p>
            <a:r>
              <a:rPr lang="en-US" dirty="0" smtClean="0"/>
              <a:t>The paper by Jay Bennett uses statistical reference to prove he did not purposely lose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That article you had to read?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Jay Bennett’s </a:t>
            </a:r>
            <a:r>
              <a:rPr lang="en-US" i="1" dirty="0" smtClean="0"/>
              <a:t>Did Joe Jackson Throw the 1919 World Series?</a:t>
            </a:r>
          </a:p>
          <a:p>
            <a:r>
              <a:rPr lang="en-US" dirty="0" smtClean="0"/>
              <a:t>Hinges on a newish statistic devised by Bennett and </a:t>
            </a:r>
            <a:r>
              <a:rPr lang="en-US" dirty="0" err="1" smtClean="0"/>
              <a:t>Flueck</a:t>
            </a:r>
            <a:r>
              <a:rPr lang="en-US" dirty="0" smtClean="0"/>
              <a:t> known as Player Game Percentage (henceforth known as PGP)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Lil’ More about PGP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into account </a:t>
            </a:r>
            <a:r>
              <a:rPr lang="el-GR" dirty="0" smtClean="0"/>
              <a:t>Δ</a:t>
            </a:r>
            <a:r>
              <a:rPr lang="en-US" dirty="0" smtClean="0"/>
              <a:t> WP, or the change in win probabilities caused by a player’s performance on a play</a:t>
            </a:r>
          </a:p>
          <a:p>
            <a:r>
              <a:rPr lang="en-US" dirty="0" smtClean="0"/>
              <a:t>For example, Al Weis increased the Mets’ probability of victory from 51.1% to 84.9% by singling in the top of the ninth inning of Game 2 of the 1969 World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431</TotalTime>
  <Words>1405</Words>
  <Application>Microsoft Office PowerPoint</Application>
  <PresentationFormat>On-screen Show (4:3)</PresentationFormat>
  <Paragraphs>320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Technic</vt:lpstr>
      <vt:lpstr>Slide 1</vt:lpstr>
      <vt:lpstr>Controversies in Baseball</vt:lpstr>
      <vt:lpstr>Steroids</vt:lpstr>
      <vt:lpstr>Gambling</vt:lpstr>
      <vt:lpstr>The 1919 Black Sox</vt:lpstr>
      <vt:lpstr>History</vt:lpstr>
      <vt:lpstr>History Cont.</vt:lpstr>
      <vt:lpstr>That article you had to read?</vt:lpstr>
      <vt:lpstr>A Lil’ More about PGP</vt:lpstr>
      <vt:lpstr>STILL MORE on PGP</vt:lpstr>
      <vt:lpstr>Joe Jackson’s PGP</vt:lpstr>
      <vt:lpstr>NOT SO FAST!</vt:lpstr>
      <vt:lpstr>Performance in the Clutch?</vt:lpstr>
      <vt:lpstr>And for Jackson…</vt:lpstr>
      <vt:lpstr>Application to 1914 World Series</vt:lpstr>
      <vt:lpstr>Conclusion of Paper</vt:lpstr>
      <vt:lpstr>Background</vt:lpstr>
      <vt:lpstr>Class Activity</vt:lpstr>
      <vt:lpstr>So How Did Each Team Perform?</vt:lpstr>
      <vt:lpstr>Winning Team Win Expectancy Plots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So Using The Paper as a Reference</vt:lpstr>
      <vt:lpstr>Slide 32</vt:lpstr>
      <vt:lpstr>Slide 33</vt:lpstr>
      <vt:lpstr>Slide 34</vt:lpstr>
      <vt:lpstr>Slide 35</vt:lpstr>
      <vt:lpstr>Slide 36</vt:lpstr>
      <vt:lpstr>Slide 37</vt:lpstr>
      <vt:lpstr>Conclusions</vt:lpstr>
      <vt:lpstr>And Greatest Names…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Library and Information Services</cp:lastModifiedBy>
  <cp:revision>29</cp:revision>
  <dcterms:created xsi:type="dcterms:W3CDTF">2009-04-14T06:15:09Z</dcterms:created>
  <dcterms:modified xsi:type="dcterms:W3CDTF">2009-04-15T16:19:02Z</dcterms:modified>
</cp:coreProperties>
</file>